
<file path=[Content_Types].xml><?xml version="1.0" encoding="utf-8"?>
<Types xmlns="http://schemas.openxmlformats.org/package/2006/content-types">
  <Default Extension="jfif" ContentType="image/j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6" r:id="rId4"/>
    <p:sldId id="258" r:id="rId5"/>
    <p:sldId id="259" r:id="rId6"/>
    <p:sldId id="268" r:id="rId7"/>
    <p:sldId id="267" r:id="rId8"/>
    <p:sldId id="269" r:id="rId9"/>
    <p:sldId id="270" r:id="rId10"/>
    <p:sldId id="272" r:id="rId11"/>
    <p:sldId id="271" r:id="rId12"/>
    <p:sldId id="261" r:id="rId13"/>
    <p:sldId id="260" r:id="rId14"/>
    <p:sldId id="262" r:id="rId15"/>
    <p:sldId id="263" r:id="rId16"/>
    <p:sldId id="264" r:id="rId17"/>
    <p:sldId id="265" r:id="rId18"/>
    <p:sldId id="273" r:id="rId19"/>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91" d="100"/>
          <a:sy n="91" d="100"/>
        </p:scale>
        <p:origin x="534" y="9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fa-I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fa-IR"/>
          </a:p>
        </p:txBody>
      </p:sp>
      <p:sp>
        <p:nvSpPr>
          <p:cNvPr id="4" name="Date Placeholder 3"/>
          <p:cNvSpPr>
            <a:spLocks noGrp="1"/>
          </p:cNvSpPr>
          <p:nvPr>
            <p:ph type="dt" sz="half" idx="10"/>
          </p:nvPr>
        </p:nvSpPr>
        <p:spPr/>
        <p:txBody>
          <a:bodyPr/>
          <a:lstStyle/>
          <a:p>
            <a:fld id="{D7E50DDE-B2C8-47BB-B3F4-9DF893774C27}" type="datetimeFigureOut">
              <a:rPr lang="fa-IR" smtClean="0"/>
              <a:t>10/07/1445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154175D-7F6A-423C-9CC0-F01DFDCAD942}" type="slidenum">
              <a:rPr lang="fa-IR" smtClean="0"/>
              <a:t>‹#›</a:t>
            </a:fld>
            <a:endParaRPr lang="fa-IR"/>
          </a:p>
        </p:txBody>
      </p:sp>
    </p:spTree>
    <p:extLst>
      <p:ext uri="{BB962C8B-B14F-4D97-AF65-F5344CB8AC3E}">
        <p14:creationId xmlns:p14="http://schemas.microsoft.com/office/powerpoint/2010/main" val="29926973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D7E50DDE-B2C8-47BB-B3F4-9DF893774C27}" type="datetimeFigureOut">
              <a:rPr lang="fa-IR" smtClean="0"/>
              <a:t>10/07/1445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154175D-7F6A-423C-9CC0-F01DFDCAD942}" type="slidenum">
              <a:rPr lang="fa-IR" smtClean="0"/>
              <a:t>‹#›</a:t>
            </a:fld>
            <a:endParaRPr lang="fa-IR"/>
          </a:p>
        </p:txBody>
      </p:sp>
    </p:spTree>
    <p:extLst>
      <p:ext uri="{BB962C8B-B14F-4D97-AF65-F5344CB8AC3E}">
        <p14:creationId xmlns:p14="http://schemas.microsoft.com/office/powerpoint/2010/main" val="30801998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fa-I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D7E50DDE-B2C8-47BB-B3F4-9DF893774C27}" type="datetimeFigureOut">
              <a:rPr lang="fa-IR" smtClean="0"/>
              <a:t>10/07/1445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154175D-7F6A-423C-9CC0-F01DFDCAD942}" type="slidenum">
              <a:rPr lang="fa-IR" smtClean="0"/>
              <a:t>‹#›</a:t>
            </a:fld>
            <a:endParaRPr lang="fa-IR"/>
          </a:p>
        </p:txBody>
      </p:sp>
    </p:spTree>
    <p:extLst>
      <p:ext uri="{BB962C8B-B14F-4D97-AF65-F5344CB8AC3E}">
        <p14:creationId xmlns:p14="http://schemas.microsoft.com/office/powerpoint/2010/main" val="13015139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10"/>
          </p:nvPr>
        </p:nvSpPr>
        <p:spPr/>
        <p:txBody>
          <a:bodyPr/>
          <a:lstStyle/>
          <a:p>
            <a:fld id="{D7E50DDE-B2C8-47BB-B3F4-9DF893774C27}" type="datetimeFigureOut">
              <a:rPr lang="fa-IR" smtClean="0"/>
              <a:t>10/07/1445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154175D-7F6A-423C-9CC0-F01DFDCAD942}" type="slidenum">
              <a:rPr lang="fa-IR" smtClean="0"/>
              <a:t>‹#›</a:t>
            </a:fld>
            <a:endParaRPr lang="fa-IR"/>
          </a:p>
        </p:txBody>
      </p:sp>
    </p:spTree>
    <p:extLst>
      <p:ext uri="{BB962C8B-B14F-4D97-AF65-F5344CB8AC3E}">
        <p14:creationId xmlns:p14="http://schemas.microsoft.com/office/powerpoint/2010/main" val="16152196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fa-I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D7E50DDE-B2C8-47BB-B3F4-9DF893774C27}" type="datetimeFigureOut">
              <a:rPr lang="fa-IR" smtClean="0"/>
              <a:t>10/07/1445</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8154175D-7F6A-423C-9CC0-F01DFDCAD942}" type="slidenum">
              <a:rPr lang="fa-IR" smtClean="0"/>
              <a:t>‹#›</a:t>
            </a:fld>
            <a:endParaRPr lang="fa-IR"/>
          </a:p>
        </p:txBody>
      </p:sp>
    </p:spTree>
    <p:extLst>
      <p:ext uri="{BB962C8B-B14F-4D97-AF65-F5344CB8AC3E}">
        <p14:creationId xmlns:p14="http://schemas.microsoft.com/office/powerpoint/2010/main" val="19113655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Date Placeholder 4"/>
          <p:cNvSpPr>
            <a:spLocks noGrp="1"/>
          </p:cNvSpPr>
          <p:nvPr>
            <p:ph type="dt" sz="half" idx="10"/>
          </p:nvPr>
        </p:nvSpPr>
        <p:spPr/>
        <p:txBody>
          <a:bodyPr/>
          <a:lstStyle/>
          <a:p>
            <a:fld id="{D7E50DDE-B2C8-47BB-B3F4-9DF893774C27}" type="datetimeFigureOut">
              <a:rPr lang="fa-IR" smtClean="0"/>
              <a:t>10/07/1445</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154175D-7F6A-423C-9CC0-F01DFDCAD942}" type="slidenum">
              <a:rPr lang="fa-IR" smtClean="0"/>
              <a:t>‹#›</a:t>
            </a:fld>
            <a:endParaRPr lang="fa-IR"/>
          </a:p>
        </p:txBody>
      </p:sp>
    </p:spTree>
    <p:extLst>
      <p:ext uri="{BB962C8B-B14F-4D97-AF65-F5344CB8AC3E}">
        <p14:creationId xmlns:p14="http://schemas.microsoft.com/office/powerpoint/2010/main" val="8144425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fa-I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7" name="Date Placeholder 6"/>
          <p:cNvSpPr>
            <a:spLocks noGrp="1"/>
          </p:cNvSpPr>
          <p:nvPr>
            <p:ph type="dt" sz="half" idx="10"/>
          </p:nvPr>
        </p:nvSpPr>
        <p:spPr/>
        <p:txBody>
          <a:bodyPr/>
          <a:lstStyle/>
          <a:p>
            <a:fld id="{D7E50DDE-B2C8-47BB-B3F4-9DF893774C27}" type="datetimeFigureOut">
              <a:rPr lang="fa-IR" smtClean="0"/>
              <a:t>10/07/1445</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8154175D-7F6A-423C-9CC0-F01DFDCAD942}" type="slidenum">
              <a:rPr lang="fa-IR" smtClean="0"/>
              <a:t>‹#›</a:t>
            </a:fld>
            <a:endParaRPr lang="fa-IR"/>
          </a:p>
        </p:txBody>
      </p:sp>
    </p:spTree>
    <p:extLst>
      <p:ext uri="{BB962C8B-B14F-4D97-AF65-F5344CB8AC3E}">
        <p14:creationId xmlns:p14="http://schemas.microsoft.com/office/powerpoint/2010/main" val="23623835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a-IR"/>
          </a:p>
        </p:txBody>
      </p:sp>
      <p:sp>
        <p:nvSpPr>
          <p:cNvPr id="3" name="Date Placeholder 2"/>
          <p:cNvSpPr>
            <a:spLocks noGrp="1"/>
          </p:cNvSpPr>
          <p:nvPr>
            <p:ph type="dt" sz="half" idx="10"/>
          </p:nvPr>
        </p:nvSpPr>
        <p:spPr/>
        <p:txBody>
          <a:bodyPr/>
          <a:lstStyle/>
          <a:p>
            <a:fld id="{D7E50DDE-B2C8-47BB-B3F4-9DF893774C27}" type="datetimeFigureOut">
              <a:rPr lang="fa-IR" smtClean="0"/>
              <a:t>10/07/1445</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8154175D-7F6A-423C-9CC0-F01DFDCAD942}" type="slidenum">
              <a:rPr lang="fa-IR" smtClean="0"/>
              <a:t>‹#›</a:t>
            </a:fld>
            <a:endParaRPr lang="fa-IR"/>
          </a:p>
        </p:txBody>
      </p:sp>
    </p:spTree>
    <p:extLst>
      <p:ext uri="{BB962C8B-B14F-4D97-AF65-F5344CB8AC3E}">
        <p14:creationId xmlns:p14="http://schemas.microsoft.com/office/powerpoint/2010/main" val="25860837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7E50DDE-B2C8-47BB-B3F4-9DF893774C27}" type="datetimeFigureOut">
              <a:rPr lang="fa-IR" smtClean="0"/>
              <a:t>10/07/1445</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8154175D-7F6A-423C-9CC0-F01DFDCAD942}" type="slidenum">
              <a:rPr lang="fa-IR" smtClean="0"/>
              <a:t>‹#›</a:t>
            </a:fld>
            <a:endParaRPr lang="fa-IR"/>
          </a:p>
        </p:txBody>
      </p:sp>
    </p:spTree>
    <p:extLst>
      <p:ext uri="{BB962C8B-B14F-4D97-AF65-F5344CB8AC3E}">
        <p14:creationId xmlns:p14="http://schemas.microsoft.com/office/powerpoint/2010/main" val="6135205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7E50DDE-B2C8-47BB-B3F4-9DF893774C27}" type="datetimeFigureOut">
              <a:rPr lang="fa-IR" smtClean="0"/>
              <a:t>10/07/1445</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154175D-7F6A-423C-9CC0-F01DFDCAD942}" type="slidenum">
              <a:rPr lang="fa-IR" smtClean="0"/>
              <a:t>‹#›</a:t>
            </a:fld>
            <a:endParaRPr lang="fa-IR"/>
          </a:p>
        </p:txBody>
      </p:sp>
    </p:spTree>
    <p:extLst>
      <p:ext uri="{BB962C8B-B14F-4D97-AF65-F5344CB8AC3E}">
        <p14:creationId xmlns:p14="http://schemas.microsoft.com/office/powerpoint/2010/main" val="18384399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fa-I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a-I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D7E50DDE-B2C8-47BB-B3F4-9DF893774C27}" type="datetimeFigureOut">
              <a:rPr lang="fa-IR" smtClean="0"/>
              <a:t>10/07/1445</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8154175D-7F6A-423C-9CC0-F01DFDCAD942}" type="slidenum">
              <a:rPr lang="fa-IR" smtClean="0"/>
              <a:t>‹#›</a:t>
            </a:fld>
            <a:endParaRPr lang="fa-IR"/>
          </a:p>
        </p:txBody>
      </p:sp>
    </p:spTree>
    <p:extLst>
      <p:ext uri="{BB962C8B-B14F-4D97-AF65-F5344CB8AC3E}">
        <p14:creationId xmlns:p14="http://schemas.microsoft.com/office/powerpoint/2010/main" val="6002069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fa-I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a-I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7E50DDE-B2C8-47BB-B3F4-9DF893774C27}" type="datetimeFigureOut">
              <a:rPr lang="fa-IR" smtClean="0"/>
              <a:t>10/07/1445</a:t>
            </a:fld>
            <a:endParaRPr lang="fa-I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54175D-7F6A-423C-9CC0-F01DFDCAD942}" type="slidenum">
              <a:rPr lang="fa-IR" smtClean="0"/>
              <a:t>‹#›</a:t>
            </a:fld>
            <a:endParaRPr lang="fa-IR"/>
          </a:p>
        </p:txBody>
      </p:sp>
    </p:spTree>
    <p:extLst>
      <p:ext uri="{BB962C8B-B14F-4D97-AF65-F5344CB8AC3E}">
        <p14:creationId xmlns:p14="http://schemas.microsoft.com/office/powerpoint/2010/main" val="17898331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f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14097" y="729881"/>
            <a:ext cx="9564413" cy="1639122"/>
          </a:xfrm>
        </p:spPr>
        <p:txBody>
          <a:bodyPr>
            <a:normAutofit fontScale="90000"/>
          </a:bodyPr>
          <a:lstStyle/>
          <a:p>
            <a:pPr rtl="1"/>
            <a:r>
              <a:rPr lang="fa-IR" dirty="0" smtClean="0">
                <a:cs typeface="B Nazanin" panose="00000400000000000000" pitchFamily="2" charset="-78"/>
              </a:rPr>
              <a:t>آشنایی با سم استامی پراید و اندازه گیری آن با دستگاه </a:t>
            </a:r>
            <a:r>
              <a:rPr lang="en-US" b="1" dirty="0" smtClean="0"/>
              <a:t>HPLC</a:t>
            </a:r>
            <a:endParaRPr lang="fa-IR" b="1" dirty="0"/>
          </a:p>
        </p:txBody>
      </p:sp>
      <p:sp>
        <p:nvSpPr>
          <p:cNvPr id="3" name="Subtitle 2"/>
          <p:cNvSpPr>
            <a:spLocks noGrp="1"/>
          </p:cNvSpPr>
          <p:nvPr>
            <p:ph type="subTitle" idx="1"/>
          </p:nvPr>
        </p:nvSpPr>
        <p:spPr>
          <a:xfrm>
            <a:off x="7740870" y="4755472"/>
            <a:ext cx="3184634" cy="1655762"/>
          </a:xfrm>
        </p:spPr>
        <p:txBody>
          <a:bodyPr>
            <a:normAutofit fontScale="92500" lnSpcReduction="10000"/>
          </a:bodyPr>
          <a:lstStyle/>
          <a:p>
            <a:r>
              <a:rPr lang="fa-IR" b="1" dirty="0" smtClean="0">
                <a:cs typeface="B Nazanin" panose="00000400000000000000" pitchFamily="2" charset="-78"/>
              </a:rPr>
              <a:t>تهیه کننده: </a:t>
            </a:r>
          </a:p>
          <a:p>
            <a:r>
              <a:rPr lang="fa-IR" b="1" dirty="0" smtClean="0">
                <a:cs typeface="B Nazanin" panose="00000400000000000000" pitchFamily="2" charset="-78"/>
              </a:rPr>
              <a:t>سهیلا سپاهی</a:t>
            </a:r>
          </a:p>
          <a:p>
            <a:r>
              <a:rPr lang="fa-IR" b="1" dirty="0" smtClean="0">
                <a:cs typeface="B Nazanin" panose="00000400000000000000" pitchFamily="2" charset="-78"/>
              </a:rPr>
              <a:t>آزاده معتمدی</a:t>
            </a:r>
          </a:p>
          <a:p>
            <a:r>
              <a:rPr lang="fa-IR" b="1" dirty="0" smtClean="0">
                <a:cs typeface="B Nazanin" panose="00000400000000000000" pitchFamily="2" charset="-78"/>
              </a:rPr>
              <a:t>الهام جهانمرد</a:t>
            </a:r>
            <a:endParaRPr lang="fa-IR" b="1" dirty="0">
              <a:cs typeface="B Nazanin" panose="00000400000000000000" pitchFamily="2" charset="-7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58911" y="2639690"/>
            <a:ext cx="2238704" cy="1845094"/>
          </a:xfrm>
          <a:prstGeom prst="rect">
            <a:avLst/>
          </a:prstGeom>
        </p:spPr>
      </p:pic>
      <p:sp>
        <p:nvSpPr>
          <p:cNvPr id="8" name="Subtitle 2"/>
          <p:cNvSpPr txBox="1">
            <a:spLocks/>
          </p:cNvSpPr>
          <p:nvPr/>
        </p:nvSpPr>
        <p:spPr>
          <a:xfrm>
            <a:off x="1282264" y="5822502"/>
            <a:ext cx="3184634" cy="58873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fa-IR" b="1" dirty="0" smtClean="0">
                <a:cs typeface="B Nazanin" panose="00000400000000000000" pitchFamily="2" charset="-78"/>
              </a:rPr>
              <a:t>بهمن 1402</a:t>
            </a:r>
            <a:endParaRPr lang="fa-IR" b="1" dirty="0">
              <a:cs typeface="B Nazanin" panose="00000400000000000000" pitchFamily="2" charset="-78"/>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38753" y="2862150"/>
            <a:ext cx="3257550" cy="1400175"/>
          </a:xfrm>
          <a:prstGeom prst="rect">
            <a:avLst/>
          </a:prstGeom>
        </p:spPr>
      </p:pic>
    </p:spTree>
    <p:extLst>
      <p:ext uri="{BB962C8B-B14F-4D97-AF65-F5344CB8AC3E}">
        <p14:creationId xmlns:p14="http://schemas.microsoft.com/office/powerpoint/2010/main" val="71715708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401782"/>
            <a:ext cx="10515600" cy="5775181"/>
          </a:xfrm>
        </p:spPr>
        <p:txBody>
          <a:bodyPr>
            <a:normAutofit/>
          </a:bodyPr>
          <a:lstStyle/>
          <a:p>
            <a:pPr algn="r" rtl="1"/>
            <a:r>
              <a:rPr lang="fa-IR" dirty="0" smtClean="0">
                <a:cs typeface="B Nazanin" panose="00000400000000000000" pitchFamily="2" charset="-78"/>
              </a:rPr>
              <a:t>استامی پراید با </a:t>
            </a:r>
            <a:r>
              <a:rPr lang="fa-IR" dirty="0">
                <a:cs typeface="B Nazanin" panose="00000400000000000000" pitchFamily="2" charset="-78"/>
              </a:rPr>
              <a:t>سمیت حاد و مزمن </a:t>
            </a:r>
            <a:r>
              <a:rPr lang="fa-IR" dirty="0" smtClean="0">
                <a:cs typeface="B Nazanin" panose="00000400000000000000" pitchFamily="2" charset="-78"/>
              </a:rPr>
              <a:t>در </a:t>
            </a:r>
            <a:r>
              <a:rPr lang="fa-IR" dirty="0">
                <a:cs typeface="B Nazanin" panose="00000400000000000000" pitchFamily="2" charset="-78"/>
              </a:rPr>
              <a:t>پستانداران بدون شواهدی از سرطان زایی، سمیت عصبی یا جهش زایی است</a:t>
            </a:r>
            <a:r>
              <a:rPr lang="fa-IR" dirty="0" smtClean="0">
                <a:cs typeface="B Nazanin" panose="00000400000000000000" pitchFamily="2" charset="-78"/>
              </a:rPr>
              <a:t>.</a:t>
            </a:r>
          </a:p>
          <a:p>
            <a:pPr algn="r" rtl="1"/>
            <a:r>
              <a:rPr lang="fa-IR" dirty="0" smtClean="0">
                <a:cs typeface="B Nazanin" panose="00000400000000000000" pitchFamily="2" charset="-78"/>
              </a:rPr>
              <a:t>در </a:t>
            </a:r>
            <a:r>
              <a:rPr lang="fa-IR" dirty="0">
                <a:cs typeface="B Nazanin" panose="00000400000000000000" pitchFamily="2" charset="-78"/>
              </a:rPr>
              <a:t>مطالعات خوراکی حاد با موش‌ها به‌عنوان درجه سمیت </a:t>
            </a:r>
            <a:r>
              <a:rPr lang="en-US" dirty="0">
                <a:cs typeface="B Nazanin" panose="00000400000000000000" pitchFamily="2" charset="-78"/>
              </a:rPr>
              <a:t>II، </a:t>
            </a:r>
            <a:r>
              <a:rPr lang="fa-IR" dirty="0">
                <a:cs typeface="B Nazanin" panose="00000400000000000000" pitchFamily="2" charset="-78"/>
              </a:rPr>
              <a:t>در مطالعات حاد پوستی و استنشاقی در موش‌ها به‌عنوان درجه سمیت </a:t>
            </a:r>
            <a:r>
              <a:rPr lang="fa-IR" dirty="0" smtClean="0">
                <a:cs typeface="B Nazanin" panose="00000400000000000000" pitchFamily="2" charset="-78"/>
              </a:rPr>
              <a:t> </a:t>
            </a:r>
            <a:r>
              <a:rPr lang="en-US" dirty="0" smtClean="0">
                <a:cs typeface="B Nazanin" panose="00000400000000000000" pitchFamily="2" charset="-78"/>
              </a:rPr>
              <a:t>II </a:t>
            </a:r>
            <a:r>
              <a:rPr lang="fa-IR" dirty="0" smtClean="0">
                <a:cs typeface="B Nazanin" panose="00000400000000000000" pitchFamily="2" charset="-78"/>
              </a:rPr>
              <a:t> و </a:t>
            </a:r>
            <a:r>
              <a:rPr lang="fa-IR" dirty="0">
                <a:cs typeface="B Nazanin" panose="00000400000000000000" pitchFamily="2" charset="-78"/>
              </a:rPr>
              <a:t>در مطالعات اولیه تحریک پوست و چشم در خرگوش‌ها به‌عنوان طبقه‌بندی سمیت رده </a:t>
            </a:r>
            <a:r>
              <a:rPr lang="en-US" dirty="0">
                <a:cs typeface="B Nazanin" panose="00000400000000000000" pitchFamily="2" charset="-78"/>
              </a:rPr>
              <a:t>IV </a:t>
            </a:r>
            <a:r>
              <a:rPr lang="fa-IR" dirty="0">
                <a:cs typeface="B Nazanin" panose="00000400000000000000" pitchFamily="2" charset="-78"/>
              </a:rPr>
              <a:t>طبقه‌بندی می‌شود</a:t>
            </a:r>
            <a:r>
              <a:rPr lang="fa-IR" dirty="0" smtClean="0">
                <a:cs typeface="B Nazanin" panose="00000400000000000000" pitchFamily="2" charset="-78"/>
              </a:rPr>
              <a:t>.</a:t>
            </a:r>
          </a:p>
          <a:p>
            <a:pPr algn="r" rtl="1"/>
            <a:r>
              <a:rPr lang="fa-IR" dirty="0" smtClean="0">
                <a:cs typeface="B Nazanin" panose="00000400000000000000" pitchFamily="2" charset="-78"/>
              </a:rPr>
              <a:t>آژانس </a:t>
            </a:r>
            <a:r>
              <a:rPr lang="fa-IR" dirty="0">
                <a:cs typeface="B Nazanin" panose="00000400000000000000" pitchFamily="2" charset="-78"/>
              </a:rPr>
              <a:t>حفاظت از محیط زیست ایالات متحده </a:t>
            </a:r>
            <a:r>
              <a:rPr lang="fa-IR" dirty="0" smtClean="0">
                <a:cs typeface="B Nazanin" panose="00000400000000000000" pitchFamily="2" charset="-78"/>
              </a:rPr>
              <a:t>(</a:t>
            </a:r>
            <a:r>
              <a:rPr lang="en-US" dirty="0" smtClean="0">
                <a:cs typeface="B Nazanin" panose="00000400000000000000" pitchFamily="2" charset="-78"/>
              </a:rPr>
              <a:t>EPA </a:t>
            </a:r>
            <a:r>
              <a:rPr lang="fa-IR" dirty="0" smtClean="0">
                <a:cs typeface="B Nazanin" panose="00000400000000000000" pitchFamily="2" charset="-78"/>
              </a:rPr>
              <a:t> ) آن </a:t>
            </a:r>
            <a:r>
              <a:rPr lang="fa-IR" dirty="0">
                <a:cs typeface="B Nazanin" panose="00000400000000000000" pitchFamily="2" charset="-78"/>
              </a:rPr>
              <a:t>را از نظر زیست محیطی پایدار نمی داند</a:t>
            </a:r>
            <a:r>
              <a:rPr lang="fa-IR" dirty="0" smtClean="0">
                <a:cs typeface="B Nazanin" panose="00000400000000000000" pitchFamily="2" charset="-78"/>
              </a:rPr>
              <a:t>.</a:t>
            </a:r>
          </a:p>
          <a:p>
            <a:pPr algn="r" rtl="1"/>
            <a:r>
              <a:rPr lang="fa-IR" dirty="0" smtClean="0">
                <a:cs typeface="B Nazanin" panose="00000400000000000000" pitchFamily="2" charset="-78"/>
              </a:rPr>
              <a:t>یک </a:t>
            </a:r>
            <a:r>
              <a:rPr lang="fa-IR" dirty="0">
                <a:cs typeface="B Nazanin" panose="00000400000000000000" pitchFamily="2" charset="-78"/>
              </a:rPr>
              <a:t>مطالعه اخیر استامیپرید را به عنوان یک علت اختلال نعوظ در مردان مرد و ممکن است در مشکل کاهش باروری انسان دخیل دانسته و ایمنی آن را به ویژه در مواردی که استفاده از آن ممکن است مورد سوء استفاده قرار گیرد، زیر سوال برده است</a:t>
            </a:r>
            <a:r>
              <a:rPr lang="fa-IR" dirty="0" smtClean="0">
                <a:cs typeface="B Nazanin" panose="00000400000000000000" pitchFamily="2" charset="-78"/>
              </a:rPr>
              <a:t>.</a:t>
            </a:r>
          </a:p>
          <a:p>
            <a:pPr algn="r" rtl="1"/>
            <a:endParaRPr lang="fa-IR" dirty="0" smtClean="0">
              <a:cs typeface="B Nazanin" panose="00000400000000000000" pitchFamily="2" charset="-78"/>
            </a:endParaRPr>
          </a:p>
        </p:txBody>
      </p:sp>
    </p:spTree>
    <p:extLst>
      <p:ext uri="{BB962C8B-B14F-4D97-AF65-F5344CB8AC3E}">
        <p14:creationId xmlns:p14="http://schemas.microsoft.com/office/powerpoint/2010/main" val="10190218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2078916" cy="2950720"/>
          </a:xfrm>
          <a:prstGeom prst="rect">
            <a:avLst/>
          </a:prstGeom>
        </p:spPr>
      </p:pic>
      <p:sp>
        <p:nvSpPr>
          <p:cNvPr id="2" name="Title 1"/>
          <p:cNvSpPr>
            <a:spLocks noGrp="1"/>
          </p:cNvSpPr>
          <p:nvPr>
            <p:ph type="title"/>
          </p:nvPr>
        </p:nvSpPr>
        <p:spPr/>
        <p:txBody>
          <a:bodyPr/>
          <a:lstStyle/>
          <a:p>
            <a:pPr algn="r"/>
            <a:r>
              <a:rPr lang="fa-IR" dirty="0" smtClean="0">
                <a:cs typeface="B Nazanin" panose="00000400000000000000" pitchFamily="2" charset="-78"/>
              </a:rPr>
              <a:t>سمیت در حشرات</a:t>
            </a:r>
            <a:endParaRPr lang="en-US" dirty="0">
              <a:cs typeface="B Nazanin" panose="00000400000000000000" pitchFamily="2" charset="-78"/>
            </a:endParaRPr>
          </a:p>
        </p:txBody>
      </p:sp>
      <p:sp>
        <p:nvSpPr>
          <p:cNvPr id="3" name="Content Placeholder 2"/>
          <p:cNvSpPr>
            <a:spLocks noGrp="1"/>
          </p:cNvSpPr>
          <p:nvPr>
            <p:ph idx="1"/>
          </p:nvPr>
        </p:nvSpPr>
        <p:spPr/>
        <p:txBody>
          <a:bodyPr/>
          <a:lstStyle/>
          <a:p>
            <a:pPr algn="r" rtl="1"/>
            <a:r>
              <a:rPr lang="fa-IR" dirty="0">
                <a:cs typeface="B Nazanin" panose="00000400000000000000" pitchFamily="2" charset="-78"/>
              </a:rPr>
              <a:t>مطالعات گسترده در زنبور عسل نشان داد </a:t>
            </a:r>
            <a:r>
              <a:rPr lang="fa-IR" dirty="0" smtClean="0">
                <a:cs typeface="B Nazanin" panose="00000400000000000000" pitchFamily="2" charset="-78"/>
              </a:rPr>
              <a:t>که </a:t>
            </a:r>
            <a:r>
              <a:rPr lang="en-US" dirty="0" smtClean="0">
                <a:cs typeface="B Nazanin" panose="00000400000000000000" pitchFamily="2" charset="-78"/>
              </a:rPr>
              <a:t> LD50</a:t>
            </a:r>
            <a:r>
              <a:rPr lang="fa-IR" dirty="0" smtClean="0">
                <a:cs typeface="B Nazanin" panose="00000400000000000000" pitchFamily="2" charset="-78"/>
              </a:rPr>
              <a:t>استامی</a:t>
            </a:r>
            <a:r>
              <a:rPr lang="en-US" dirty="0" smtClean="0">
                <a:cs typeface="B Nazanin" panose="00000400000000000000" pitchFamily="2" charset="-78"/>
              </a:rPr>
              <a:t> </a:t>
            </a:r>
            <a:r>
              <a:rPr lang="fa-IR" dirty="0" smtClean="0">
                <a:cs typeface="B Nazanin" panose="00000400000000000000" pitchFamily="2" charset="-78"/>
              </a:rPr>
              <a:t>پراید </a:t>
            </a:r>
            <a:r>
              <a:rPr lang="fa-IR" dirty="0" smtClean="0">
                <a:cs typeface="B Nazanin" panose="00000400000000000000" pitchFamily="2" charset="-78"/>
              </a:rPr>
              <a:t>7/1</a:t>
            </a:r>
            <a:r>
              <a:rPr lang="en-US" dirty="0" smtClean="0">
                <a:cs typeface="B Nazanin" panose="00000400000000000000" pitchFamily="2" charset="-78"/>
              </a:rPr>
              <a:t> </a:t>
            </a:r>
            <a:r>
              <a:rPr lang="fa-IR" dirty="0">
                <a:cs typeface="B Nazanin" panose="00000400000000000000" pitchFamily="2" charset="-78"/>
              </a:rPr>
              <a:t>میکروگرم با فاصله اطمینان 95% 4.57-11.2 میکروگرم در زنبور عسل است. در مقایسه، </a:t>
            </a:r>
            <a:r>
              <a:rPr lang="en-US" dirty="0">
                <a:cs typeface="B Nazanin" panose="00000400000000000000" pitchFamily="2" charset="-78"/>
              </a:rPr>
              <a:t>LD50 </a:t>
            </a:r>
            <a:r>
              <a:rPr lang="fa-IR" dirty="0">
                <a:cs typeface="B Nazanin" panose="00000400000000000000" pitchFamily="2" charset="-78"/>
              </a:rPr>
              <a:t>ایمیداکلوپرید 17.9 نانوگرم در هر زنبور است. تفاوت در این مواد قابل مقایسه ممکن است با میل ترکیبی ضعیف‌تر </a:t>
            </a:r>
            <a:r>
              <a:rPr lang="fa-IR" dirty="0" smtClean="0">
                <a:cs typeface="B Nazanin" panose="00000400000000000000" pitchFamily="2" charset="-78"/>
              </a:rPr>
              <a:t>استامی پرید </a:t>
            </a:r>
            <a:r>
              <a:rPr lang="fa-IR" dirty="0">
                <a:cs typeface="B Nazanin" panose="00000400000000000000" pitchFamily="2" charset="-78"/>
              </a:rPr>
              <a:t>برای </a:t>
            </a:r>
            <a:r>
              <a:rPr lang="en-US" dirty="0" smtClean="0">
                <a:cs typeface="B Nazanin" panose="00000400000000000000" pitchFamily="2" charset="-78"/>
              </a:rPr>
              <a:t>n</a:t>
            </a:r>
            <a:r>
              <a:rPr lang="fa-IR" dirty="0" smtClean="0">
                <a:cs typeface="B Nazanin" panose="00000400000000000000" pitchFamily="2" charset="-78"/>
              </a:rPr>
              <a:t>- استیل کولین رسپتور</a:t>
            </a:r>
            <a:r>
              <a:rPr lang="en-US" dirty="0" smtClean="0">
                <a:cs typeface="B Nazanin" panose="00000400000000000000" pitchFamily="2" charset="-78"/>
              </a:rPr>
              <a:t> </a:t>
            </a:r>
            <a:r>
              <a:rPr lang="fa-IR" dirty="0">
                <a:cs typeface="B Nazanin" panose="00000400000000000000" pitchFamily="2" charset="-78"/>
              </a:rPr>
              <a:t>در مقایسه با ایمیداکلوپرید توضیح داده شود</a:t>
            </a:r>
            <a:r>
              <a:rPr lang="fa-IR" dirty="0" smtClean="0">
                <a:cs typeface="B Nazanin" panose="00000400000000000000" pitchFamily="2" charset="-78"/>
              </a:rPr>
              <a:t>.</a:t>
            </a:r>
          </a:p>
          <a:p>
            <a:pPr algn="r" rtl="1"/>
            <a:r>
              <a:rPr lang="fa-IR" dirty="0" smtClean="0">
                <a:cs typeface="B Nazanin" panose="00000400000000000000" pitchFamily="2" charset="-78"/>
              </a:rPr>
              <a:t> نئونیکوتینوئیدها </a:t>
            </a:r>
            <a:r>
              <a:rPr lang="fa-IR" dirty="0">
                <a:cs typeface="B Nazanin" panose="00000400000000000000" pitchFamily="2" charset="-78"/>
              </a:rPr>
              <a:t>با گروه نیتروگوانیدین، مانند ایمیداکلوپرید، برای زنبورهای عسل سمی هستند. </a:t>
            </a:r>
            <a:endParaRPr lang="fa-IR" dirty="0" smtClean="0">
              <a:cs typeface="B Nazanin" panose="00000400000000000000" pitchFamily="2" charset="-78"/>
            </a:endParaRPr>
          </a:p>
          <a:p>
            <a:pPr algn="r" rtl="1"/>
            <a:r>
              <a:rPr lang="fa-IR" dirty="0" smtClean="0">
                <a:cs typeface="B Nazanin" panose="00000400000000000000" pitchFamily="2" charset="-78"/>
              </a:rPr>
              <a:t>استامیپرید </a:t>
            </a:r>
            <a:r>
              <a:rPr lang="fa-IR" dirty="0">
                <a:cs typeface="B Nazanin" panose="00000400000000000000" pitchFamily="2" charset="-78"/>
              </a:rPr>
              <a:t>به جای حلقه هتروسیکلیک دوم دارای یک گروه غیر حلقوی است و بنابراین برای زنبورهای عسل بسیار کمتر از ترکیبات جایگزین نیترو سمی است.</a:t>
            </a:r>
            <a:endParaRPr lang="en-US" dirty="0">
              <a:cs typeface="B Nazanin" panose="00000400000000000000" pitchFamily="2" charset="-78"/>
            </a:endParaRPr>
          </a:p>
        </p:txBody>
      </p:sp>
    </p:spTree>
    <p:extLst>
      <p:ext uri="{BB962C8B-B14F-4D97-AF65-F5344CB8AC3E}">
        <p14:creationId xmlns:p14="http://schemas.microsoft.com/office/powerpoint/2010/main" val="29066858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9839677" y="0"/>
            <a:ext cx="2280102" cy="2871465"/>
          </a:xfrm>
          <a:prstGeom prst="rect">
            <a:avLst/>
          </a:prstGeom>
        </p:spPr>
      </p:pic>
      <p:sp>
        <p:nvSpPr>
          <p:cNvPr id="2" name="Title 1"/>
          <p:cNvSpPr>
            <a:spLocks noGrp="1"/>
          </p:cNvSpPr>
          <p:nvPr>
            <p:ph type="title"/>
          </p:nvPr>
        </p:nvSpPr>
        <p:spPr>
          <a:xfrm>
            <a:off x="-401782" y="950794"/>
            <a:ext cx="10515600" cy="1325563"/>
          </a:xfrm>
        </p:spPr>
        <p:txBody>
          <a:bodyPr/>
          <a:lstStyle/>
          <a:p>
            <a:pPr algn="r"/>
            <a:r>
              <a:rPr lang="fa-IR" dirty="0" smtClean="0">
                <a:cs typeface="B Nazanin" panose="00000400000000000000" pitchFamily="2" charset="-78"/>
              </a:rPr>
              <a:t>ملاحظات زيست محيطی حشره کش استامی پراید</a:t>
            </a:r>
            <a:br>
              <a:rPr lang="fa-IR" dirty="0" smtClean="0">
                <a:cs typeface="B Nazanin" panose="00000400000000000000" pitchFamily="2" charset="-78"/>
              </a:rPr>
            </a:br>
            <a:endParaRPr lang="fa-IR" dirty="0">
              <a:cs typeface="B Nazanin" panose="00000400000000000000" pitchFamily="2" charset="-78"/>
            </a:endParaRPr>
          </a:p>
        </p:txBody>
      </p:sp>
      <p:sp>
        <p:nvSpPr>
          <p:cNvPr id="3" name="Content Placeholder 2"/>
          <p:cNvSpPr>
            <a:spLocks noGrp="1"/>
          </p:cNvSpPr>
          <p:nvPr>
            <p:ph idx="1"/>
          </p:nvPr>
        </p:nvSpPr>
        <p:spPr>
          <a:xfrm>
            <a:off x="464128" y="2595012"/>
            <a:ext cx="10515600" cy="3580908"/>
          </a:xfrm>
        </p:spPr>
        <p:txBody>
          <a:bodyPr/>
          <a:lstStyle/>
          <a:p>
            <a:pPr algn="r" rtl="1"/>
            <a:r>
              <a:rPr lang="fa-IR" dirty="0" smtClean="0">
                <a:cs typeface="B Nazanin" panose="00000400000000000000" pitchFamily="2" charset="-78"/>
              </a:rPr>
              <a:t>ميزان سميت استامی پراید برای پستانداران ۲۱۷-۱۴۶میلی‌ گرم بر کیلوگرم، برای پرندگان۵۰۰۰-۸۰ میلی‌ گرم بر کیلوگرم، برای ماهی ‌ها۱۰۰۰ میلی ‌گرم بر لیتر و برای دافنی ها ۲۰۰ میلی ‌گرم بر لیتر می باشد.</a:t>
            </a:r>
          </a:p>
          <a:p>
            <a:pPr algn="r" rtl="1"/>
            <a:r>
              <a:rPr lang="fa-IR" dirty="0" smtClean="0">
                <a:cs typeface="B Nazanin" panose="00000400000000000000" pitchFamily="2" charset="-78"/>
              </a:rPr>
              <a:t> به دلیل دوز مصرفی بسیار پایین این سم روی زنبور عسل و سایر حشرات مفید تاثیر سوئی ندارد. این سم برای پستانداران و انسان نیز سمیت کمی دارد.</a:t>
            </a:r>
          </a:p>
          <a:p>
            <a:pPr algn="r" rtl="1"/>
            <a:endParaRPr lang="fa-IR" dirty="0">
              <a:cs typeface="B Nazanin" panose="00000400000000000000" pitchFamily="2" charset="-78"/>
            </a:endParaRPr>
          </a:p>
        </p:txBody>
      </p:sp>
    </p:spTree>
    <p:extLst>
      <p:ext uri="{BB962C8B-B14F-4D97-AF65-F5344CB8AC3E}">
        <p14:creationId xmlns:p14="http://schemas.microsoft.com/office/powerpoint/2010/main" val="20844416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110469" y="304949"/>
            <a:ext cx="2078916" cy="2950720"/>
          </a:xfrm>
          <a:prstGeom prst="rect">
            <a:avLst/>
          </a:prstGeom>
        </p:spPr>
      </p:pic>
      <p:sp>
        <p:nvSpPr>
          <p:cNvPr id="2" name="Title 1"/>
          <p:cNvSpPr>
            <a:spLocks noGrp="1"/>
          </p:cNvSpPr>
          <p:nvPr>
            <p:ph type="title"/>
          </p:nvPr>
        </p:nvSpPr>
        <p:spPr>
          <a:xfrm>
            <a:off x="880242" y="1279525"/>
            <a:ext cx="10515600" cy="1325563"/>
          </a:xfrm>
        </p:spPr>
        <p:txBody>
          <a:bodyPr/>
          <a:lstStyle/>
          <a:p>
            <a:pPr algn="r"/>
            <a:r>
              <a:rPr lang="fa-IR" dirty="0" smtClean="0">
                <a:cs typeface="B Nazanin" panose="00000400000000000000" pitchFamily="2" charset="-78"/>
              </a:rPr>
              <a:t>سازگاری و قابليت اختلاط حشره کش استامی پراید</a:t>
            </a:r>
            <a:br>
              <a:rPr lang="fa-IR" dirty="0" smtClean="0">
                <a:cs typeface="B Nazanin" panose="00000400000000000000" pitchFamily="2" charset="-78"/>
              </a:rPr>
            </a:br>
            <a:endParaRPr lang="fa-IR" dirty="0">
              <a:cs typeface="B Nazanin" panose="00000400000000000000" pitchFamily="2" charset="-78"/>
            </a:endParaRPr>
          </a:p>
        </p:txBody>
      </p:sp>
      <p:sp>
        <p:nvSpPr>
          <p:cNvPr id="3" name="Content Placeholder 2"/>
          <p:cNvSpPr>
            <a:spLocks noGrp="1"/>
          </p:cNvSpPr>
          <p:nvPr>
            <p:ph idx="1"/>
          </p:nvPr>
        </p:nvSpPr>
        <p:spPr>
          <a:xfrm>
            <a:off x="964323" y="2993972"/>
            <a:ext cx="10515600" cy="2534471"/>
          </a:xfrm>
        </p:spPr>
        <p:txBody>
          <a:bodyPr/>
          <a:lstStyle/>
          <a:p>
            <a:pPr algn="r" rtl="1"/>
            <a:r>
              <a:rPr lang="fa-IR" dirty="0" smtClean="0">
                <a:cs typeface="B Nazanin" panose="00000400000000000000" pitchFamily="2" charset="-78"/>
              </a:rPr>
              <a:t>این سم معمولا روی درختان مختلف ایجاد حساسیت نمی کند. </a:t>
            </a:r>
          </a:p>
          <a:p>
            <a:pPr algn="r" rtl="1"/>
            <a:r>
              <a:rPr lang="fa-IR" dirty="0" smtClean="0">
                <a:cs typeface="B Nazanin" panose="00000400000000000000" pitchFamily="2" charset="-78"/>
              </a:rPr>
              <a:t>این حشره کش در</a:t>
            </a:r>
            <a:r>
              <a:rPr lang="en-US" dirty="0" smtClean="0">
                <a:cs typeface="+mj-cs"/>
              </a:rPr>
              <a:t>pH</a:t>
            </a:r>
            <a:r>
              <a:rPr lang="en-US" dirty="0" smtClean="0">
                <a:cs typeface="B Nazanin" panose="00000400000000000000" pitchFamily="2" charset="-78"/>
              </a:rPr>
              <a:t> </a:t>
            </a:r>
            <a:r>
              <a:rPr lang="fa-IR" dirty="0" smtClean="0">
                <a:cs typeface="B Nazanin" panose="00000400000000000000" pitchFamily="2" charset="-78"/>
              </a:rPr>
              <a:t>های پائين پايدار بوده و با اکثر کودها و کليه حشره کش ها و قارچ کش ها به جزء سموم قليايی مانند بردو قابل اختلاط می باشد.</a:t>
            </a:r>
            <a:endParaRPr lang="fa-IR" dirty="0">
              <a:cs typeface="B Nazanin" panose="00000400000000000000" pitchFamily="2" charset="-78"/>
            </a:endParaRPr>
          </a:p>
        </p:txBody>
      </p:sp>
    </p:spTree>
    <p:extLst>
      <p:ext uri="{BB962C8B-B14F-4D97-AF65-F5344CB8AC3E}">
        <p14:creationId xmlns:p14="http://schemas.microsoft.com/office/powerpoint/2010/main" val="15667023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27670"/>
            <a:ext cx="2078916" cy="2950720"/>
          </a:xfrm>
          <a:prstGeom prst="rect">
            <a:avLst/>
          </a:prstGeom>
        </p:spPr>
      </p:pic>
      <p:sp>
        <p:nvSpPr>
          <p:cNvPr id="2" name="Title 1"/>
          <p:cNvSpPr>
            <a:spLocks noGrp="1"/>
          </p:cNvSpPr>
          <p:nvPr>
            <p:ph type="title"/>
          </p:nvPr>
        </p:nvSpPr>
        <p:spPr>
          <a:xfrm>
            <a:off x="838200" y="1447690"/>
            <a:ext cx="10515600" cy="1325563"/>
          </a:xfrm>
        </p:spPr>
        <p:txBody>
          <a:bodyPr/>
          <a:lstStyle/>
          <a:p>
            <a:pPr algn="r"/>
            <a:r>
              <a:rPr lang="fa-IR" dirty="0" smtClean="0">
                <a:cs typeface="B Nazanin" panose="00000400000000000000" pitchFamily="2" charset="-78"/>
              </a:rPr>
              <a:t>احتیاط در مصرف حشره کش استامی پراید</a:t>
            </a:r>
            <a:br>
              <a:rPr lang="fa-IR" dirty="0" smtClean="0">
                <a:cs typeface="B Nazanin" panose="00000400000000000000" pitchFamily="2" charset="-78"/>
              </a:rPr>
            </a:br>
            <a:endParaRPr lang="fa-IR" dirty="0">
              <a:cs typeface="B Nazanin" panose="00000400000000000000" pitchFamily="2" charset="-78"/>
            </a:endParaRPr>
          </a:p>
        </p:txBody>
      </p:sp>
      <p:sp>
        <p:nvSpPr>
          <p:cNvPr id="3" name="Content Placeholder 2"/>
          <p:cNvSpPr>
            <a:spLocks noGrp="1"/>
          </p:cNvSpPr>
          <p:nvPr>
            <p:ph idx="1"/>
          </p:nvPr>
        </p:nvSpPr>
        <p:spPr>
          <a:xfrm>
            <a:off x="922283" y="2690648"/>
            <a:ext cx="10515600" cy="1618594"/>
          </a:xfrm>
        </p:spPr>
        <p:txBody>
          <a:bodyPr/>
          <a:lstStyle/>
          <a:p>
            <a:pPr algn="r" rtl="1"/>
            <a:r>
              <a:rPr lang="fa-IR" dirty="0" smtClean="0">
                <a:cs typeface="B Nazanin" panose="00000400000000000000" pitchFamily="2" charset="-78"/>
              </a:rPr>
              <a:t>هنگام استفاده از این سم باید از لباس مخصوص سمپاشی، ماسک و دستکش استفاده کنید تا احتمال مسمومیت با آن به حداقل برسد.</a:t>
            </a:r>
            <a:endParaRPr lang="fa-IR" dirty="0">
              <a:cs typeface="B Nazanin" panose="00000400000000000000" pitchFamily="2" charset="-78"/>
            </a:endParaRPr>
          </a:p>
        </p:txBody>
      </p:sp>
    </p:spTree>
    <p:extLst>
      <p:ext uri="{BB962C8B-B14F-4D97-AF65-F5344CB8AC3E}">
        <p14:creationId xmlns:p14="http://schemas.microsoft.com/office/powerpoint/2010/main" val="26233281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9911898" y="0"/>
            <a:ext cx="2280102" cy="2871465"/>
          </a:xfrm>
          <a:prstGeom prst="rect">
            <a:avLst/>
          </a:prstGeom>
        </p:spPr>
      </p:pic>
      <p:sp>
        <p:nvSpPr>
          <p:cNvPr id="2" name="Title 1"/>
          <p:cNvSpPr>
            <a:spLocks noGrp="1"/>
          </p:cNvSpPr>
          <p:nvPr>
            <p:ph type="title"/>
          </p:nvPr>
        </p:nvSpPr>
        <p:spPr>
          <a:xfrm>
            <a:off x="-603702" y="877913"/>
            <a:ext cx="10515600" cy="885606"/>
          </a:xfrm>
        </p:spPr>
        <p:txBody>
          <a:bodyPr>
            <a:normAutofit/>
          </a:bodyPr>
          <a:lstStyle/>
          <a:p>
            <a:pPr algn="r"/>
            <a:r>
              <a:rPr lang="fa-IR" dirty="0" smtClean="0">
                <a:cs typeface="B Nazanin" panose="00000400000000000000" pitchFamily="2" charset="-78"/>
              </a:rPr>
              <a:t>بهترین زمان استفاده از استامی پراید</a:t>
            </a:r>
          </a:p>
        </p:txBody>
      </p:sp>
      <p:sp>
        <p:nvSpPr>
          <p:cNvPr id="3" name="Content Placeholder 2"/>
          <p:cNvSpPr>
            <a:spLocks noGrp="1"/>
          </p:cNvSpPr>
          <p:nvPr>
            <p:ph idx="1"/>
          </p:nvPr>
        </p:nvSpPr>
        <p:spPr>
          <a:xfrm>
            <a:off x="297239" y="2303198"/>
            <a:ext cx="10754710" cy="4172607"/>
          </a:xfrm>
        </p:spPr>
        <p:txBody>
          <a:bodyPr>
            <a:normAutofit/>
          </a:bodyPr>
          <a:lstStyle/>
          <a:p>
            <a:pPr algn="r" rtl="1"/>
            <a:r>
              <a:rPr lang="fa-IR" dirty="0" smtClean="0">
                <a:cs typeface="B Nazanin" panose="00000400000000000000" pitchFamily="2" charset="-78"/>
              </a:rPr>
              <a:t>سم استامی پراید کاربرد گسترده ای دارد و برای مبارزه با بسیاری از آفات محصولات کشاورزی مورد استفاده قرار می گیرد. این سم را باید بر اساس دستورالعمل برای هر گیاهی مورد استفاده قرار دهید تا بهترین نتیجه را بگیرید. </a:t>
            </a:r>
          </a:p>
          <a:p>
            <a:pPr algn="r" rtl="1"/>
            <a:r>
              <a:rPr lang="fa-IR" dirty="0" smtClean="0">
                <a:cs typeface="B Nazanin" panose="00000400000000000000" pitchFamily="2" charset="-78"/>
              </a:rPr>
              <a:t>در رابطه با بهترین زمان استفاده از استامی پراید نیز بهتر است بدانید که در گیاهان و محصولات مختلف متفاوت است. بنابراین باید قبل از مصرف این سم حتما با یک کارشناس مشورت کنید.</a:t>
            </a:r>
          </a:p>
          <a:p>
            <a:pPr algn="r" rtl="1"/>
            <a:r>
              <a:rPr lang="fa-IR" dirty="0" smtClean="0">
                <a:cs typeface="B Nazanin" panose="00000400000000000000" pitchFamily="2" charset="-78"/>
              </a:rPr>
              <a:t>آفت کش ها مواد شیمیایی مصنوعی هستند که برای گیاهان، حشرات (حشره کش ها) یا قارچ ها (قارچ کش ها) سمی هستند. از آنها در کشاورزی برای کاهش تلفات محصول ناشی از حشرات مضر و علف های هرز استفاده می شود.</a:t>
            </a:r>
          </a:p>
          <a:p>
            <a:endParaRPr lang="fa-IR" dirty="0"/>
          </a:p>
        </p:txBody>
      </p:sp>
    </p:spTree>
    <p:extLst>
      <p:ext uri="{BB962C8B-B14F-4D97-AF65-F5344CB8AC3E}">
        <p14:creationId xmlns:p14="http://schemas.microsoft.com/office/powerpoint/2010/main" val="28478008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2078916" cy="2950720"/>
          </a:xfrm>
          <a:prstGeom prst="rect">
            <a:avLst/>
          </a:prstGeom>
        </p:spPr>
      </p:pic>
      <p:sp>
        <p:nvSpPr>
          <p:cNvPr id="2" name="Title 1"/>
          <p:cNvSpPr>
            <a:spLocks noGrp="1"/>
          </p:cNvSpPr>
          <p:nvPr>
            <p:ph type="title"/>
          </p:nvPr>
        </p:nvSpPr>
        <p:spPr/>
        <p:txBody>
          <a:bodyPr/>
          <a:lstStyle/>
          <a:p>
            <a:pPr algn="r"/>
            <a:r>
              <a:rPr lang="fa-IR" dirty="0" smtClean="0">
                <a:cs typeface="B Nazanin" panose="00000400000000000000" pitchFamily="2" charset="-78"/>
              </a:rPr>
              <a:t>بهترین زمان استفاده از استامی پراید</a:t>
            </a:r>
            <a:endParaRPr lang="fa-IR" dirty="0">
              <a:cs typeface="B Nazanin" panose="00000400000000000000" pitchFamily="2" charset="-78"/>
            </a:endParaRPr>
          </a:p>
        </p:txBody>
      </p:sp>
      <p:sp>
        <p:nvSpPr>
          <p:cNvPr id="3" name="Content Placeholder 2"/>
          <p:cNvSpPr>
            <a:spLocks noGrp="1"/>
          </p:cNvSpPr>
          <p:nvPr>
            <p:ph idx="1"/>
          </p:nvPr>
        </p:nvSpPr>
        <p:spPr/>
        <p:txBody>
          <a:bodyPr/>
          <a:lstStyle/>
          <a:p>
            <a:pPr algn="r" rtl="1"/>
            <a:r>
              <a:rPr lang="fa-IR" dirty="0" smtClean="0">
                <a:cs typeface="B Nazanin" panose="00000400000000000000" pitchFamily="2" charset="-78"/>
              </a:rPr>
              <a:t> با این حال، شواهد علمی نشان می دهد که استفاده از آفت کش ها اثرات مخربی بر تنوع زیستی، کیفیت خاک و آب و سلامت انسان داشته است. بنابراین باید از بهترین آفت کش و به کمترین میزان استفاده نمایید.</a:t>
            </a:r>
          </a:p>
          <a:p>
            <a:pPr algn="r" rtl="1"/>
            <a:r>
              <a:rPr lang="fa-IR" dirty="0" smtClean="0">
                <a:cs typeface="B Nazanin" panose="00000400000000000000" pitchFamily="2" charset="-78"/>
              </a:rPr>
              <a:t>آفت کش استامی پراید پس از استفاده در تمام گیاه پخش شده و هر نوع آفتی با تغذیه از گیاه به سرعت از بین می رود. استفاده از آفت کش ها در حال حاضر برای افزایش بازدهی محصولات کشاورزی یک ضرورت است.</a:t>
            </a:r>
          </a:p>
          <a:p>
            <a:pPr algn="r" rtl="1"/>
            <a:r>
              <a:rPr lang="fa-IR" dirty="0" smtClean="0">
                <a:cs typeface="B Nazanin" panose="00000400000000000000" pitchFamily="2" charset="-78"/>
              </a:rPr>
              <a:t>آفت کش استامی پراید برای بسیاری از گیاهان و درختان مورد استفاده قرار می گیرد. این سم مقاوم است و تحت تاثیر آب و هوا اثر خود را به زودی از دست نمی دهد. </a:t>
            </a:r>
          </a:p>
          <a:p>
            <a:pPr algn="r" rtl="1"/>
            <a:endParaRPr lang="fa-IR" dirty="0">
              <a:cs typeface="B Nazanin" panose="00000400000000000000" pitchFamily="2" charset="-78"/>
            </a:endParaRPr>
          </a:p>
        </p:txBody>
      </p:sp>
    </p:spTree>
    <p:extLst>
      <p:ext uri="{BB962C8B-B14F-4D97-AF65-F5344CB8AC3E}">
        <p14:creationId xmlns:p14="http://schemas.microsoft.com/office/powerpoint/2010/main" val="191628409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9911898" y="0"/>
            <a:ext cx="2280102" cy="2871465"/>
          </a:xfrm>
          <a:prstGeom prst="rect">
            <a:avLst/>
          </a:prstGeom>
        </p:spPr>
      </p:pic>
      <p:sp>
        <p:nvSpPr>
          <p:cNvPr id="2" name="Title 1"/>
          <p:cNvSpPr>
            <a:spLocks noGrp="1"/>
          </p:cNvSpPr>
          <p:nvPr>
            <p:ph type="title"/>
          </p:nvPr>
        </p:nvSpPr>
        <p:spPr>
          <a:xfrm>
            <a:off x="838200" y="656070"/>
            <a:ext cx="9073698" cy="1325563"/>
          </a:xfrm>
        </p:spPr>
        <p:txBody>
          <a:bodyPr/>
          <a:lstStyle/>
          <a:p>
            <a:pPr algn="r" rtl="1"/>
            <a:r>
              <a:rPr lang="fa-IR" dirty="0" smtClean="0">
                <a:cs typeface="B Nazanin" panose="00000400000000000000" pitchFamily="2" charset="-78"/>
              </a:rPr>
              <a:t>اندازه گیری </a:t>
            </a:r>
            <a:r>
              <a:rPr lang="fa-IR" dirty="0" smtClean="0">
                <a:cs typeface="B Nazanin" panose="00000400000000000000" pitchFamily="2" charset="-78"/>
              </a:rPr>
              <a:t>استامی پراید </a:t>
            </a:r>
            <a:r>
              <a:rPr lang="fa-IR" dirty="0" smtClean="0">
                <a:cs typeface="B Nazanin" panose="00000400000000000000" pitchFamily="2" charset="-78"/>
              </a:rPr>
              <a:t>در محصولات کشاورزی</a:t>
            </a:r>
            <a:endParaRPr lang="fa-IR" dirty="0">
              <a:cs typeface="B Nazanin" panose="00000400000000000000" pitchFamily="2" charset="-78"/>
            </a:endParaRPr>
          </a:p>
        </p:txBody>
      </p:sp>
      <p:sp>
        <p:nvSpPr>
          <p:cNvPr id="3" name="Content Placeholder 2"/>
          <p:cNvSpPr>
            <a:spLocks noGrp="1"/>
          </p:cNvSpPr>
          <p:nvPr>
            <p:ph idx="1"/>
          </p:nvPr>
        </p:nvSpPr>
        <p:spPr>
          <a:xfrm>
            <a:off x="333704" y="2637703"/>
            <a:ext cx="10515600" cy="2336472"/>
          </a:xfrm>
        </p:spPr>
        <p:txBody>
          <a:bodyPr/>
          <a:lstStyle/>
          <a:p>
            <a:pPr algn="r" rtl="1"/>
            <a:r>
              <a:rPr lang="fa-IR" dirty="0" smtClean="0">
                <a:cs typeface="B Nazanin" panose="00000400000000000000" pitchFamily="2" charset="-78"/>
              </a:rPr>
              <a:t>سم استامی پراید به دو روش اندازه گیری می شود: </a:t>
            </a:r>
          </a:p>
          <a:p>
            <a:pPr algn="r" rtl="1"/>
            <a:r>
              <a:rPr lang="fa-IR" dirty="0" smtClean="0">
                <a:cs typeface="B Nazanin" panose="00000400000000000000" pitchFamily="2" charset="-78"/>
              </a:rPr>
              <a:t>الف) </a:t>
            </a:r>
            <a:r>
              <a:rPr lang="en-US" dirty="0" smtClean="0">
                <a:cs typeface="+mj-cs"/>
              </a:rPr>
              <a:t>HPLC</a:t>
            </a:r>
          </a:p>
          <a:p>
            <a:pPr algn="r" rtl="1"/>
            <a:r>
              <a:rPr lang="fa-IR" dirty="0" smtClean="0">
                <a:cs typeface="B Nazanin" panose="00000400000000000000" pitchFamily="2" charset="-78"/>
              </a:rPr>
              <a:t>ب) </a:t>
            </a:r>
            <a:r>
              <a:rPr lang="en-US" dirty="0" smtClean="0">
                <a:cs typeface="+mj-cs"/>
              </a:rPr>
              <a:t>LC – MS/ MS</a:t>
            </a:r>
            <a:endParaRPr lang="fa-IR" dirty="0">
              <a:cs typeface="+mj-cs"/>
            </a:endParaRPr>
          </a:p>
        </p:txBody>
      </p:sp>
    </p:spTree>
    <p:extLst>
      <p:ext uri="{BB962C8B-B14F-4D97-AF65-F5344CB8AC3E}">
        <p14:creationId xmlns:p14="http://schemas.microsoft.com/office/powerpoint/2010/main" val="32436718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41682" y="722476"/>
            <a:ext cx="7570076" cy="1325563"/>
          </a:xfrm>
        </p:spPr>
        <p:txBody>
          <a:bodyPr/>
          <a:lstStyle/>
          <a:p>
            <a:pPr algn="r" rtl="1"/>
            <a:r>
              <a:rPr lang="fa-IR" dirty="0" smtClean="0">
                <a:cs typeface="B Nazanin" panose="00000400000000000000" pitchFamily="2" charset="-78"/>
              </a:rPr>
              <a:t>شرایط دستگاه </a:t>
            </a:r>
            <a:r>
              <a:rPr lang="en-US" dirty="0" smtClean="0">
                <a:cs typeface="B Nazanin" panose="00000400000000000000" pitchFamily="2" charset="-78"/>
              </a:rPr>
              <a:t>HPLC</a:t>
            </a:r>
            <a:r>
              <a:rPr lang="fa-IR" dirty="0" smtClean="0">
                <a:cs typeface="B Nazanin" panose="00000400000000000000" pitchFamily="2" charset="-78"/>
              </a:rPr>
              <a:t> جهت انداز گیری سم استامی پراید</a:t>
            </a:r>
            <a:endParaRPr lang="fa-IR" dirty="0">
              <a:cs typeface="B Nazanin" panose="00000400000000000000" pitchFamily="2" charset="-78"/>
            </a:endParaRPr>
          </a:p>
        </p:txBody>
      </p:sp>
      <p:sp>
        <p:nvSpPr>
          <p:cNvPr id="3" name="Content Placeholder 2"/>
          <p:cNvSpPr>
            <a:spLocks noGrp="1"/>
          </p:cNvSpPr>
          <p:nvPr>
            <p:ph idx="1"/>
          </p:nvPr>
        </p:nvSpPr>
        <p:spPr>
          <a:xfrm>
            <a:off x="943304" y="2506662"/>
            <a:ext cx="10515600" cy="2885145"/>
          </a:xfrm>
        </p:spPr>
        <p:txBody>
          <a:bodyPr/>
          <a:lstStyle/>
          <a:p>
            <a:pPr algn="r" rtl="1"/>
            <a:r>
              <a:rPr lang="en-US" dirty="0" smtClean="0"/>
              <a:t>Flow Rate: 1 ml/ min</a:t>
            </a:r>
          </a:p>
          <a:p>
            <a:pPr algn="r" rtl="1"/>
            <a:r>
              <a:rPr lang="fa-IR" dirty="0" smtClean="0"/>
              <a:t>ستون </a:t>
            </a:r>
            <a:r>
              <a:rPr lang="en-US" dirty="0" smtClean="0"/>
              <a:t>C18</a:t>
            </a:r>
            <a:r>
              <a:rPr lang="fa-IR" dirty="0" smtClean="0"/>
              <a:t> 25 سانتی متری</a:t>
            </a:r>
          </a:p>
          <a:p>
            <a:pPr algn="r" rtl="1"/>
            <a:r>
              <a:rPr lang="fa-IR" dirty="0" smtClean="0"/>
              <a:t>طول موج 245: نانومتر</a:t>
            </a:r>
          </a:p>
          <a:p>
            <a:pPr algn="r" rtl="1"/>
            <a:r>
              <a:rPr lang="fa-IR" dirty="0" smtClean="0"/>
              <a:t>دمای آون: 25 درجه سانتی گراد</a:t>
            </a:r>
            <a:endParaRPr lang="fa-IR" dirty="0"/>
          </a:p>
        </p:txBody>
      </p:sp>
      <p:pic>
        <p:nvPicPr>
          <p:cNvPr id="4" name="Picture 3"/>
          <p:cNvPicPr>
            <a:picLocks noChangeAspect="1"/>
          </p:cNvPicPr>
          <p:nvPr/>
        </p:nvPicPr>
        <p:blipFill>
          <a:blip r:embed="rId2"/>
          <a:stretch>
            <a:fillRect/>
          </a:stretch>
        </p:blipFill>
        <p:spPr>
          <a:xfrm>
            <a:off x="211273" y="0"/>
            <a:ext cx="2078916" cy="2950720"/>
          </a:xfrm>
          <a:prstGeom prst="rect">
            <a:avLst/>
          </a:prstGeom>
        </p:spPr>
      </p:pic>
    </p:spTree>
    <p:extLst>
      <p:ext uri="{BB962C8B-B14F-4D97-AF65-F5344CB8AC3E}">
        <p14:creationId xmlns:p14="http://schemas.microsoft.com/office/powerpoint/2010/main" val="6160795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39142" t="20020" r="12500" b="26764"/>
          <a:stretch/>
        </p:blipFill>
        <p:spPr>
          <a:xfrm flipH="1">
            <a:off x="0" y="114300"/>
            <a:ext cx="2080259" cy="2948940"/>
          </a:xfrm>
          <a:prstGeom prst="rect">
            <a:avLst/>
          </a:prstGeom>
        </p:spPr>
      </p:pic>
      <p:sp>
        <p:nvSpPr>
          <p:cNvPr id="2" name="Title 1"/>
          <p:cNvSpPr>
            <a:spLocks noGrp="1"/>
          </p:cNvSpPr>
          <p:nvPr>
            <p:ph type="ctrTitle"/>
          </p:nvPr>
        </p:nvSpPr>
        <p:spPr>
          <a:xfrm>
            <a:off x="5402317" y="1017259"/>
            <a:ext cx="5969875" cy="695927"/>
          </a:xfrm>
        </p:spPr>
        <p:txBody>
          <a:bodyPr>
            <a:normAutofit fontScale="90000"/>
          </a:bodyPr>
          <a:lstStyle/>
          <a:p>
            <a:r>
              <a:rPr lang="fa-IR" dirty="0" smtClean="0">
                <a:cs typeface="B Nazanin" panose="00000400000000000000" pitchFamily="2" charset="-78"/>
              </a:rPr>
              <a:t>معرفی سم استامی پراید</a:t>
            </a:r>
            <a:endParaRPr lang="fa-IR" dirty="0">
              <a:cs typeface="B Nazanin" panose="00000400000000000000" pitchFamily="2" charset="-78"/>
            </a:endParaRPr>
          </a:p>
        </p:txBody>
      </p:sp>
      <p:sp>
        <p:nvSpPr>
          <p:cNvPr id="3" name="Subtitle 2"/>
          <p:cNvSpPr>
            <a:spLocks noGrp="1"/>
          </p:cNvSpPr>
          <p:nvPr>
            <p:ph type="subTitle" idx="1"/>
          </p:nvPr>
        </p:nvSpPr>
        <p:spPr>
          <a:xfrm>
            <a:off x="840827" y="1902372"/>
            <a:ext cx="10436772" cy="4572000"/>
          </a:xfrm>
        </p:spPr>
        <p:txBody>
          <a:bodyPr>
            <a:normAutofit/>
          </a:bodyPr>
          <a:lstStyle/>
          <a:p>
            <a:pPr marL="342900" indent="-342900" algn="r" rtl="1">
              <a:buFont typeface="Arial" panose="020B0604020202020204" pitchFamily="34" charset="0"/>
              <a:buChar char="•"/>
            </a:pPr>
            <a:r>
              <a:rPr lang="fa-IR" dirty="0">
                <a:cs typeface="B Nazanin" panose="00000400000000000000" pitchFamily="2" charset="-78"/>
              </a:rPr>
              <a:t>استامی پراید </a:t>
            </a:r>
            <a:r>
              <a:rPr lang="en-US" dirty="0" err="1">
                <a:cs typeface="B Nazanin" panose="00000400000000000000" pitchFamily="2" charset="-78"/>
              </a:rPr>
              <a:t>Acetamiprid</a:t>
            </a:r>
            <a:r>
              <a:rPr lang="en-US" dirty="0">
                <a:cs typeface="B Nazanin" panose="00000400000000000000" pitchFamily="2" charset="-78"/>
              </a:rPr>
              <a:t>) </a:t>
            </a:r>
            <a:r>
              <a:rPr lang="fa-IR" dirty="0">
                <a:cs typeface="B Nazanin" panose="00000400000000000000" pitchFamily="2" charset="-78"/>
              </a:rPr>
              <a:t>) یک حشره کش متعلق به نئونیکوتینوئیدهای کلروپیریدینیل است، این خانواده از حشره کش ها در اوایل دهه 1990 معرفی شدند. این ترکیب یک حشره کش است که برای کنترل آفات و همچنین برای مصارف خانگی برای کنترل کک روی گربه و سگ معرفی شده است.</a:t>
            </a:r>
          </a:p>
          <a:p>
            <a:pPr marL="342900" indent="-342900" algn="r" rtl="1">
              <a:buFont typeface="Arial" panose="020B0604020202020204" pitchFamily="34" charset="0"/>
              <a:buChar char="•"/>
            </a:pPr>
            <a:r>
              <a:rPr lang="fa-IR" dirty="0" smtClean="0">
                <a:cs typeface="B Nazanin" panose="00000400000000000000" pitchFamily="2" charset="-78"/>
              </a:rPr>
              <a:t>استامی پرايدیک سم سیستمیک با اثرات تماسی- گوارشی است که برای مقابله با طیف گسترده ای از آفات گیاهی مورد استفاده قرار می گیرد.</a:t>
            </a:r>
          </a:p>
          <a:p>
            <a:pPr marL="342900" indent="-342900" algn="r" rtl="1">
              <a:buFont typeface="Arial" panose="020B0604020202020204" pitchFamily="34" charset="0"/>
              <a:buChar char="•"/>
            </a:pPr>
            <a:r>
              <a:rPr lang="fa-IR" dirty="0" smtClean="0">
                <a:cs typeface="B Nazanin" panose="00000400000000000000" pitchFamily="2" charset="-78"/>
              </a:rPr>
              <a:t> این حشره کش با نام تجاری موسپیلان در بازار خرید و فروش می شود.</a:t>
            </a:r>
          </a:p>
          <a:p>
            <a:pPr marL="342900" indent="-342900" algn="r" rtl="1">
              <a:buFont typeface="Arial" panose="020B0604020202020204" pitchFamily="34" charset="0"/>
              <a:buChar char="•"/>
            </a:pPr>
            <a:r>
              <a:rPr lang="fa-IR" dirty="0" smtClean="0">
                <a:cs typeface="B Nazanin" panose="00000400000000000000" pitchFamily="2" charset="-78"/>
              </a:rPr>
              <a:t>قدرت نفوذ موضعی زیادی داشته و جزء سموم بسیار قوی دسته بندی می شود.</a:t>
            </a:r>
          </a:p>
          <a:p>
            <a:pPr marL="342900" indent="-342900" algn="r" rtl="1">
              <a:buFont typeface="Arial" panose="020B0604020202020204" pitchFamily="34" charset="0"/>
              <a:buChar char="•"/>
            </a:pPr>
            <a:r>
              <a:rPr lang="fa-IR" dirty="0" smtClean="0">
                <a:cs typeface="B Nazanin" panose="00000400000000000000" pitchFamily="2" charset="-78"/>
              </a:rPr>
              <a:t>استامی پراید جزء حشره کش های شبه نیکوتینی است که به شکل پودر قابل حل در آب عرضه می شود.</a:t>
            </a:r>
          </a:p>
          <a:p>
            <a:pPr marL="342900" indent="-342900" algn="r" rtl="1">
              <a:buFont typeface="Arial" panose="020B0604020202020204" pitchFamily="34" charset="0"/>
              <a:buChar char="•"/>
            </a:pPr>
            <a:r>
              <a:rPr lang="fa-IR" dirty="0" smtClean="0">
                <a:cs typeface="B Nazanin" panose="00000400000000000000" pitchFamily="2" charset="-78"/>
              </a:rPr>
              <a:t>اين حشره کش برای مبارزه با انواع آفات مکنده نظير شته ها، زنجره ها، شپشک ها، پسيل ها و لارو بسياری از پروانه ها، سخت بالپوشان مورد استفاده قرار می گیرد.</a:t>
            </a:r>
          </a:p>
          <a:p>
            <a:endParaRPr lang="fa-IR" dirty="0"/>
          </a:p>
        </p:txBody>
      </p:sp>
    </p:spTree>
    <p:extLst>
      <p:ext uri="{BB962C8B-B14F-4D97-AF65-F5344CB8AC3E}">
        <p14:creationId xmlns:p14="http://schemas.microsoft.com/office/powerpoint/2010/main" val="63034948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l="39142" t="20020" r="12500" b="26764"/>
          <a:stretch/>
        </p:blipFill>
        <p:spPr>
          <a:xfrm>
            <a:off x="10124352" y="0"/>
            <a:ext cx="1885951" cy="2948940"/>
          </a:xfrm>
          <a:prstGeom prst="rect">
            <a:avLst/>
          </a:prstGeom>
        </p:spPr>
      </p:pic>
      <p:sp>
        <p:nvSpPr>
          <p:cNvPr id="2" name="Title 1"/>
          <p:cNvSpPr>
            <a:spLocks noGrp="1"/>
          </p:cNvSpPr>
          <p:nvPr>
            <p:ph type="title"/>
          </p:nvPr>
        </p:nvSpPr>
        <p:spPr>
          <a:xfrm>
            <a:off x="-391248" y="513190"/>
            <a:ext cx="10515600" cy="1325563"/>
          </a:xfrm>
        </p:spPr>
        <p:txBody>
          <a:bodyPr/>
          <a:lstStyle/>
          <a:p>
            <a:pPr algn="r"/>
            <a:r>
              <a:rPr lang="fa-IR" dirty="0" smtClean="0">
                <a:cs typeface="B Nazanin" panose="00000400000000000000" pitchFamily="2" charset="-78"/>
              </a:rPr>
              <a:t>ساختار و واکنش پذیری</a:t>
            </a:r>
            <a:endParaRPr lang="fa-IR" dirty="0">
              <a:cs typeface="B Nazanin" panose="00000400000000000000" pitchFamily="2" charset="-78"/>
            </a:endParaRPr>
          </a:p>
        </p:txBody>
      </p:sp>
      <p:sp>
        <p:nvSpPr>
          <p:cNvPr id="3" name="Content Placeholder 2"/>
          <p:cNvSpPr>
            <a:spLocks noGrp="1"/>
          </p:cNvSpPr>
          <p:nvPr>
            <p:ph idx="1"/>
          </p:nvPr>
        </p:nvSpPr>
        <p:spPr>
          <a:xfrm>
            <a:off x="1085850" y="2068798"/>
            <a:ext cx="9608819" cy="4351338"/>
          </a:xfrm>
        </p:spPr>
        <p:txBody>
          <a:bodyPr>
            <a:normAutofit fontScale="92500" lnSpcReduction="10000"/>
          </a:bodyPr>
          <a:lstStyle/>
          <a:p>
            <a:pPr algn="r" rtl="1"/>
            <a:r>
              <a:rPr lang="fa-IR" dirty="0" smtClean="0">
                <a:cs typeface="B Nazanin" panose="00000400000000000000" pitchFamily="2" charset="-78"/>
              </a:rPr>
              <a:t>استامیپرید یک ترکیب </a:t>
            </a:r>
            <a:r>
              <a:rPr lang="el-GR" dirty="0" smtClean="0">
                <a:cs typeface="B Nazanin" panose="00000400000000000000" pitchFamily="2" charset="-78"/>
              </a:rPr>
              <a:t>α-</a:t>
            </a:r>
            <a:r>
              <a:rPr lang="fa-IR" dirty="0" smtClean="0">
                <a:cs typeface="B Nazanin" panose="00000400000000000000" pitchFamily="2" charset="-78"/>
              </a:rPr>
              <a:t>کلرو-</a:t>
            </a:r>
            <a:r>
              <a:rPr lang="en-US" dirty="0" smtClean="0">
                <a:cs typeface="B Nazanin" panose="00000400000000000000" pitchFamily="2" charset="-78"/>
              </a:rPr>
              <a:t>N-</a:t>
            </a:r>
            <a:r>
              <a:rPr lang="fa-IR" dirty="0" smtClean="0">
                <a:cs typeface="B Nazanin" panose="00000400000000000000" pitchFamily="2" charset="-78"/>
              </a:rPr>
              <a:t>هتروآروماتیک است. این یک نئونیکوتینوئید با گروه کلروپیریدینیل است و با سایر نئونیکوتینوئیدها مانند ایمیداکلوپرید، نیتن پیرام و تیاکلوپرید قابل مقایسه است.</a:t>
            </a:r>
          </a:p>
          <a:p>
            <a:pPr algn="r" rtl="1"/>
            <a:r>
              <a:rPr lang="fa-IR" dirty="0" smtClean="0">
                <a:cs typeface="B Nazanin" panose="00000400000000000000" pitchFamily="2" charset="-78"/>
              </a:rPr>
              <a:t> این مواد همگی دارای یک گروه متیل 6-کلرو-3-پیریدین هستند، اما در جایگزینی نیتروگوانیدین، نیترومتیلن یا سیانوآمیدین در یک بخش غیر حلقوی یا حلقوی متفاوت هستند.</a:t>
            </a:r>
          </a:p>
          <a:p>
            <a:pPr algn="r" rtl="1"/>
            <a:r>
              <a:rPr lang="fa-IR" dirty="0" smtClean="0">
                <a:cs typeface="B Nazanin" panose="00000400000000000000" pitchFamily="2" charset="-78"/>
              </a:rPr>
              <a:t>دو شکل ایزومر در استامیپرید با پیکربندی </a:t>
            </a:r>
            <a:r>
              <a:rPr lang="en-US" dirty="0" smtClean="0">
                <a:cs typeface="B Nazanin" panose="00000400000000000000" pitchFamily="2" charset="-78"/>
              </a:rPr>
              <a:t> E </a:t>
            </a:r>
            <a:r>
              <a:rPr lang="fa-IR" dirty="0" smtClean="0">
                <a:cs typeface="B Nazanin" panose="00000400000000000000" pitchFamily="2" charset="-78"/>
              </a:rPr>
              <a:t>و</a:t>
            </a:r>
            <a:r>
              <a:rPr lang="en-US" dirty="0" smtClean="0">
                <a:cs typeface="B Nazanin" panose="00000400000000000000" pitchFamily="2" charset="-78"/>
              </a:rPr>
              <a:t> Z </a:t>
            </a:r>
            <a:r>
              <a:rPr lang="fa-IR" dirty="0" smtClean="0">
                <a:cs typeface="B Nazanin" panose="00000400000000000000" pitchFamily="2" charset="-78"/>
              </a:rPr>
              <a:t>از گروه سیانویمینو وجود دارد. </a:t>
            </a:r>
          </a:p>
          <a:p>
            <a:pPr algn="r" rtl="1"/>
            <a:r>
              <a:rPr lang="fa-IR" dirty="0" smtClean="0">
                <a:cs typeface="B Nazanin" panose="00000400000000000000" pitchFamily="2" charset="-78"/>
              </a:rPr>
              <a:t>همچنین به دلیل چرخش پیوندهای منفرد در گروه </a:t>
            </a:r>
            <a:r>
              <a:rPr lang="en-US" dirty="0" smtClean="0">
                <a:cs typeface="+mj-cs"/>
              </a:rPr>
              <a:t>N-</a:t>
            </a:r>
            <a:r>
              <a:rPr lang="en-US" dirty="0" err="1" smtClean="0">
                <a:cs typeface="+mj-cs"/>
              </a:rPr>
              <a:t>pyridylmethylamino</a:t>
            </a:r>
            <a:r>
              <a:rPr lang="en-US" dirty="0" smtClean="0">
                <a:cs typeface="B Nazanin" panose="00000400000000000000" pitchFamily="2" charset="-78"/>
              </a:rPr>
              <a:t>، </a:t>
            </a:r>
            <a:r>
              <a:rPr lang="fa-IR" dirty="0" smtClean="0">
                <a:cs typeface="B Nazanin" panose="00000400000000000000" pitchFamily="2" charset="-78"/>
              </a:rPr>
              <a:t>انواعی از </a:t>
            </a:r>
            <a:r>
              <a:rPr lang="en-US" dirty="0" smtClean="0">
                <a:cs typeface="+mj-cs"/>
              </a:rPr>
              <a:t>conformer</a:t>
            </a:r>
            <a:r>
              <a:rPr lang="fa-IR" dirty="0" smtClean="0">
                <a:cs typeface="B Nazanin" panose="00000400000000000000" pitchFamily="2" charset="-78"/>
              </a:rPr>
              <a:t>های پایدار وجود دارد.</a:t>
            </a:r>
          </a:p>
          <a:p>
            <a:pPr algn="r" rtl="1"/>
            <a:r>
              <a:rPr lang="fa-IR" dirty="0" smtClean="0">
                <a:cs typeface="B Nazanin" panose="00000400000000000000" pitchFamily="2" charset="-78"/>
              </a:rPr>
              <a:t> </a:t>
            </a:r>
            <a:r>
              <a:rPr lang="en-US" dirty="0" smtClean="0">
                <a:cs typeface="+mj-cs"/>
              </a:rPr>
              <a:t>E-conformer</a:t>
            </a:r>
            <a:r>
              <a:rPr lang="en-US" dirty="0" smtClean="0">
                <a:cs typeface="B Nazanin" panose="00000400000000000000" pitchFamily="2" charset="-78"/>
              </a:rPr>
              <a:t> </a:t>
            </a:r>
            <a:r>
              <a:rPr lang="fa-IR" dirty="0" smtClean="0">
                <a:cs typeface="B Nazanin" panose="00000400000000000000" pitchFamily="2" charset="-78"/>
              </a:rPr>
              <a:t>پایدارتر از </a:t>
            </a:r>
            <a:r>
              <a:rPr lang="en-US" dirty="0" smtClean="0">
                <a:cs typeface="B Nazanin" panose="00000400000000000000" pitchFamily="2" charset="-78"/>
              </a:rPr>
              <a:t> </a:t>
            </a:r>
            <a:r>
              <a:rPr lang="en-US" dirty="0" smtClean="0">
                <a:cs typeface="+mj-cs"/>
              </a:rPr>
              <a:t>Z-conformer </a:t>
            </a:r>
            <a:r>
              <a:rPr lang="fa-IR" dirty="0" smtClean="0">
                <a:cs typeface="B Nazanin" panose="00000400000000000000" pitchFamily="2" charset="-78"/>
              </a:rPr>
              <a:t>است و فرم فعال فرض می شود.</a:t>
            </a:r>
          </a:p>
          <a:p>
            <a:pPr algn="r" rtl="1"/>
            <a:r>
              <a:rPr lang="fa-IR" dirty="0" smtClean="0">
                <a:cs typeface="B Nazanin" panose="00000400000000000000" pitchFamily="2" charset="-78"/>
              </a:rPr>
              <a:t>در محلول، دو </a:t>
            </a:r>
            <a:r>
              <a:rPr lang="en-US" dirty="0" smtClean="0">
                <a:cs typeface="B Nazanin" panose="00000400000000000000" pitchFamily="2" charset="-78"/>
              </a:rPr>
              <a:t>E-conformer </a:t>
            </a:r>
            <a:r>
              <a:rPr lang="fa-IR" dirty="0" smtClean="0">
                <a:cs typeface="B Nazanin" panose="00000400000000000000" pitchFamily="2" charset="-78"/>
              </a:rPr>
              <a:t>مختلف وجود دارند که به آرامی به یکدیگر تغییر می کنند.</a:t>
            </a:r>
            <a:endParaRPr lang="fa-IR" dirty="0">
              <a:cs typeface="B Nazanin" panose="00000400000000000000" pitchFamily="2" charset="-78"/>
            </a:endParaRPr>
          </a:p>
        </p:txBody>
      </p:sp>
    </p:spTree>
    <p:extLst>
      <p:ext uri="{BB962C8B-B14F-4D97-AF65-F5344CB8AC3E}">
        <p14:creationId xmlns:p14="http://schemas.microsoft.com/office/powerpoint/2010/main" val="64854975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l="39142" t="20020" r="12500" b="26764"/>
          <a:stretch/>
        </p:blipFill>
        <p:spPr>
          <a:xfrm flipH="1">
            <a:off x="0" y="114300"/>
            <a:ext cx="2080259" cy="2948940"/>
          </a:xfrm>
          <a:prstGeom prst="rect">
            <a:avLst/>
          </a:prstGeom>
        </p:spPr>
      </p:pic>
      <p:sp>
        <p:nvSpPr>
          <p:cNvPr id="2" name="Title 1"/>
          <p:cNvSpPr>
            <a:spLocks noGrp="1"/>
          </p:cNvSpPr>
          <p:nvPr>
            <p:ph type="title"/>
          </p:nvPr>
        </p:nvSpPr>
        <p:spPr>
          <a:xfrm>
            <a:off x="838200" y="1025579"/>
            <a:ext cx="10515600" cy="1325563"/>
          </a:xfrm>
        </p:spPr>
        <p:txBody>
          <a:bodyPr/>
          <a:lstStyle/>
          <a:p>
            <a:pPr algn="r"/>
            <a:r>
              <a:rPr lang="fa-IR" dirty="0" smtClean="0">
                <a:cs typeface="B Nazanin" panose="00000400000000000000" pitchFamily="2" charset="-78"/>
              </a:rPr>
              <a:t>موارد مصرف سم استامی پراید</a:t>
            </a:r>
            <a:endParaRPr lang="fa-IR" dirty="0">
              <a:cs typeface="B Nazanin" panose="00000400000000000000" pitchFamily="2" charset="-78"/>
            </a:endParaRPr>
          </a:p>
        </p:txBody>
      </p:sp>
      <p:sp>
        <p:nvSpPr>
          <p:cNvPr id="3" name="Content Placeholder 2"/>
          <p:cNvSpPr>
            <a:spLocks noGrp="1"/>
          </p:cNvSpPr>
          <p:nvPr>
            <p:ph idx="1"/>
          </p:nvPr>
        </p:nvSpPr>
        <p:spPr>
          <a:xfrm>
            <a:off x="838200" y="2792577"/>
            <a:ext cx="10515600" cy="3587203"/>
          </a:xfrm>
        </p:spPr>
        <p:txBody>
          <a:bodyPr/>
          <a:lstStyle/>
          <a:p>
            <a:pPr algn="r" rtl="1"/>
            <a:r>
              <a:rPr lang="fa-IR" dirty="0" smtClean="0">
                <a:cs typeface="B Nazanin" panose="00000400000000000000" pitchFamily="2" charset="-78"/>
              </a:rPr>
              <a:t>این سم به صورت محلول پاشی بر روی سبزیجات، صيفی جات و درختان ميوه مورد استفاده قرار می گیرد و پس از نفوذ در بافت گياهان به تدريج تجزيه شده و به مدت ۱۵-۵ روز اثر حفاظتی دارد.</a:t>
            </a:r>
          </a:p>
          <a:p>
            <a:pPr algn="r" rtl="1"/>
            <a:r>
              <a:rPr lang="fa-IR" dirty="0" smtClean="0">
                <a:cs typeface="B Nazanin" panose="00000400000000000000" pitchFamily="2" charset="-78"/>
              </a:rPr>
              <a:t>در ايران از این سم جهت جلوگیری از بیماری مينوز لكه گرد در سيب، پسيل در پسته و كرم سيب در مناطق كوهستانی استفاده می شود.</a:t>
            </a:r>
          </a:p>
          <a:p>
            <a:pPr algn="r" rtl="1"/>
            <a:r>
              <a:rPr lang="fa-IR" dirty="0" smtClean="0">
                <a:cs typeface="B Nazanin" panose="00000400000000000000" pitchFamily="2" charset="-78"/>
              </a:rPr>
              <a:t> دوره کارنس این سم حدودا ۲۵-۷ روز است. </a:t>
            </a:r>
          </a:p>
          <a:p>
            <a:pPr algn="r" rtl="1"/>
            <a:r>
              <a:rPr lang="fa-IR" dirty="0" smtClean="0">
                <a:cs typeface="B Nazanin" panose="00000400000000000000" pitchFamily="2" charset="-78"/>
              </a:rPr>
              <a:t>این ترکیب برای کنترل آفات روی گياهان صنعتی و دانه‌ های روغنی، انگور و درخت مركبات نیز استفاده می ‌شود.</a:t>
            </a:r>
            <a:endParaRPr lang="fa-IR" dirty="0">
              <a:cs typeface="B Nazanin" panose="00000400000000000000" pitchFamily="2" charset="-78"/>
            </a:endParaRPr>
          </a:p>
        </p:txBody>
      </p:sp>
    </p:spTree>
    <p:extLst>
      <p:ext uri="{BB962C8B-B14F-4D97-AF65-F5344CB8AC3E}">
        <p14:creationId xmlns:p14="http://schemas.microsoft.com/office/powerpoint/2010/main" val="2934214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308173" y="0"/>
            <a:ext cx="1883827" cy="2373685"/>
          </a:xfrm>
          <a:prstGeom prst="rect">
            <a:avLst/>
          </a:prstGeom>
        </p:spPr>
      </p:pic>
      <p:sp>
        <p:nvSpPr>
          <p:cNvPr id="2" name="Title 1"/>
          <p:cNvSpPr>
            <a:spLocks noGrp="1"/>
          </p:cNvSpPr>
          <p:nvPr>
            <p:ph type="title"/>
          </p:nvPr>
        </p:nvSpPr>
        <p:spPr>
          <a:xfrm>
            <a:off x="0" y="452443"/>
            <a:ext cx="10515600" cy="1325563"/>
          </a:xfrm>
        </p:spPr>
        <p:txBody>
          <a:bodyPr/>
          <a:lstStyle/>
          <a:p>
            <a:pPr algn="r" rtl="1"/>
            <a:r>
              <a:rPr lang="fa-IR" dirty="0" smtClean="0">
                <a:cs typeface="B Nazanin" panose="00000400000000000000" pitchFamily="2" charset="-78"/>
              </a:rPr>
              <a:t>مکانيسم اثر حشره کش استامی پرايد (موسپیلان)</a:t>
            </a:r>
            <a:br>
              <a:rPr lang="fa-IR" dirty="0" smtClean="0">
                <a:cs typeface="B Nazanin" panose="00000400000000000000" pitchFamily="2" charset="-78"/>
              </a:rPr>
            </a:br>
            <a:endParaRPr lang="fa-IR" dirty="0">
              <a:cs typeface="B Nazanin" panose="00000400000000000000" pitchFamily="2" charset="-78"/>
            </a:endParaRPr>
          </a:p>
        </p:txBody>
      </p:sp>
      <p:sp>
        <p:nvSpPr>
          <p:cNvPr id="3" name="Content Placeholder 2"/>
          <p:cNvSpPr>
            <a:spLocks noGrp="1"/>
          </p:cNvSpPr>
          <p:nvPr>
            <p:ph idx="1"/>
          </p:nvPr>
        </p:nvSpPr>
        <p:spPr>
          <a:xfrm>
            <a:off x="439286" y="1604907"/>
            <a:ext cx="10515600" cy="5006100"/>
          </a:xfrm>
        </p:spPr>
        <p:txBody>
          <a:bodyPr>
            <a:normAutofit fontScale="92500" lnSpcReduction="20000"/>
          </a:bodyPr>
          <a:lstStyle/>
          <a:p>
            <a:pPr algn="r" rtl="1"/>
            <a:r>
              <a:rPr lang="fa-IR" dirty="0" smtClean="0">
                <a:cs typeface="B Nazanin" panose="00000400000000000000" pitchFamily="2" charset="-78"/>
              </a:rPr>
              <a:t>استامیپرید یک ماده نیکوتین مانند است و به بدن مانند نیکوتین واکنش نشان می دهد.</a:t>
            </a:r>
          </a:p>
          <a:p>
            <a:pPr algn="r" rtl="1"/>
            <a:r>
              <a:rPr lang="fa-IR" dirty="0" smtClean="0">
                <a:cs typeface="B Nazanin" panose="00000400000000000000" pitchFamily="2" charset="-78"/>
              </a:rPr>
              <a:t>نیکوتین یک حشره کش طبیعی است که بسیاری از حشره کش های ساخت بشر مشتقات آن هستند.</a:t>
            </a:r>
          </a:p>
          <a:p>
            <a:pPr algn="r" rtl="1"/>
            <a:r>
              <a:rPr lang="fa-IR" dirty="0" smtClean="0">
                <a:cs typeface="B Nazanin" panose="00000400000000000000" pitchFamily="2" charset="-78"/>
              </a:rPr>
              <a:t>استامیپرید یک آگونیست نیکوتین است که با گیرنده های نیکوتین استیل کولین (</a:t>
            </a:r>
            <a:r>
              <a:rPr lang="en-US" dirty="0" err="1" smtClean="0">
                <a:cs typeface="B Nazanin" panose="00000400000000000000" pitchFamily="2" charset="-78"/>
              </a:rPr>
              <a:t>nACh</a:t>
            </a:r>
            <a:r>
              <a:rPr lang="en-US" dirty="0" smtClean="0">
                <a:cs typeface="B Nazanin" panose="00000400000000000000" pitchFamily="2" charset="-78"/>
              </a:rPr>
              <a:t>-R</a:t>
            </a:r>
            <a:r>
              <a:rPr lang="fa-IR" dirty="0" smtClean="0">
                <a:cs typeface="B Nazanin" panose="00000400000000000000" pitchFamily="2" charset="-78"/>
              </a:rPr>
              <a:t>)</a:t>
            </a:r>
            <a:r>
              <a:rPr lang="en-US" dirty="0" smtClean="0">
                <a:cs typeface="B Nazanin" panose="00000400000000000000" pitchFamily="2" charset="-78"/>
              </a:rPr>
              <a:t> </a:t>
            </a:r>
            <a:r>
              <a:rPr lang="fa-IR" dirty="0" smtClean="0">
                <a:cs typeface="B Nazanin" panose="00000400000000000000" pitchFamily="2" charset="-78"/>
              </a:rPr>
              <a:t>واکنش می دهد.</a:t>
            </a:r>
          </a:p>
          <a:p>
            <a:pPr algn="r" rtl="1"/>
            <a:r>
              <a:rPr lang="fa-IR" dirty="0" smtClean="0">
                <a:cs typeface="B Nazanin" panose="00000400000000000000" pitchFamily="2" charset="-78"/>
              </a:rPr>
              <a:t>این گیرنده ها در دندریت های پس سیناپسی تمام نورون های مغز، نخاع، گانگلیون ها و اتصالات عضلانی قرار دارند.</a:t>
            </a:r>
          </a:p>
          <a:p>
            <a:pPr algn="r" rtl="1"/>
            <a:r>
              <a:rPr lang="fa-IR" dirty="0" smtClean="0">
                <a:cs typeface="B Nazanin" panose="00000400000000000000" pitchFamily="2" charset="-78"/>
              </a:rPr>
              <a:t> فعال شدن گیرنده های </a:t>
            </a:r>
            <a:r>
              <a:rPr lang="en-US" dirty="0" smtClean="0">
                <a:cs typeface="B Nazanin" panose="00000400000000000000" pitchFamily="2" charset="-78"/>
              </a:rPr>
              <a:t> </a:t>
            </a:r>
            <a:r>
              <a:rPr lang="en-US" dirty="0" err="1" smtClean="0">
                <a:cs typeface="B Nazanin" panose="00000400000000000000" pitchFamily="2" charset="-78"/>
              </a:rPr>
              <a:t>nACh</a:t>
            </a:r>
            <a:r>
              <a:rPr lang="en-US" dirty="0" smtClean="0">
                <a:cs typeface="B Nazanin" panose="00000400000000000000" pitchFamily="2" charset="-78"/>
              </a:rPr>
              <a:t>-R </a:t>
            </a:r>
            <a:r>
              <a:rPr lang="fa-IR" dirty="0" smtClean="0">
                <a:cs typeface="B Nazanin" panose="00000400000000000000" pitchFamily="2" charset="-78"/>
              </a:rPr>
              <a:t>باعث بیش فعالی و اسپاسم عضلانی و در نهایت مرگ می شود.</a:t>
            </a:r>
          </a:p>
          <a:p>
            <a:pPr algn="r" rtl="1"/>
            <a:r>
              <a:rPr lang="fa-IR" dirty="0" smtClean="0">
                <a:cs typeface="B Nazanin" panose="00000400000000000000" pitchFamily="2" charset="-78"/>
              </a:rPr>
              <a:t>این حشره کش یک سم سيستميک است که از طريق ريشه و برگ ها پس از محلول پاشی در کل گیاه پخش می شود.</a:t>
            </a:r>
          </a:p>
          <a:p>
            <a:pPr algn="r" rtl="1"/>
            <a:r>
              <a:rPr lang="fa-IR" dirty="0" smtClean="0">
                <a:cs typeface="B Nazanin" panose="00000400000000000000" pitchFamily="2" charset="-78"/>
              </a:rPr>
              <a:t> موسپیلان با اینکه محلول در آب است اما یک ماده چربی دوست هم محسوب می شود و به راحتی از لایه مومی سطح برگ عبور کرده و به بافت گیاه نفوذ می کند و از طریق آوندها به قسمت های مختلف گیاه منتقل می شود.</a:t>
            </a:r>
          </a:p>
          <a:p>
            <a:pPr algn="r" rtl="1"/>
            <a:r>
              <a:rPr lang="fa-IR" dirty="0" smtClean="0">
                <a:cs typeface="B Nazanin" panose="00000400000000000000" pitchFamily="2" charset="-78"/>
              </a:rPr>
              <a:t>بنابراین استامی پرايد تحت تاثیر باران شویی قرار نمی گیرد و با اختلال در سيستم عصبی حشرات از طریق مهار گیرنده های استيل کولين باعث فلجی و از بین رفتن آفات می شود.</a:t>
            </a:r>
            <a:endParaRPr lang="en-US" dirty="0" smtClean="0">
              <a:cs typeface="B Nazanin" panose="00000400000000000000" pitchFamily="2" charset="-78"/>
            </a:endParaRPr>
          </a:p>
          <a:p>
            <a:pPr algn="r" rtl="1"/>
            <a:endParaRPr lang="fa-IR" dirty="0" smtClean="0">
              <a:cs typeface="B Nazanin" panose="00000400000000000000" pitchFamily="2" charset="-78"/>
            </a:endParaRPr>
          </a:p>
        </p:txBody>
      </p:sp>
    </p:spTree>
    <p:extLst>
      <p:ext uri="{BB962C8B-B14F-4D97-AF65-F5344CB8AC3E}">
        <p14:creationId xmlns:p14="http://schemas.microsoft.com/office/powerpoint/2010/main" val="34546018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2078916" cy="2950720"/>
          </a:xfrm>
          <a:prstGeom prst="rect">
            <a:avLst/>
          </a:prstGeom>
        </p:spPr>
      </p:pic>
      <p:sp>
        <p:nvSpPr>
          <p:cNvPr id="2" name="Title 1"/>
          <p:cNvSpPr>
            <a:spLocks noGrp="1"/>
          </p:cNvSpPr>
          <p:nvPr>
            <p:ph type="title"/>
          </p:nvPr>
        </p:nvSpPr>
        <p:spPr>
          <a:xfrm>
            <a:off x="838200" y="827581"/>
            <a:ext cx="10515600" cy="959178"/>
          </a:xfrm>
        </p:spPr>
        <p:txBody>
          <a:bodyPr/>
          <a:lstStyle/>
          <a:p>
            <a:pPr algn="r"/>
            <a:r>
              <a:rPr lang="fa-IR" dirty="0" smtClean="0">
                <a:cs typeface="B Nazanin" panose="00000400000000000000" pitchFamily="2" charset="-78"/>
              </a:rPr>
              <a:t>متابولیسم</a:t>
            </a:r>
            <a:endParaRPr lang="fa-IR" dirty="0">
              <a:cs typeface="B Nazanin" panose="00000400000000000000" pitchFamily="2" charset="-78"/>
            </a:endParaRPr>
          </a:p>
        </p:txBody>
      </p:sp>
      <p:sp>
        <p:nvSpPr>
          <p:cNvPr id="3" name="Content Placeholder 2"/>
          <p:cNvSpPr>
            <a:spLocks noGrp="1"/>
          </p:cNvSpPr>
          <p:nvPr>
            <p:ph idx="1"/>
          </p:nvPr>
        </p:nvSpPr>
        <p:spPr>
          <a:xfrm>
            <a:off x="504497" y="1986456"/>
            <a:ext cx="10849303" cy="4351338"/>
          </a:xfrm>
        </p:spPr>
        <p:txBody>
          <a:bodyPr>
            <a:normAutofit fontScale="92500" lnSpcReduction="10000"/>
          </a:bodyPr>
          <a:lstStyle/>
          <a:p>
            <a:pPr algn="r" rtl="1"/>
            <a:r>
              <a:rPr lang="fa-IR" dirty="0" smtClean="0">
                <a:cs typeface="B Nazanin" panose="00000400000000000000" pitchFamily="2" charset="-78"/>
              </a:rPr>
              <a:t>سه مسیر متابولیک برای سم استامی پراید وجود دارد که بر اساس سینتیک متابولیت های یافت شده است.</a:t>
            </a:r>
          </a:p>
          <a:p>
            <a:pPr algn="r" rtl="1"/>
            <a:r>
              <a:rPr lang="fa-IR" dirty="0" smtClean="0">
                <a:cs typeface="B Nazanin" panose="00000400000000000000" pitchFamily="2" charset="-78"/>
              </a:rPr>
              <a:t> اولین مسیر با برش اکسیداتیو پیوند نیتروماتیلن استامیپرید شروع می شود. به دنبال آن اکسیداسیون دیگری انجام می شود که اسید 6-کلرونیکوتین را تشکیل می دهد. سپس 6-کلرونیکوتینیک اسید با افزایش قطبیت به یکی از ترکیبات ناشناس تبدیل می شود. </a:t>
            </a:r>
          </a:p>
          <a:p>
            <a:pPr algn="r" rtl="1"/>
            <a:r>
              <a:rPr lang="fa-IR" dirty="0" smtClean="0">
                <a:cs typeface="B Nazanin" panose="00000400000000000000" pitchFamily="2" charset="-78"/>
              </a:rPr>
              <a:t>دومین مسیر ممکن بر اساس واکنش‌های </a:t>
            </a:r>
            <a:r>
              <a:rPr lang="en-US" dirty="0" smtClean="0">
                <a:cs typeface="B Nazanin" panose="00000400000000000000" pitchFamily="2" charset="-78"/>
              </a:rPr>
              <a:t>N-</a:t>
            </a:r>
            <a:r>
              <a:rPr lang="fa-IR" dirty="0" smtClean="0">
                <a:cs typeface="B Nazanin" panose="00000400000000000000" pitchFamily="2" charset="-78"/>
              </a:rPr>
              <a:t>دی‌متیلاسیون است و به دنبال آن اکسیداسیون پیوند نیتروماتیلن واسطه‌ها است. این همچنین منجر به اسید 6-کلرونیکوتینیک می شود.</a:t>
            </a:r>
          </a:p>
          <a:p>
            <a:pPr algn="r" rtl="1"/>
            <a:r>
              <a:rPr lang="fa-IR" dirty="0" smtClean="0">
                <a:cs typeface="B Nazanin" panose="00000400000000000000" pitchFamily="2" charset="-78"/>
              </a:rPr>
              <a:t> آخرین مسیر شامل برش اکسیداتیو گروه سیانامین است. در این واکنش یک مشتق 1-3 کتون تشکیل می شود. این ترکیب تحت </a:t>
            </a:r>
            <a:r>
              <a:rPr lang="en-US" dirty="0" smtClean="0">
                <a:cs typeface="B Nazanin" panose="00000400000000000000" pitchFamily="2" charset="-78"/>
              </a:rPr>
              <a:t>N-</a:t>
            </a:r>
            <a:r>
              <a:rPr lang="en-US" dirty="0" err="1" smtClean="0">
                <a:cs typeface="B Nazanin" panose="00000400000000000000" pitchFamily="2" charset="-78"/>
              </a:rPr>
              <a:t>deacetylation</a:t>
            </a:r>
            <a:r>
              <a:rPr lang="en-US" dirty="0" smtClean="0">
                <a:cs typeface="B Nazanin" panose="00000400000000000000" pitchFamily="2" charset="-78"/>
              </a:rPr>
              <a:t> </a:t>
            </a:r>
            <a:r>
              <a:rPr lang="fa-IR" dirty="0" smtClean="0">
                <a:cs typeface="B Nazanin" panose="00000400000000000000" pitchFamily="2" charset="-78"/>
              </a:rPr>
              <a:t> که یک مشتق 1-4 کتون را تشکیل می دهد. این ترکیب با برش اکسیداتیو به 6-کلروپیکولیل الکل تبدیل می شود. از اینجا، این ترکیب را می توان به دو روش مختلف متابولیزه کرد: یا به اسید 6-کلرونیکوتین اکسید می شود یا به یک مشتق گلیکوکونژوگیت تبدیل می شود. دومی احتمالاً به نفع اکسیداسیون است.</a:t>
            </a:r>
            <a:endParaRPr lang="fa-IR" dirty="0">
              <a:cs typeface="B Nazanin" panose="00000400000000000000" pitchFamily="2" charset="-78"/>
            </a:endParaRPr>
          </a:p>
        </p:txBody>
      </p:sp>
    </p:spTree>
    <p:extLst>
      <p:ext uri="{BB962C8B-B14F-4D97-AF65-F5344CB8AC3E}">
        <p14:creationId xmlns:p14="http://schemas.microsoft.com/office/powerpoint/2010/main" val="232109413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078105" y="-7867"/>
            <a:ext cx="2113895" cy="2341419"/>
          </a:xfrm>
          <a:prstGeom prst="rect">
            <a:avLst/>
          </a:prstGeom>
        </p:spPr>
      </p:pic>
      <p:sp>
        <p:nvSpPr>
          <p:cNvPr id="2" name="Title 1"/>
          <p:cNvSpPr>
            <a:spLocks noGrp="1"/>
          </p:cNvSpPr>
          <p:nvPr>
            <p:ph type="title"/>
          </p:nvPr>
        </p:nvSpPr>
        <p:spPr>
          <a:xfrm>
            <a:off x="467502" y="500062"/>
            <a:ext cx="9677400" cy="1325563"/>
          </a:xfrm>
        </p:spPr>
        <p:txBody>
          <a:bodyPr/>
          <a:lstStyle/>
          <a:p>
            <a:pPr algn="r"/>
            <a:r>
              <a:rPr lang="fa-IR" dirty="0" smtClean="0">
                <a:cs typeface="B Nazanin" panose="00000400000000000000" pitchFamily="2" charset="-78"/>
              </a:rPr>
              <a:t>اثر بخشی سم استامی پراید</a:t>
            </a:r>
            <a:endParaRPr lang="fa-IR" dirty="0">
              <a:cs typeface="B Nazanin" panose="00000400000000000000" pitchFamily="2" charset="-78"/>
            </a:endParaRPr>
          </a:p>
        </p:txBody>
      </p:sp>
      <p:sp>
        <p:nvSpPr>
          <p:cNvPr id="3" name="Content Placeholder 2"/>
          <p:cNvSpPr>
            <a:spLocks noGrp="1"/>
          </p:cNvSpPr>
          <p:nvPr>
            <p:ph idx="1"/>
          </p:nvPr>
        </p:nvSpPr>
        <p:spPr>
          <a:xfrm>
            <a:off x="467502" y="1956305"/>
            <a:ext cx="10515600" cy="4351338"/>
          </a:xfrm>
        </p:spPr>
        <p:txBody>
          <a:bodyPr/>
          <a:lstStyle/>
          <a:p>
            <a:pPr algn="r" rtl="1"/>
            <a:r>
              <a:rPr lang="fa-IR" dirty="0" smtClean="0">
                <a:cs typeface="B Nazanin" panose="00000400000000000000" pitchFamily="2" charset="-78"/>
              </a:rPr>
              <a:t>استامی </a:t>
            </a:r>
            <a:r>
              <a:rPr lang="fa-IR" dirty="0" smtClean="0">
                <a:cs typeface="B Nazanin" panose="00000400000000000000" pitchFamily="2" charset="-78"/>
              </a:rPr>
              <a:t>پراید </a:t>
            </a:r>
            <a:r>
              <a:rPr lang="fa-IR" dirty="0">
                <a:cs typeface="B Nazanin" panose="00000400000000000000" pitchFamily="2" charset="-78"/>
              </a:rPr>
              <a:t>برای محافظت از انواع محصولات زراعی، گیاهان و گل ها استفاده می شود</a:t>
            </a:r>
            <a:r>
              <a:rPr lang="fa-IR" dirty="0" smtClean="0">
                <a:cs typeface="B Nazanin" panose="00000400000000000000" pitchFamily="2" charset="-78"/>
              </a:rPr>
              <a:t>.</a:t>
            </a:r>
          </a:p>
          <a:p>
            <a:pPr algn="r" rtl="1"/>
            <a:r>
              <a:rPr lang="fa-IR" dirty="0" smtClean="0">
                <a:cs typeface="B Nazanin" panose="00000400000000000000" pitchFamily="2" charset="-78"/>
              </a:rPr>
              <a:t> </a:t>
            </a:r>
            <a:r>
              <a:rPr lang="fa-IR" dirty="0">
                <a:cs typeface="B Nazanin" panose="00000400000000000000" pitchFamily="2" charset="-78"/>
              </a:rPr>
              <a:t>می توان آن را در ترکیب با آفت کش دیگری با شیوه عملکرد متفاوت استفاده کرد. به این ترتیب می توان از ایجاد مقاومت توسط گونه های آفت جلوگیری کرد. </a:t>
            </a:r>
            <a:endParaRPr lang="fa-IR" dirty="0" smtClean="0">
              <a:cs typeface="B Nazanin" panose="00000400000000000000" pitchFamily="2" charset="-78"/>
            </a:endParaRPr>
          </a:p>
          <a:p>
            <a:pPr algn="r" rtl="1"/>
            <a:r>
              <a:rPr lang="fa-IR" dirty="0" smtClean="0">
                <a:cs typeface="B Nazanin" panose="00000400000000000000" pitchFamily="2" charset="-78"/>
              </a:rPr>
              <a:t>با </a:t>
            </a:r>
            <a:r>
              <a:rPr lang="fa-IR" dirty="0">
                <a:cs typeface="B Nazanin" panose="00000400000000000000" pitchFamily="2" charset="-78"/>
              </a:rPr>
              <a:t>توجه به </a:t>
            </a:r>
            <a:r>
              <a:rPr lang="en-US" dirty="0">
                <a:cs typeface="B Nazanin" panose="00000400000000000000" pitchFamily="2" charset="-78"/>
              </a:rPr>
              <a:t>EPA </a:t>
            </a:r>
            <a:r>
              <a:rPr lang="fa-IR" dirty="0" smtClean="0">
                <a:cs typeface="B Nazanin" panose="00000400000000000000" pitchFamily="2" charset="-78"/>
              </a:rPr>
              <a:t> ایالات </a:t>
            </a:r>
            <a:r>
              <a:rPr lang="fa-IR" dirty="0">
                <a:cs typeface="B Nazanin" panose="00000400000000000000" pitchFamily="2" charset="-78"/>
              </a:rPr>
              <a:t>متحده </a:t>
            </a:r>
            <a:r>
              <a:rPr lang="fa-IR" dirty="0" smtClean="0">
                <a:cs typeface="B Nazanin" panose="00000400000000000000" pitchFamily="2" charset="-78"/>
              </a:rPr>
              <a:t>استامی </a:t>
            </a:r>
            <a:r>
              <a:rPr lang="fa-IR" dirty="0" smtClean="0">
                <a:cs typeface="B Nazanin" panose="00000400000000000000" pitchFamily="2" charset="-78"/>
              </a:rPr>
              <a:t>پراید </a:t>
            </a:r>
            <a:r>
              <a:rPr lang="fa-IR" dirty="0">
                <a:cs typeface="B Nazanin" panose="00000400000000000000" pitchFamily="2" charset="-78"/>
              </a:rPr>
              <a:t>می تواند در مبارزه با مقاومت در گونه های: </a:t>
            </a:r>
            <a:r>
              <a:rPr lang="en-US" dirty="0" err="1">
                <a:cs typeface="B Nazanin" panose="00000400000000000000" pitchFamily="2" charset="-78"/>
              </a:rPr>
              <a:t>Bemisia</a:t>
            </a:r>
            <a:r>
              <a:rPr lang="en-US" dirty="0">
                <a:cs typeface="B Nazanin" panose="00000400000000000000" pitchFamily="2" charset="-78"/>
              </a:rPr>
              <a:t>، </a:t>
            </a:r>
            <a:r>
              <a:rPr lang="fa-IR" dirty="0">
                <a:cs typeface="B Nazanin" panose="00000400000000000000" pitchFamily="2" charset="-78"/>
              </a:rPr>
              <a:t>مگس سفید گلخانه ای و تریپس گل غربی نقش داشته باشد</a:t>
            </a:r>
            <a:r>
              <a:rPr lang="fa-IR" dirty="0" smtClean="0">
                <a:cs typeface="B Nazanin" panose="00000400000000000000" pitchFamily="2" charset="-78"/>
              </a:rPr>
              <a:t>.</a:t>
            </a:r>
          </a:p>
          <a:p>
            <a:pPr algn="r" rtl="1"/>
            <a:r>
              <a:rPr lang="fa-IR" dirty="0">
                <a:cs typeface="B Nazanin" panose="00000400000000000000" pitchFamily="2" charset="-78"/>
              </a:rPr>
              <a:t>نئونیکوتینوئیدها به عنوان آگونیست برای </a:t>
            </a:r>
            <a:r>
              <a:rPr lang="en-US" dirty="0" smtClean="0">
                <a:cs typeface="B Nazanin" panose="00000400000000000000" pitchFamily="2" charset="-78"/>
              </a:rPr>
              <a:t>n</a:t>
            </a:r>
            <a:r>
              <a:rPr lang="fa-IR" dirty="0" smtClean="0">
                <a:cs typeface="B Nazanin" panose="00000400000000000000" pitchFamily="2" charset="-78"/>
              </a:rPr>
              <a:t>- استیل کولین رسپتور</a:t>
            </a:r>
            <a:r>
              <a:rPr lang="en-US" dirty="0" smtClean="0">
                <a:cs typeface="B Nazanin" panose="00000400000000000000" pitchFamily="2" charset="-78"/>
              </a:rPr>
              <a:t> </a:t>
            </a:r>
            <a:r>
              <a:rPr lang="fa-IR" dirty="0">
                <a:cs typeface="B Nazanin" panose="00000400000000000000" pitchFamily="2" charset="-78"/>
              </a:rPr>
              <a:t>عمل می کنند و به طور انتخابی برای حشرات در مقابل پستانداران سمی هستند، زیرا در حشرات قدرت بیشتری نسبت به </a:t>
            </a:r>
            <a:r>
              <a:rPr lang="en-US" dirty="0">
                <a:cs typeface="B Nazanin" panose="00000400000000000000" pitchFamily="2" charset="-78"/>
              </a:rPr>
              <a:t>n</a:t>
            </a:r>
            <a:r>
              <a:rPr lang="fa-IR" dirty="0">
                <a:cs typeface="B Nazanin" panose="00000400000000000000" pitchFamily="2" charset="-78"/>
              </a:rPr>
              <a:t>- استیل کولین </a:t>
            </a:r>
            <a:r>
              <a:rPr lang="fa-IR" dirty="0" smtClean="0">
                <a:cs typeface="B Nazanin" panose="00000400000000000000" pitchFamily="2" charset="-78"/>
              </a:rPr>
              <a:t>رسپتورهای </a:t>
            </a:r>
            <a:r>
              <a:rPr lang="fa-IR" dirty="0">
                <a:cs typeface="B Nazanin" panose="00000400000000000000" pitchFamily="2" charset="-78"/>
              </a:rPr>
              <a:t>پستانداران دارند</a:t>
            </a:r>
            <a:r>
              <a:rPr lang="fa-IR" dirty="0" smtClean="0">
                <a:cs typeface="B Nazanin" panose="00000400000000000000" pitchFamily="2" charset="-78"/>
              </a:rPr>
              <a:t>. این </a:t>
            </a:r>
            <a:r>
              <a:rPr lang="fa-IR" dirty="0">
                <a:cs typeface="B Nazanin" panose="00000400000000000000" pitchFamily="2" charset="-78"/>
              </a:rPr>
              <a:t>باعث </a:t>
            </a:r>
            <a:r>
              <a:rPr lang="fa-IR" dirty="0" smtClean="0">
                <a:cs typeface="B Nazanin" panose="00000400000000000000" pitchFamily="2" charset="-78"/>
              </a:rPr>
              <a:t>مناسب تر </a:t>
            </a:r>
            <a:r>
              <a:rPr lang="fa-IR" dirty="0">
                <a:cs typeface="B Nazanin" panose="00000400000000000000" pitchFamily="2" charset="-78"/>
              </a:rPr>
              <a:t>بودن آنها به عنوان آفت کش می شود.</a:t>
            </a:r>
          </a:p>
        </p:txBody>
      </p:sp>
    </p:spTree>
    <p:extLst>
      <p:ext uri="{BB962C8B-B14F-4D97-AF65-F5344CB8AC3E}">
        <p14:creationId xmlns:p14="http://schemas.microsoft.com/office/powerpoint/2010/main" val="37653465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2078916" cy="2618509"/>
          </a:xfrm>
          <a:prstGeom prst="rect">
            <a:avLst/>
          </a:prstGeom>
        </p:spPr>
      </p:pic>
      <p:sp>
        <p:nvSpPr>
          <p:cNvPr id="2" name="Title 1"/>
          <p:cNvSpPr>
            <a:spLocks noGrp="1"/>
          </p:cNvSpPr>
          <p:nvPr>
            <p:ph type="title"/>
          </p:nvPr>
        </p:nvSpPr>
        <p:spPr/>
        <p:txBody>
          <a:bodyPr/>
          <a:lstStyle/>
          <a:p>
            <a:pPr algn="r" rtl="1"/>
            <a:r>
              <a:rPr lang="fa-IR" dirty="0" smtClean="0">
                <a:cs typeface="B Nazanin" panose="00000400000000000000" pitchFamily="2" charset="-78"/>
              </a:rPr>
              <a:t>عوارض و اثرات نامطلوب</a:t>
            </a:r>
            <a:endParaRPr lang="en-US" dirty="0">
              <a:cs typeface="B Nazanin" panose="00000400000000000000" pitchFamily="2" charset="-78"/>
            </a:endParaRPr>
          </a:p>
        </p:txBody>
      </p:sp>
      <p:sp>
        <p:nvSpPr>
          <p:cNvPr id="3" name="Content Placeholder 2"/>
          <p:cNvSpPr>
            <a:spLocks noGrp="1"/>
          </p:cNvSpPr>
          <p:nvPr>
            <p:ph idx="1"/>
          </p:nvPr>
        </p:nvSpPr>
        <p:spPr>
          <a:xfrm>
            <a:off x="1039458" y="1607994"/>
            <a:ext cx="10515600" cy="4351338"/>
          </a:xfrm>
        </p:spPr>
        <p:txBody>
          <a:bodyPr>
            <a:normAutofit/>
          </a:bodyPr>
          <a:lstStyle/>
          <a:p>
            <a:pPr algn="r" rtl="1"/>
            <a:r>
              <a:rPr lang="fa-IR" dirty="0">
                <a:cs typeface="B Nazanin" panose="00000400000000000000" pitchFamily="2" charset="-78"/>
              </a:rPr>
              <a:t>استامی پرید پتانسیل بالایی برای تجمع زیستی دارد و برای پرندگان بسیار سمی و برای موجودات آبزی نسبتاً سمی است</a:t>
            </a:r>
            <a:r>
              <a:rPr lang="fa-IR" dirty="0" smtClean="0">
                <a:cs typeface="B Nazanin" panose="00000400000000000000" pitchFamily="2" charset="-78"/>
              </a:rPr>
              <a:t>.</a:t>
            </a:r>
          </a:p>
          <a:p>
            <a:pPr algn="r" rtl="1"/>
            <a:r>
              <a:rPr lang="fa-IR" dirty="0" smtClean="0">
                <a:cs typeface="B Nazanin" panose="00000400000000000000" pitchFamily="2" charset="-78"/>
              </a:rPr>
              <a:t>استفاده </a:t>
            </a:r>
            <a:r>
              <a:rPr lang="fa-IR" dirty="0">
                <a:cs typeface="B Nazanin" panose="00000400000000000000" pitchFamily="2" charset="-78"/>
              </a:rPr>
              <a:t>بیش از حد از این آفت کش می تواند جمعیت پرندگان و سایر بخش های زنجیره غذایی را تهدید کند. از طرف دیگر متابولیت هایی که پس از جذب استامیپرید در زنبور عسل تولید می شوند نسبت به سایر نئونیکوتینوئیدها سمیت کمتری دارند. </a:t>
            </a:r>
            <a:endParaRPr lang="fa-IR" dirty="0" smtClean="0">
              <a:cs typeface="B Nazanin" panose="00000400000000000000" pitchFamily="2" charset="-78"/>
            </a:endParaRPr>
          </a:p>
          <a:p>
            <a:pPr algn="r" rtl="1"/>
            <a:r>
              <a:rPr lang="fa-IR" dirty="0" smtClean="0">
                <a:cs typeface="B Nazanin" panose="00000400000000000000" pitchFamily="2" charset="-78"/>
              </a:rPr>
              <a:t>گزارش </a:t>
            </a:r>
            <a:r>
              <a:rPr lang="en-US" dirty="0">
                <a:cs typeface="B Nazanin" panose="00000400000000000000" pitchFamily="2" charset="-78"/>
              </a:rPr>
              <a:t>EPA </a:t>
            </a:r>
            <a:r>
              <a:rPr lang="fa-IR" dirty="0">
                <a:cs typeface="B Nazanin" panose="00000400000000000000" pitchFamily="2" charset="-78"/>
              </a:rPr>
              <a:t>از سال 2002، استامیپرید در مقایسه با سایر حشره کش ها خطرات کمی برای محیط زیست دارد. به سرعت در خاک تجزیه می شود و بنابراین شانس کمی برای شستشو در آب های زیرزمینی دارد.محصولات تخریب می توانند به آب های زیرزمینی برسند اما پیش بینی می شود که اهمیت سم شناسی نداشته باشند.</a:t>
            </a:r>
            <a:endParaRPr lang="en-US" dirty="0">
              <a:cs typeface="B Nazanin" panose="00000400000000000000" pitchFamily="2" charset="-78"/>
            </a:endParaRPr>
          </a:p>
        </p:txBody>
      </p:sp>
    </p:spTree>
    <p:extLst>
      <p:ext uri="{BB962C8B-B14F-4D97-AF65-F5344CB8AC3E}">
        <p14:creationId xmlns:p14="http://schemas.microsoft.com/office/powerpoint/2010/main" val="31381359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050443" y="-155125"/>
            <a:ext cx="2280102" cy="2635938"/>
          </a:xfrm>
          <a:prstGeom prst="rect">
            <a:avLst/>
          </a:prstGeom>
        </p:spPr>
      </p:pic>
      <p:sp>
        <p:nvSpPr>
          <p:cNvPr id="2" name="Title 1"/>
          <p:cNvSpPr>
            <a:spLocks noGrp="1"/>
          </p:cNvSpPr>
          <p:nvPr>
            <p:ph type="title"/>
          </p:nvPr>
        </p:nvSpPr>
        <p:spPr>
          <a:xfrm>
            <a:off x="-603702" y="500062"/>
            <a:ext cx="10515600" cy="1325563"/>
          </a:xfrm>
        </p:spPr>
        <p:txBody>
          <a:bodyPr/>
          <a:lstStyle/>
          <a:p>
            <a:pPr algn="r" rtl="1"/>
            <a:r>
              <a:rPr lang="fa-IR" dirty="0" smtClean="0"/>
              <a:t>سمیت استامی پراید در انسان</a:t>
            </a:r>
            <a:endParaRPr lang="en-US" dirty="0"/>
          </a:p>
        </p:txBody>
      </p:sp>
      <p:sp>
        <p:nvSpPr>
          <p:cNvPr id="3" name="Content Placeholder 2"/>
          <p:cNvSpPr>
            <a:spLocks noGrp="1"/>
          </p:cNvSpPr>
          <p:nvPr>
            <p:ph idx="1"/>
          </p:nvPr>
        </p:nvSpPr>
        <p:spPr>
          <a:xfrm>
            <a:off x="464127" y="1808595"/>
            <a:ext cx="10515600" cy="4351338"/>
          </a:xfrm>
        </p:spPr>
        <p:txBody>
          <a:bodyPr>
            <a:noAutofit/>
          </a:bodyPr>
          <a:lstStyle/>
          <a:p>
            <a:pPr algn="r" rtl="1"/>
            <a:r>
              <a:rPr lang="fa-IR" dirty="0">
                <a:cs typeface="B Nazanin" panose="00000400000000000000" pitchFamily="2" charset="-78"/>
              </a:rPr>
              <a:t>تا کنون، دو مورد مطالعه انسانی با مسمومیت حاد با مصرف مخلوط حشره کش حاوی استامیپرید در حین تلاش برای خودکشی توصیف شده است. </a:t>
            </a:r>
            <a:endParaRPr lang="fa-IR" dirty="0">
              <a:cs typeface="B Nazanin" panose="00000400000000000000" pitchFamily="2" charset="-78"/>
            </a:endParaRPr>
          </a:p>
          <a:p>
            <a:pPr algn="r" rtl="1"/>
            <a:r>
              <a:rPr lang="fa-IR" dirty="0">
                <a:cs typeface="B Nazanin" panose="00000400000000000000" pitchFamily="2" charset="-78"/>
              </a:rPr>
              <a:t>هر </a:t>
            </a:r>
            <a:r>
              <a:rPr lang="fa-IR" dirty="0">
                <a:cs typeface="B Nazanin" panose="00000400000000000000" pitchFamily="2" charset="-78"/>
              </a:rPr>
              <a:t>دو بیمار در عرض دو ساعت به اورژانس منتقل شدند و بلافاصله تهوع، ضعف عضلانی، تشنج و دمای بدن پایین (به ترتیب 33.7 درجه سانتیگراد و 34.3 درجه سانتیگراد) را تجربه کردند. </a:t>
            </a:r>
            <a:endParaRPr lang="fa-IR" dirty="0">
              <a:cs typeface="B Nazanin" panose="00000400000000000000" pitchFamily="2" charset="-78"/>
            </a:endParaRPr>
          </a:p>
          <a:p>
            <a:pPr algn="r" rtl="1"/>
            <a:r>
              <a:rPr lang="fa-IR" dirty="0">
                <a:cs typeface="B Nazanin" panose="00000400000000000000" pitchFamily="2" charset="-78"/>
              </a:rPr>
              <a:t>به </a:t>
            </a:r>
            <a:r>
              <a:rPr lang="fa-IR" dirty="0">
                <a:cs typeface="B Nazanin" panose="00000400000000000000" pitchFamily="2" charset="-78"/>
              </a:rPr>
              <a:t>نظر می رسد علائمی مانند ضعف عضلانی شبیه به قرار گرفتن در معرض حشره کش ارگانوفسفره باشد. </a:t>
            </a:r>
            <a:endParaRPr lang="fa-IR" dirty="0">
              <a:cs typeface="B Nazanin" panose="00000400000000000000" pitchFamily="2" charset="-78"/>
            </a:endParaRPr>
          </a:p>
          <a:p>
            <a:pPr algn="r" rtl="1"/>
            <a:r>
              <a:rPr lang="fa-IR" dirty="0">
                <a:cs typeface="B Nazanin" panose="00000400000000000000" pitchFamily="2" charset="-78"/>
              </a:rPr>
              <a:t>هیپوترمی </a:t>
            </a:r>
            <a:r>
              <a:rPr lang="fa-IR" dirty="0">
                <a:cs typeface="B Nazanin" panose="00000400000000000000" pitchFamily="2" charset="-78"/>
              </a:rPr>
              <a:t>و تشنج را می توان مستقیماً با ترکیب فعال استامیپرید توضیح داد که با گیرنده های استیل کولین و نیکوتین واکنش می دهد. </a:t>
            </a:r>
            <a:endParaRPr lang="fa-IR" dirty="0">
              <a:cs typeface="B Nazanin" panose="00000400000000000000" pitchFamily="2" charset="-78"/>
            </a:endParaRPr>
          </a:p>
          <a:p>
            <a:pPr algn="r" rtl="1"/>
            <a:r>
              <a:rPr lang="fa-IR" dirty="0">
                <a:cs typeface="B Nazanin" panose="00000400000000000000" pitchFamily="2" charset="-78"/>
              </a:rPr>
              <a:t>اگر </a:t>
            </a:r>
            <a:r>
              <a:rPr lang="fa-IR" dirty="0">
                <a:cs typeface="B Nazanin" panose="00000400000000000000" pitchFamily="2" charset="-78"/>
              </a:rPr>
              <a:t>چه سمیت پستانداران کم ثبت شده است، اما دوزهای بالای استامیپرید برای انسان سمی است.</a:t>
            </a:r>
            <a:endParaRPr lang="en-US" dirty="0">
              <a:cs typeface="B Nazanin" panose="00000400000000000000" pitchFamily="2" charset="-78"/>
            </a:endParaRPr>
          </a:p>
        </p:txBody>
      </p:sp>
    </p:spTree>
    <p:extLst>
      <p:ext uri="{BB962C8B-B14F-4D97-AF65-F5344CB8AC3E}">
        <p14:creationId xmlns:p14="http://schemas.microsoft.com/office/powerpoint/2010/main" val="35389695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TotalTime>
  <Words>1938</Words>
  <Application>Microsoft Office PowerPoint</Application>
  <PresentationFormat>Widescreen</PresentationFormat>
  <Paragraphs>87</Paragraphs>
  <Slides>18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B Nazanin</vt:lpstr>
      <vt:lpstr>Calibri</vt:lpstr>
      <vt:lpstr>Calibri Light</vt:lpstr>
      <vt:lpstr>Times New Roman</vt:lpstr>
      <vt:lpstr>Office Theme</vt:lpstr>
      <vt:lpstr>آشنایی با سم استامی پراید و اندازه گیری آن با دستگاه HPLC</vt:lpstr>
      <vt:lpstr>معرفی سم استامی پراید</vt:lpstr>
      <vt:lpstr>ساختار و واکنش پذیری</vt:lpstr>
      <vt:lpstr>موارد مصرف سم استامی پراید</vt:lpstr>
      <vt:lpstr>مکانيسم اثر حشره کش استامی پرايد (موسپیلان) </vt:lpstr>
      <vt:lpstr>متابولیسم</vt:lpstr>
      <vt:lpstr>اثر بخشی سم استامی پراید</vt:lpstr>
      <vt:lpstr>عوارض و اثرات نامطلوب</vt:lpstr>
      <vt:lpstr>سمیت استامی پراید در انسان</vt:lpstr>
      <vt:lpstr>PowerPoint Presentation</vt:lpstr>
      <vt:lpstr>سمیت در حشرات</vt:lpstr>
      <vt:lpstr>ملاحظات زيست محيطی حشره کش استامی پراید </vt:lpstr>
      <vt:lpstr>سازگاری و قابليت اختلاط حشره کش استامی پراید </vt:lpstr>
      <vt:lpstr>احتیاط در مصرف حشره کش استامی پراید </vt:lpstr>
      <vt:lpstr>بهترین زمان استفاده از استامی پراید</vt:lpstr>
      <vt:lpstr>بهترین زمان استفاده از استامی پراید</vt:lpstr>
      <vt:lpstr>اندازه گیری استامی پراید در محصولات کشاورزی</vt:lpstr>
      <vt:lpstr>شرایط دستگاه HPLC جهت انداز گیری سم استامی پراید</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آشنایی با سم استامیپراید و اندازه گیری آن با دستگاه HPLC</dc:title>
  <dc:creator>PC</dc:creator>
  <cp:lastModifiedBy>PC</cp:lastModifiedBy>
  <cp:revision>17</cp:revision>
  <dcterms:created xsi:type="dcterms:W3CDTF">2024-01-18T04:34:04Z</dcterms:created>
  <dcterms:modified xsi:type="dcterms:W3CDTF">2024-01-20T05:24:46Z</dcterms:modified>
</cp:coreProperties>
</file>