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0" r:id="rId1"/>
  </p:sldMasterIdLst>
  <p:sldIdLst>
    <p:sldId id="308" r:id="rId2"/>
    <p:sldId id="307" r:id="rId3"/>
    <p:sldId id="256" r:id="rId4"/>
    <p:sldId id="336" r:id="rId5"/>
    <p:sldId id="302" r:id="rId6"/>
    <p:sldId id="338" r:id="rId7"/>
    <p:sldId id="339" r:id="rId8"/>
    <p:sldId id="340" r:id="rId9"/>
    <p:sldId id="341" r:id="rId10"/>
    <p:sldId id="342" r:id="rId11"/>
    <p:sldId id="343" r:id="rId12"/>
    <p:sldId id="337" r:id="rId13"/>
    <p:sldId id="257" r:id="rId14"/>
    <p:sldId id="310" r:id="rId15"/>
    <p:sldId id="309" r:id="rId16"/>
    <p:sldId id="312" r:id="rId17"/>
    <p:sldId id="258" r:id="rId18"/>
    <p:sldId id="311" r:id="rId19"/>
    <p:sldId id="313" r:id="rId20"/>
    <p:sldId id="267" r:id="rId21"/>
    <p:sldId id="314" r:id="rId22"/>
    <p:sldId id="262" r:id="rId23"/>
    <p:sldId id="315" r:id="rId24"/>
    <p:sldId id="301" r:id="rId25"/>
    <p:sldId id="316" r:id="rId26"/>
    <p:sldId id="268" r:id="rId27"/>
    <p:sldId id="317" r:id="rId28"/>
    <p:sldId id="318" r:id="rId29"/>
    <p:sldId id="269" r:id="rId30"/>
    <p:sldId id="319" r:id="rId31"/>
    <p:sldId id="270" r:id="rId32"/>
    <p:sldId id="320" r:id="rId33"/>
    <p:sldId id="321" r:id="rId34"/>
    <p:sldId id="273" r:id="rId35"/>
    <p:sldId id="322" r:id="rId36"/>
    <p:sldId id="278" r:id="rId37"/>
    <p:sldId id="294" r:id="rId38"/>
    <p:sldId id="274" r:id="rId39"/>
    <p:sldId id="323" r:id="rId40"/>
    <p:sldId id="275" r:id="rId41"/>
    <p:sldId id="324" r:id="rId42"/>
    <p:sldId id="276" r:id="rId43"/>
    <p:sldId id="325" r:id="rId44"/>
    <p:sldId id="280" r:id="rId45"/>
    <p:sldId id="326" r:id="rId46"/>
    <p:sldId id="279" r:id="rId47"/>
    <p:sldId id="297" r:id="rId48"/>
    <p:sldId id="281" r:id="rId49"/>
    <p:sldId id="286" r:id="rId50"/>
    <p:sldId id="327" r:id="rId51"/>
    <p:sldId id="288" r:id="rId52"/>
    <p:sldId id="328" r:id="rId53"/>
    <p:sldId id="289" r:id="rId54"/>
    <p:sldId id="329" r:id="rId55"/>
    <p:sldId id="290" r:id="rId56"/>
    <p:sldId id="330" r:id="rId57"/>
    <p:sldId id="287" r:id="rId58"/>
    <p:sldId id="282" r:id="rId59"/>
    <p:sldId id="331" r:id="rId60"/>
    <p:sldId id="283" r:id="rId61"/>
    <p:sldId id="332" r:id="rId62"/>
    <p:sldId id="284" r:id="rId63"/>
    <p:sldId id="333" r:id="rId64"/>
    <p:sldId id="285" r:id="rId65"/>
    <p:sldId id="277" r:id="rId66"/>
    <p:sldId id="334" r:id="rId67"/>
    <p:sldId id="303" r:id="rId68"/>
    <p:sldId id="304" r:id="rId69"/>
    <p:sldId id="305" r:id="rId70"/>
    <p:sldId id="263" r:id="rId71"/>
    <p:sldId id="299" r:id="rId72"/>
    <p:sldId id="300" r:id="rId73"/>
    <p:sldId id="264" r:id="rId74"/>
    <p:sldId id="265" r:id="rId75"/>
    <p:sldId id="271" r:id="rId76"/>
    <p:sldId id="306" r:id="rId77"/>
    <p:sldId id="272" r:id="rId78"/>
    <p:sldId id="298" r:id="rId79"/>
    <p:sldId id="291" r:id="rId80"/>
    <p:sldId id="335" r:id="rId81"/>
    <p:sldId id="345" r:id="rId82"/>
    <p:sldId id="292" r:id="rId83"/>
    <p:sldId id="344" r:id="rId8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985" autoAdjust="0"/>
    <p:restoredTop sz="94630" autoAdjust="0"/>
  </p:normalViewPr>
  <p:slideViewPr>
    <p:cSldViewPr snapToGrid="0">
      <p:cViewPr varScale="1">
        <p:scale>
          <a:sx n="70" d="100"/>
          <a:sy n="70" d="100"/>
        </p:scale>
        <p:origin x="660" y="72"/>
      </p:cViewPr>
      <p:guideLst/>
    </p:cSldViewPr>
  </p:slideViewPr>
  <p:outlineViewPr>
    <p:cViewPr>
      <p:scale>
        <a:sx n="33" d="100"/>
        <a:sy n="33" d="100"/>
      </p:scale>
      <p:origin x="0" y="-781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2013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9EE512E-D8B9-4C94-AE3F-77B60E488A06}" type="datetimeFigureOut">
              <a:rPr lang="fa-IR" smtClean="0"/>
              <a:t>05/21/1443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1876728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3197328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532889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976198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57482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1615263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1787184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271878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726008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E512E-D8B9-4C94-AE3F-77B60E488A06}" type="datetimeFigureOut">
              <a:rPr lang="fa-IR" smtClean="0"/>
              <a:t>05/21/1443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347028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9EE512E-D8B9-4C94-AE3F-77B60E488A06}" type="datetimeFigureOut">
              <a:rPr lang="fa-IR" smtClean="0"/>
              <a:t>05/21/1443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335518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9EE512E-D8B9-4C94-AE3F-77B60E488A06}" type="datetimeFigureOut">
              <a:rPr lang="fa-IR" smtClean="0"/>
              <a:t>05/21/1443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2069040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9EE512E-D8B9-4C94-AE3F-77B60E488A06}" type="datetimeFigureOut">
              <a:rPr lang="fa-IR" smtClean="0"/>
              <a:t>05/21/1443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1339376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E512E-D8B9-4C94-AE3F-77B60E488A06}" type="datetimeFigureOut">
              <a:rPr lang="fa-IR" smtClean="0"/>
              <a:t>05/21/1443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359682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E512E-D8B9-4C94-AE3F-77B60E488A06}" type="datetimeFigureOut">
              <a:rPr lang="fa-IR" smtClean="0"/>
              <a:t>05/21/1443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2086503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E512E-D8B9-4C94-AE3F-77B60E488A06}" type="datetimeFigureOut">
              <a:rPr lang="fa-IR" smtClean="0"/>
              <a:t>05/21/1443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E78668-F5D7-4F86-AB37-F0E33383AC16}" type="slidenum">
              <a:rPr lang="fa-IR" smtClean="0"/>
              <a:t>‹#›</a:t>
            </a:fld>
            <a:endParaRPr lang="fa-IR"/>
          </a:p>
        </p:txBody>
      </p:sp>
    </p:spTree>
    <p:extLst>
      <p:ext uri="{BB962C8B-B14F-4D97-AF65-F5344CB8AC3E}">
        <p14:creationId xmlns:p14="http://schemas.microsoft.com/office/powerpoint/2010/main" val="514030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000">
              <a:schemeClr val="bg2">
                <a:tint val="97000"/>
                <a:hueMod val="92000"/>
                <a:satMod val="169000"/>
                <a:alpha val="97000"/>
                <a:lumMod val="31000"/>
                <a:lumOff val="69000"/>
              </a:schemeClr>
            </a:gs>
            <a:gs pos="10000">
              <a:schemeClr val="bg2">
                <a:tint val="97000"/>
                <a:hueMod val="92000"/>
                <a:satMod val="169000"/>
                <a:lumMod val="164000"/>
              </a:schemeClr>
            </a:gs>
            <a:gs pos="100000">
              <a:schemeClr val="bg2">
                <a:shade val="96000"/>
                <a:satMod val="120000"/>
                <a:lumMod val="90000"/>
              </a:schemeClr>
            </a:gs>
          </a:gsLst>
          <a:lin ang="540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9EE512E-D8B9-4C94-AE3F-77B60E488A06}" type="datetimeFigureOut">
              <a:rPr lang="fa-IR" smtClean="0"/>
              <a:t>05/21/1443</a:t>
            </a:fld>
            <a:endParaRPr lang="fa-I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fa-I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7E78668-F5D7-4F86-AB37-F0E33383AC16}" type="slidenum">
              <a:rPr lang="fa-IR" smtClean="0"/>
              <a:t>‹#›</a:t>
            </a:fld>
            <a:endParaRPr lang="fa-IR"/>
          </a:p>
        </p:txBody>
      </p:sp>
    </p:spTree>
    <p:extLst>
      <p:ext uri="{BB962C8B-B14F-4D97-AF65-F5344CB8AC3E}">
        <p14:creationId xmlns:p14="http://schemas.microsoft.com/office/powerpoint/2010/main" val="3208116683"/>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txStyles>
    <p:titleStyle>
      <a:lvl1pPr algn="l" defTabSz="457200" rtl="1" eaLnBrk="1" latinLnBrk="0" hangingPunct="1">
        <a:spcBef>
          <a:spcPct val="0"/>
        </a:spcBef>
        <a:buNone/>
        <a:defRPr sz="36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www.beytoote.com/health/malady-remedy/symptoms-pressure2-treated.html" TargetMode="External"/><Relationship Id="rId2" Type="http://schemas.openxmlformats.org/officeDocument/2006/relationships/hyperlink" Target="https://www.beytoote.com/health/malady-remedy/arteriosclerosis-everything2-sickness.html" TargetMode="Externa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440181" y="1417320"/>
            <a:ext cx="8869680" cy="4206240"/>
          </a:xfrm>
          <a:prstGeom prst="rect">
            <a:avLst/>
          </a:prstGeom>
        </p:spPr>
      </p:pic>
    </p:spTree>
    <p:extLst>
      <p:ext uri="{BB962C8B-B14F-4D97-AF65-F5344CB8AC3E}">
        <p14:creationId xmlns:p14="http://schemas.microsoft.com/office/powerpoint/2010/main" val="24103267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602488" cy="5496636"/>
          </a:xfrm>
        </p:spPr>
        <p:txBody>
          <a:bodyPr>
            <a:normAutofit/>
          </a:bodyPr>
          <a:lstStyle/>
          <a:p>
            <a:pPr marL="0" indent="0">
              <a:buNone/>
            </a:pPr>
            <a:r>
              <a:rPr lang="fa-IR" sz="2800" b="1" dirty="0" smtClean="0">
                <a:solidFill>
                  <a:srgbClr val="FFFF00"/>
                </a:solidFill>
                <a:latin typeface="Arial" panose="020B0604020202020204" pitchFamily="34" charset="0"/>
                <a:cs typeface="Arial" panose="020B0604020202020204" pitchFamily="34" charset="0"/>
              </a:rPr>
              <a:t>5- مواد افزودنی مورد استفاده در تولید پنیر </a:t>
            </a:r>
          </a:p>
          <a:p>
            <a:pPr marL="0" indent="0">
              <a:buNone/>
            </a:pPr>
            <a:r>
              <a:rPr lang="fa-IR" sz="2800" b="1" dirty="0" smtClean="0">
                <a:solidFill>
                  <a:schemeClr val="tx1"/>
                </a:solidFill>
                <a:latin typeface="Arial" panose="020B0604020202020204" pitchFamily="34" charset="0"/>
                <a:cs typeface="Arial" panose="020B0604020202020204" pitchFamily="34" charset="0"/>
              </a:rPr>
              <a:t>الف – کلرید کلسیم – آگر کیفیت ایجاد لخته شیر برای تولید پنیر مناسب نباشد ، لخته حاصل قدرت کافی نخواهد داشت و در طول تولید موجب از دست دادن کازئین و چربی و خروج ناقص سرم از لخته خواهد گردید برای بهبود کیفیت شیر از کلرید کلسیم استفاده می شود </a:t>
            </a:r>
          </a:p>
          <a:p>
            <a:pPr marL="0" indent="0">
              <a:buNone/>
            </a:pPr>
            <a:r>
              <a:rPr lang="fa-IR" sz="2800" b="1" dirty="0" smtClean="0">
                <a:solidFill>
                  <a:schemeClr val="tx1"/>
                </a:solidFill>
                <a:latin typeface="Arial" panose="020B0604020202020204" pitchFamily="34" charset="0"/>
                <a:cs typeface="Arial" panose="020B0604020202020204" pitchFamily="34" charset="0"/>
              </a:rPr>
              <a:t>ب- مواد رنگ دهنده –رنگ پنیر ارتباط زیادی به رنگ شیر دارد و متاثر از شرایط فصلی است. از رنگ های مجاز مانند کاروتین و اورلئانا در بعضی از کشور ها استفاه می شود. از مواد رنگ بر در تولید بعضی از پنیرها استفاه می شودمثلا در فرایند پنیر با رگه های آبی از مواد بیرنگ کننده برای تضاد بیشتر رنگ کپک با زمینه سفید پنیر بهره گرفته می شود .</a:t>
            </a:r>
          </a:p>
          <a:p>
            <a:endParaRPr lang="fa-IR" dirty="0"/>
          </a:p>
        </p:txBody>
      </p:sp>
    </p:spTree>
    <p:extLst>
      <p:ext uri="{BB962C8B-B14F-4D97-AF65-F5344CB8AC3E}">
        <p14:creationId xmlns:p14="http://schemas.microsoft.com/office/powerpoint/2010/main" val="3358188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1821" y="685799"/>
            <a:ext cx="10031104" cy="5114499"/>
          </a:xfrm>
        </p:spPr>
        <p:txBody>
          <a:bodyPr>
            <a:normAutofit/>
          </a:bodyPr>
          <a:lstStyle/>
          <a:p>
            <a:r>
              <a:rPr lang="fa-IR" sz="2800" b="1" dirty="0" smtClean="0">
                <a:solidFill>
                  <a:srgbClr val="FFFF00"/>
                </a:solidFill>
                <a:latin typeface="Arial" panose="020B0604020202020204" pitchFamily="34" charset="0"/>
                <a:cs typeface="Arial" panose="020B0604020202020204" pitchFamily="34" charset="0"/>
              </a:rPr>
              <a:t>6- تولید لخته – </a:t>
            </a:r>
            <a:r>
              <a:rPr lang="fa-IR" sz="2800" b="1" dirty="0" smtClean="0">
                <a:solidFill>
                  <a:schemeClr val="tx1"/>
                </a:solidFill>
                <a:latin typeface="Arial" panose="020B0604020202020204" pitchFamily="34" charset="0"/>
                <a:cs typeface="Arial" panose="020B0604020202020204" pitchFamily="34" charset="0"/>
              </a:rPr>
              <a:t>این مرحله از فرایند خود شامل مراحل زیر می باشد :</a:t>
            </a:r>
          </a:p>
          <a:p>
            <a:r>
              <a:rPr lang="fa-IR" sz="2800" b="1" dirty="0" smtClean="0">
                <a:solidFill>
                  <a:schemeClr val="tx1"/>
                </a:solidFill>
                <a:latin typeface="Arial" panose="020B0604020202020204" pitchFamily="34" charset="0"/>
                <a:cs typeface="Arial" panose="020B0604020202020204" pitchFamily="34" charset="0"/>
              </a:rPr>
              <a:t>- افزودن رنت</a:t>
            </a:r>
          </a:p>
          <a:p>
            <a:r>
              <a:rPr lang="fa-IR" sz="2800" b="1" dirty="0" smtClean="0">
                <a:solidFill>
                  <a:schemeClr val="tx1"/>
                </a:solidFill>
                <a:latin typeface="Arial" panose="020B0604020202020204" pitchFamily="34" charset="0"/>
                <a:cs typeface="Arial" panose="020B0604020202020204" pitchFamily="34" charset="0"/>
              </a:rPr>
              <a:t>-برش لخته</a:t>
            </a:r>
          </a:p>
          <a:p>
            <a:r>
              <a:rPr lang="fa-IR" sz="2800" b="1" dirty="0" smtClean="0">
                <a:solidFill>
                  <a:schemeClr val="tx1"/>
                </a:solidFill>
                <a:latin typeface="Arial" panose="020B0604020202020204" pitchFamily="34" charset="0"/>
                <a:cs typeface="Arial" panose="020B0604020202020204" pitchFamily="34" charset="0"/>
              </a:rPr>
              <a:t>بهم زدن اولیه </a:t>
            </a:r>
          </a:p>
          <a:p>
            <a:r>
              <a:rPr lang="fa-IR" sz="2800" b="1" dirty="0" smtClean="0">
                <a:solidFill>
                  <a:schemeClr val="tx1"/>
                </a:solidFill>
                <a:latin typeface="Arial" panose="020B0604020202020204" pitchFamily="34" charset="0"/>
                <a:cs typeface="Arial" panose="020B0604020202020204" pitchFamily="34" charset="0"/>
              </a:rPr>
              <a:t>خارج کردن سرم یا آب پنیر</a:t>
            </a:r>
          </a:p>
          <a:p>
            <a:r>
              <a:rPr lang="fa-IR" sz="2800" b="1" dirty="0" smtClean="0">
                <a:solidFill>
                  <a:schemeClr val="tx1"/>
                </a:solidFill>
                <a:latin typeface="Arial" panose="020B0604020202020204" pitchFamily="34" charset="0"/>
                <a:cs typeface="Arial" panose="020B0604020202020204" pitchFamily="34" charset="0"/>
              </a:rPr>
              <a:t>حرارت دادن لخته</a:t>
            </a:r>
          </a:p>
          <a:p>
            <a:r>
              <a:rPr lang="fa-IR" sz="2800" b="1" dirty="0" smtClean="0">
                <a:solidFill>
                  <a:schemeClr val="tx1"/>
                </a:solidFill>
                <a:latin typeface="Arial" panose="020B0604020202020204" pitchFamily="34" charset="0"/>
                <a:cs typeface="Arial" panose="020B0604020202020204" pitchFamily="34" charset="0"/>
              </a:rPr>
              <a:t>بهم زدن نهایی </a:t>
            </a:r>
          </a:p>
          <a:p>
            <a:endParaRPr lang="fa-IR" sz="2800" dirty="0"/>
          </a:p>
        </p:txBody>
      </p:sp>
    </p:spTree>
    <p:extLst>
      <p:ext uri="{BB962C8B-B14F-4D97-AF65-F5344CB8AC3E}">
        <p14:creationId xmlns:p14="http://schemas.microsoft.com/office/powerpoint/2010/main" val="3231989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355" y="1187355"/>
            <a:ext cx="9921923" cy="4258102"/>
          </a:xfrm>
        </p:spPr>
        <p:txBody>
          <a:bodyPr>
            <a:normAutofit fontScale="92500" lnSpcReduction="10000"/>
          </a:bodyPr>
          <a:lstStyle/>
          <a:p>
            <a:r>
              <a:rPr lang="fa-IR" sz="3200" b="1" dirty="0" smtClean="0">
                <a:solidFill>
                  <a:srgbClr val="FFFF00"/>
                </a:solidFill>
                <a:latin typeface="Arial" panose="020B0604020202020204" pitchFamily="34" charset="0"/>
                <a:cs typeface="Arial" panose="020B0604020202020204" pitchFamily="34" charset="0"/>
              </a:rPr>
              <a:t>7- پروراندن لخته – </a:t>
            </a:r>
            <a:r>
              <a:rPr lang="fa-IR" sz="3200" b="1" dirty="0" smtClean="0">
                <a:solidFill>
                  <a:schemeClr val="tx1"/>
                </a:solidFill>
                <a:latin typeface="Arial" panose="020B0604020202020204" pitchFamily="34" charset="0"/>
                <a:cs typeface="Arial" panose="020B0604020202020204" pitchFamily="34" charset="0"/>
              </a:rPr>
              <a:t>برحسب نوع پنیرمتفاوت است .</a:t>
            </a:r>
          </a:p>
          <a:p>
            <a:r>
              <a:rPr lang="fa-IR" sz="3200" b="1" dirty="0" smtClean="0">
                <a:solidFill>
                  <a:schemeClr val="tx1"/>
                </a:solidFill>
                <a:latin typeface="Arial" panose="020B0604020202020204" pitchFamily="34" charset="0"/>
                <a:cs typeface="Arial" panose="020B0604020202020204" pitchFamily="34" charset="0"/>
              </a:rPr>
              <a:t>8- نمک زدن- نمک باعث بهبود طعم و مزه پنیر می شود در رشد میکروارگانیسم ها ی مایه و در نتیجه ایجاد ویژگیهای مخصوص پنیر موثر است همچنین نمک در قوام پنیر و افزایش ماندگاری آن نقش دارد.</a:t>
            </a:r>
          </a:p>
          <a:p>
            <a:r>
              <a:rPr lang="fa-IR" sz="3200" b="1" dirty="0" smtClean="0">
                <a:solidFill>
                  <a:schemeClr val="tx1"/>
                </a:solidFill>
                <a:latin typeface="Arial" panose="020B0604020202020204" pitchFamily="34" charset="0"/>
                <a:cs typeface="Arial" panose="020B0604020202020204" pitchFamily="34" charset="0"/>
              </a:rPr>
              <a:t>میزان نمک بر حسب میزان رسیدن پنیر متغیر است پنیرهایی که طعم ملایم دارند دارای نمک کمتری نسبت به سایر پنیرها هستند .</a:t>
            </a:r>
          </a:p>
          <a:p>
            <a:r>
              <a:rPr lang="fa-IR" sz="3200" b="1" dirty="0">
                <a:solidFill>
                  <a:srgbClr val="FFFF00"/>
                </a:solidFill>
                <a:latin typeface="Arial" panose="020B0604020202020204" pitchFamily="34" charset="0"/>
                <a:cs typeface="Arial" panose="020B0604020202020204" pitchFamily="34" charset="0"/>
              </a:rPr>
              <a:t>9-نگهداری پنیر </a:t>
            </a:r>
          </a:p>
          <a:p>
            <a:r>
              <a:rPr lang="fa-IR" sz="3200" b="1" dirty="0">
                <a:solidFill>
                  <a:srgbClr val="FFFF00"/>
                </a:solidFill>
                <a:latin typeface="Arial" panose="020B0604020202020204" pitchFamily="34" charset="0"/>
                <a:cs typeface="Arial" panose="020B0604020202020204" pitchFamily="34" charset="0"/>
              </a:rPr>
              <a:t>10- بسته بندی پنیر</a:t>
            </a:r>
          </a:p>
          <a:p>
            <a:endParaRPr lang="fa-IR" sz="3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5188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00501" y="2088106"/>
            <a:ext cx="10440538" cy="4427941"/>
          </a:xfrm>
        </p:spPr>
        <p:txBody>
          <a:bodyPr>
            <a:normAutofit fontScale="85000" lnSpcReduction="10000"/>
          </a:bodyPr>
          <a:lstStyle/>
          <a:p>
            <a:pPr marL="0" indent="0">
              <a:buNone/>
            </a:pPr>
            <a:r>
              <a:rPr lang="fa-IR" sz="3300" b="1" dirty="0" smtClean="0">
                <a:solidFill>
                  <a:schemeClr val="tx1"/>
                </a:solidFill>
                <a:latin typeface="Calibri" panose="020F0502020204030204" pitchFamily="34" charset="0"/>
                <a:ea typeface="Calibri" panose="020F0502020204030204" pitchFamily="34" charset="0"/>
              </a:rPr>
              <a:t>    </a:t>
            </a:r>
          </a:p>
          <a:p>
            <a:pPr marL="0" indent="0">
              <a:buNone/>
            </a:pPr>
            <a:r>
              <a:rPr lang="fa-IR" sz="3300" b="1" dirty="0">
                <a:solidFill>
                  <a:schemeClr val="tx1"/>
                </a:solidFill>
                <a:latin typeface="Calibri" panose="020F0502020204030204" pitchFamily="34" charset="0"/>
                <a:ea typeface="Calibri" panose="020F0502020204030204" pitchFamily="34" charset="0"/>
                <a:cs typeface="Arial" panose="020B0604020202020204" pitchFamily="34" charset="0"/>
              </a:rPr>
              <a:t> </a:t>
            </a:r>
            <a:r>
              <a:rPr lang="fa-IR" sz="3300" b="1" dirty="0" smtClean="0">
                <a:solidFill>
                  <a:schemeClr val="tx1"/>
                </a:solidFill>
                <a:latin typeface="Calibri" panose="020F0502020204030204" pitchFamily="34" charset="0"/>
                <a:ea typeface="Calibri" panose="020F0502020204030204" pitchFamily="34" charset="0"/>
                <a:cs typeface="Arial" panose="020B0604020202020204" pitchFamily="34" charset="0"/>
              </a:rPr>
              <a:t>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پنیر </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از نظر درصد رطوبت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 </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بصورت زیر طبقه بندی می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شود:</a:t>
            </a:r>
          </a:p>
          <a:p>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پنیر </a:t>
            </a:r>
            <a:r>
              <a:rPr lang="fa-IR" sz="4100" b="1" dirty="0">
                <a:solidFill>
                  <a:schemeClr val="accent5">
                    <a:lumMod val="60000"/>
                    <a:lumOff val="40000"/>
                  </a:schemeClr>
                </a:solidFill>
                <a:latin typeface="Arial" panose="020B0604020202020204" pitchFamily="34" charset="0"/>
                <a:ea typeface="Calibri" panose="020F0502020204030204" pitchFamily="34" charset="0"/>
                <a:cs typeface="Arial" panose="020B0604020202020204" pitchFamily="34" charset="0"/>
              </a:rPr>
              <a:t>خیلی سخت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مانند گرانا و رومانو</a:t>
            </a:r>
          </a:p>
          <a:p>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پنیر </a:t>
            </a:r>
            <a:r>
              <a:rPr lang="fa-IR" sz="4100" b="1" dirty="0">
                <a:solidFill>
                  <a:schemeClr val="accent5">
                    <a:lumMod val="60000"/>
                    <a:lumOff val="40000"/>
                  </a:schemeClr>
                </a:solidFill>
                <a:latin typeface="Arial" panose="020B0604020202020204" pitchFamily="34" charset="0"/>
                <a:ea typeface="Calibri" panose="020F0502020204030204" pitchFamily="34" charset="0"/>
                <a:cs typeface="Arial" panose="020B0604020202020204" pitchFamily="34" charset="0"/>
              </a:rPr>
              <a:t>سخت</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  مانند پارمسان ، چدار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 سرنا </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 امنتال ، سامسو</a:t>
            </a:r>
            <a:endPar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پنیر </a:t>
            </a:r>
            <a:r>
              <a:rPr lang="fa-IR" sz="4100" b="1" dirty="0">
                <a:solidFill>
                  <a:schemeClr val="accent5">
                    <a:lumMod val="60000"/>
                    <a:lumOff val="40000"/>
                  </a:schemeClr>
                </a:solidFill>
                <a:latin typeface="Arial" panose="020B0604020202020204" pitchFamily="34" charset="0"/>
                <a:ea typeface="Calibri" panose="020F0502020204030204" pitchFamily="34" charset="0"/>
                <a:cs typeface="Arial" panose="020B0604020202020204" pitchFamily="34" charset="0"/>
              </a:rPr>
              <a:t>نیمه سخت  </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مانند پروولون ، گودا ،بوترکیزه ،اسرم ،آدام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 کاچیوتا </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 دانبو ، سنت پائولین و هالومی</a:t>
            </a:r>
            <a:endPar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پنیر </a:t>
            </a:r>
            <a:r>
              <a:rPr lang="fa-IR" sz="4100" b="1" dirty="0">
                <a:solidFill>
                  <a:schemeClr val="accent5">
                    <a:lumMod val="60000"/>
                    <a:lumOff val="40000"/>
                  </a:schemeClr>
                </a:solidFill>
                <a:latin typeface="Arial" panose="020B0604020202020204" pitchFamily="34" charset="0"/>
                <a:ea typeface="Calibri" panose="020F0502020204030204" pitchFamily="34" charset="0"/>
                <a:cs typeface="Arial" panose="020B0604020202020204" pitchFamily="34" charset="0"/>
              </a:rPr>
              <a:t>نرم</a:t>
            </a:r>
            <a:r>
              <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rPr>
              <a:t> </a:t>
            </a:r>
            <a:r>
              <a:rPr lang="fa-IR" sz="4100" b="1" dirty="0" smtClean="0">
                <a:solidFill>
                  <a:schemeClr val="tx1"/>
                </a:solidFill>
                <a:latin typeface="Arial" panose="020B0604020202020204" pitchFamily="34" charset="0"/>
                <a:ea typeface="Calibri" panose="020F0502020204030204" pitchFamily="34" charset="0"/>
                <a:cs typeface="Arial" panose="020B0604020202020204" pitchFamily="34" charset="0"/>
              </a:rPr>
              <a:t>مانند پنیر خامه ای ، موزارلا ، کاممبرت ،کولومیرز ،بری</a:t>
            </a:r>
            <a:endParaRPr lang="fa-IR" sz="41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endParaRPr lang="fa-IR" sz="4100" dirty="0">
              <a:solidFill>
                <a:schemeClr val="tx1"/>
              </a:solidFill>
              <a:latin typeface="Calibri" panose="020F0502020204030204" pitchFamily="34" charset="0"/>
              <a:ea typeface="Calibri" panose="020F0502020204030204" pitchFamily="34" charset="0"/>
            </a:endParaRPr>
          </a:p>
          <a:p>
            <a:endParaRPr lang="fa-IR" sz="3600" dirty="0">
              <a:solidFill>
                <a:schemeClr val="tx1"/>
              </a:solidFill>
              <a:latin typeface="Calibri" panose="020F0502020204030204" pitchFamily="34" charset="0"/>
              <a:ea typeface="Calibri" panose="020F0502020204030204" pitchFamily="34" charset="0"/>
            </a:endParaRPr>
          </a:p>
          <a:p>
            <a:endParaRPr lang="fa-IR" sz="3600" dirty="0">
              <a:solidFill>
                <a:schemeClr val="tx1"/>
              </a:solidFill>
              <a:latin typeface="Calibri" panose="020F0502020204030204" pitchFamily="34" charset="0"/>
              <a:ea typeface="Calibri" panose="020F0502020204030204" pitchFamily="34" charset="0"/>
            </a:endParaRPr>
          </a:p>
          <a:p>
            <a:endParaRPr lang="fa-IR" sz="3300" dirty="0" smtClean="0">
              <a:solidFill>
                <a:schemeClr val="tx1"/>
              </a:solidFill>
              <a:latin typeface="Calibri" panose="020F0502020204030204" pitchFamily="34" charset="0"/>
              <a:ea typeface="Calibri" panose="020F0502020204030204" pitchFamily="34" charset="0"/>
            </a:endParaRPr>
          </a:p>
          <a:p>
            <a:endParaRPr lang="fa-IR" dirty="0">
              <a:solidFill>
                <a:schemeClr val="tx1"/>
              </a:solidFill>
            </a:endParaRPr>
          </a:p>
        </p:txBody>
      </p:sp>
    </p:spTree>
    <p:extLst>
      <p:ext uri="{BB962C8B-B14F-4D97-AF65-F5344CB8AC3E}">
        <p14:creationId xmlns:p14="http://schemas.microsoft.com/office/powerpoint/2010/main" val="3900259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4525" y="1433015"/>
            <a:ext cx="10331356" cy="4571999"/>
          </a:xfrm>
        </p:spPr>
        <p:txBody>
          <a:bodyPr>
            <a:noAutofit/>
          </a:bodyPr>
          <a:lstStyle/>
          <a:p>
            <a:r>
              <a:rPr lang="fa-IR" sz="2800" b="1" dirty="0" smtClean="0">
                <a:solidFill>
                  <a:schemeClr val="tx1"/>
                </a:solidFill>
                <a:latin typeface="Arial" panose="020B0604020202020204" pitchFamily="34" charset="0"/>
                <a:cs typeface="Arial" panose="020B0604020202020204" pitchFamily="34" charset="0"/>
              </a:rPr>
              <a:t>پنیر از نظر درصد چربی بر پایه ماده خشک به صورت زیر طبقه بندی می شود :</a:t>
            </a:r>
          </a:p>
          <a:p>
            <a:pPr marL="0" indent="0">
              <a:buNone/>
            </a:pPr>
            <a:r>
              <a:rPr lang="fa-IR" sz="2800" b="1" dirty="0">
                <a:solidFill>
                  <a:schemeClr val="tx1"/>
                </a:solidFill>
                <a:latin typeface="Arial" panose="020B0604020202020204" pitchFamily="34" charset="0"/>
                <a:cs typeface="Arial" panose="020B0604020202020204" pitchFamily="34" charset="0"/>
              </a:rPr>
              <a:t> </a:t>
            </a:r>
            <a:r>
              <a:rPr lang="fa-IR" sz="2800" b="1" dirty="0" smtClean="0">
                <a:solidFill>
                  <a:schemeClr val="tx1"/>
                </a:solidFill>
                <a:latin typeface="Arial" panose="020B0604020202020204" pitchFamily="34" charset="0"/>
                <a:cs typeface="Arial" panose="020B0604020202020204" pitchFamily="34" charset="0"/>
              </a:rPr>
              <a:t>     (چربی </a:t>
            </a:r>
            <a:r>
              <a:rPr lang="fa-IR" sz="2800" b="1" dirty="0">
                <a:solidFill>
                  <a:schemeClr val="tx1"/>
                </a:solidFill>
                <a:latin typeface="Arial" panose="020B0604020202020204" pitchFamily="34" charset="0"/>
                <a:cs typeface="Arial" panose="020B0604020202020204" pitchFamily="34" charset="0"/>
              </a:rPr>
              <a:t>در ماده </a:t>
            </a:r>
            <a:r>
              <a:rPr lang="fa-IR" sz="2800" b="1" dirty="0" smtClean="0">
                <a:solidFill>
                  <a:schemeClr val="tx1"/>
                </a:solidFill>
                <a:latin typeface="Arial" panose="020B0604020202020204" pitchFamily="34" charset="0"/>
                <a:cs typeface="Arial" panose="020B0604020202020204" pitchFamily="34" charset="0"/>
              </a:rPr>
              <a:t>خشک) </a:t>
            </a:r>
          </a:p>
          <a:p>
            <a:pPr marL="0" indent="0">
              <a:buNone/>
            </a:pPr>
            <a:r>
              <a:rPr lang="fa-IR" sz="3200" b="1" dirty="0" smtClean="0">
                <a:solidFill>
                  <a:schemeClr val="tx1"/>
                </a:solidFill>
                <a:latin typeface="Arial" panose="020B0604020202020204" pitchFamily="34" charset="0"/>
                <a:cs typeface="Arial" panose="020B0604020202020204" pitchFamily="34" charset="0"/>
              </a:rPr>
              <a:t>پنیر </a:t>
            </a:r>
            <a:r>
              <a:rPr lang="fa-IR" sz="3200" b="1" dirty="0">
                <a:solidFill>
                  <a:schemeClr val="tx1"/>
                </a:solidFill>
                <a:latin typeface="Arial" panose="020B0604020202020204" pitchFamily="34" charset="0"/>
                <a:cs typeface="Arial" panose="020B0604020202020204" pitchFamily="34" charset="0"/>
              </a:rPr>
              <a:t>پرچرب حداقل 60</a:t>
            </a:r>
            <a:r>
              <a:rPr lang="fa-IR" sz="3200" b="1" dirty="0" smtClean="0">
                <a:solidFill>
                  <a:schemeClr val="tx1"/>
                </a:solidFill>
                <a:latin typeface="Arial" panose="020B0604020202020204" pitchFamily="34" charset="0"/>
                <a:cs typeface="Arial" panose="020B0604020202020204" pitchFamily="34" charset="0"/>
              </a:rPr>
              <a:t>%</a:t>
            </a:r>
          </a:p>
          <a:p>
            <a:pPr marL="0" indent="0">
              <a:buNone/>
            </a:pPr>
            <a:r>
              <a:rPr lang="fa-IR" sz="3200" b="1" dirty="0" smtClean="0">
                <a:solidFill>
                  <a:schemeClr val="tx1"/>
                </a:solidFill>
                <a:latin typeface="Arial" panose="020B0604020202020204" pitchFamily="34" charset="0"/>
                <a:cs typeface="Arial" panose="020B0604020202020204" pitchFamily="34" charset="0"/>
              </a:rPr>
              <a:t> </a:t>
            </a:r>
            <a:r>
              <a:rPr lang="fa-IR" sz="3200" b="1" dirty="0">
                <a:solidFill>
                  <a:schemeClr val="tx1"/>
                </a:solidFill>
                <a:latin typeface="Arial" panose="020B0604020202020204" pitchFamily="34" charset="0"/>
                <a:cs typeface="Arial" panose="020B0604020202020204" pitchFamily="34" charset="0"/>
              </a:rPr>
              <a:t>پنیر چرب 60-45% </a:t>
            </a:r>
            <a:endParaRPr lang="fa-IR" sz="3200" b="1" dirty="0" smtClean="0">
              <a:solidFill>
                <a:schemeClr val="tx1"/>
              </a:solidFill>
              <a:latin typeface="Arial" panose="020B0604020202020204" pitchFamily="34" charset="0"/>
              <a:cs typeface="Arial" panose="020B0604020202020204" pitchFamily="34" charset="0"/>
            </a:endParaRPr>
          </a:p>
          <a:p>
            <a:pPr marL="0" indent="0">
              <a:buNone/>
            </a:pPr>
            <a:r>
              <a:rPr lang="fa-IR" sz="3200" b="1" dirty="0" smtClean="0">
                <a:solidFill>
                  <a:schemeClr val="tx1"/>
                </a:solidFill>
                <a:latin typeface="Arial" panose="020B0604020202020204" pitchFamily="34" charset="0"/>
                <a:cs typeface="Arial" panose="020B0604020202020204" pitchFamily="34" charset="0"/>
              </a:rPr>
              <a:t>پنیر </a:t>
            </a:r>
            <a:r>
              <a:rPr lang="fa-IR" sz="3200" b="1" dirty="0">
                <a:solidFill>
                  <a:schemeClr val="tx1"/>
                </a:solidFill>
                <a:latin typeface="Arial" panose="020B0604020202020204" pitchFamily="34" charset="0"/>
                <a:cs typeface="Arial" panose="020B0604020202020204" pitchFamily="34" charset="0"/>
              </a:rPr>
              <a:t>نسبتا چرب 45-25% </a:t>
            </a:r>
            <a:br>
              <a:rPr lang="fa-IR" sz="3200" b="1" dirty="0">
                <a:solidFill>
                  <a:schemeClr val="tx1"/>
                </a:solidFill>
                <a:latin typeface="Arial" panose="020B0604020202020204" pitchFamily="34" charset="0"/>
                <a:cs typeface="Arial" panose="020B0604020202020204" pitchFamily="34" charset="0"/>
              </a:rPr>
            </a:br>
            <a:r>
              <a:rPr lang="fa-IR" sz="3200" b="1" dirty="0" smtClean="0">
                <a:solidFill>
                  <a:schemeClr val="tx1"/>
                </a:solidFill>
                <a:latin typeface="Arial" panose="020B0604020202020204" pitchFamily="34" charset="0"/>
                <a:cs typeface="Arial" panose="020B0604020202020204" pitchFamily="34" charset="0"/>
              </a:rPr>
              <a:t>پنیر </a:t>
            </a:r>
            <a:r>
              <a:rPr lang="fa-IR" sz="3200" b="1" dirty="0">
                <a:solidFill>
                  <a:schemeClr val="tx1"/>
                </a:solidFill>
                <a:latin typeface="Arial" panose="020B0604020202020204" pitchFamily="34" charset="0"/>
                <a:cs typeface="Arial" panose="020B0604020202020204" pitchFamily="34" charset="0"/>
              </a:rPr>
              <a:t>کم چرب 25-10% </a:t>
            </a:r>
            <a:br>
              <a:rPr lang="fa-IR" sz="3200" b="1" dirty="0">
                <a:solidFill>
                  <a:schemeClr val="tx1"/>
                </a:solidFill>
                <a:latin typeface="Arial" panose="020B0604020202020204" pitchFamily="34" charset="0"/>
                <a:cs typeface="Arial" panose="020B0604020202020204" pitchFamily="34" charset="0"/>
              </a:rPr>
            </a:br>
            <a:r>
              <a:rPr lang="fa-IR" sz="3200" b="1" dirty="0">
                <a:solidFill>
                  <a:schemeClr val="tx1"/>
                </a:solidFill>
                <a:latin typeface="Arial" panose="020B0604020202020204" pitchFamily="34" charset="0"/>
                <a:cs typeface="Arial" panose="020B0604020202020204" pitchFamily="34" charset="0"/>
              </a:rPr>
              <a:t> پنیر بدون چربی حداکثر 10</a:t>
            </a:r>
            <a:r>
              <a:rPr lang="fa-IR" sz="3200" b="1" dirty="0" smtClean="0">
                <a:solidFill>
                  <a:schemeClr val="tx1"/>
                </a:solidFill>
                <a:latin typeface="Arial" panose="020B0604020202020204" pitchFamily="34" charset="0"/>
                <a:cs typeface="Arial" panose="020B0604020202020204" pitchFamily="34" charset="0"/>
              </a:rPr>
              <a:t>%</a:t>
            </a:r>
            <a:r>
              <a:rPr lang="fa-IR" sz="2400" b="1" dirty="0">
                <a:solidFill>
                  <a:schemeClr val="tx1"/>
                </a:solidFill>
                <a:latin typeface="Arial" panose="020B0604020202020204" pitchFamily="34" charset="0"/>
                <a:cs typeface="Arial" panose="020B0604020202020204" pitchFamily="34" charset="0"/>
              </a:rPr>
              <a:t/>
            </a:r>
            <a:br>
              <a:rPr lang="fa-IR" sz="2400" b="1" dirty="0">
                <a:solidFill>
                  <a:schemeClr val="tx1"/>
                </a:solidFill>
                <a:latin typeface="Arial" panose="020B0604020202020204" pitchFamily="34" charset="0"/>
                <a:cs typeface="Arial" panose="020B0604020202020204" pitchFamily="34" charset="0"/>
              </a:rPr>
            </a:br>
            <a:endParaRPr lang="fa-IR" sz="2400" b="1"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2187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288588" cy="4495800"/>
          </a:xfrm>
        </p:spPr>
        <p:txBody>
          <a:bodyPr>
            <a:noAutofit/>
          </a:bodyPr>
          <a:lstStyle/>
          <a:p>
            <a:r>
              <a:rPr lang="fa-IR" sz="3200" b="1" dirty="0">
                <a:solidFill>
                  <a:schemeClr val="tx1"/>
                </a:solidFill>
                <a:latin typeface="Arial" panose="020B0604020202020204" pitchFamily="34" charset="0"/>
                <a:cs typeface="Arial" panose="020B0604020202020204" pitchFamily="34" charset="0"/>
              </a:rPr>
              <a:t>پنیر از نظر مشخصات رسیدن بصورت زیر طبقه بندی می شود: </a:t>
            </a:r>
          </a:p>
          <a:p>
            <a:pPr marL="514350" indent="-514350">
              <a:buFont typeface="+mj-lt"/>
              <a:buAutoNum type="arabicPeriod"/>
            </a:pPr>
            <a:r>
              <a:rPr lang="fa-IR" sz="3200" b="1" dirty="0">
                <a:solidFill>
                  <a:schemeClr val="tx1"/>
                </a:solidFill>
                <a:latin typeface="Arial" panose="020B0604020202020204" pitchFamily="34" charset="0"/>
                <a:cs typeface="Arial" panose="020B0604020202020204" pitchFamily="34" charset="0"/>
              </a:rPr>
              <a:t>پنیر رسیده  </a:t>
            </a:r>
          </a:p>
          <a:p>
            <a:pPr marL="514350" indent="-514350">
              <a:buFont typeface="+mj-lt"/>
              <a:buAutoNum type="arabicPeriod"/>
            </a:pPr>
            <a:r>
              <a:rPr lang="fa-IR" sz="3200" b="1" dirty="0">
                <a:solidFill>
                  <a:schemeClr val="tx1"/>
                </a:solidFill>
                <a:latin typeface="Arial" panose="020B0604020202020204" pitchFamily="34" charset="0"/>
                <a:cs typeface="Arial" panose="020B0604020202020204" pitchFamily="34" charset="0"/>
              </a:rPr>
              <a:t>پنیر رسیده در آب نمک </a:t>
            </a:r>
          </a:p>
          <a:p>
            <a:pPr marL="514350" indent="-514350">
              <a:buFont typeface="+mj-lt"/>
              <a:buAutoNum type="arabicPeriod"/>
            </a:pPr>
            <a:r>
              <a:rPr lang="fa-IR" sz="3200" b="1" dirty="0">
                <a:solidFill>
                  <a:schemeClr val="tx1"/>
                </a:solidFill>
                <a:latin typeface="Arial" panose="020B0604020202020204" pitchFamily="34" charset="0"/>
                <a:cs typeface="Arial" panose="020B0604020202020204" pitchFamily="34" charset="0"/>
              </a:rPr>
              <a:t>پنیر رسیده با کپک  </a:t>
            </a:r>
          </a:p>
          <a:p>
            <a:pPr marL="514350" indent="-514350">
              <a:buFont typeface="+mj-lt"/>
              <a:buAutoNum type="arabicPeriod"/>
            </a:pPr>
            <a:r>
              <a:rPr lang="fa-IR" sz="3200" b="1" dirty="0">
                <a:solidFill>
                  <a:schemeClr val="tx1"/>
                </a:solidFill>
                <a:latin typeface="Arial" panose="020B0604020202020204" pitchFamily="34" charset="0"/>
                <a:cs typeface="Arial" panose="020B0604020202020204" pitchFamily="34" charset="0"/>
              </a:rPr>
              <a:t>پنیر رسیده تحت شرایط دیگر  </a:t>
            </a:r>
          </a:p>
          <a:p>
            <a:pPr marL="514350" indent="-514350">
              <a:buFont typeface="+mj-lt"/>
              <a:buAutoNum type="arabicPeriod"/>
            </a:pPr>
            <a:r>
              <a:rPr lang="fa-IR" sz="3200" b="1" dirty="0">
                <a:solidFill>
                  <a:schemeClr val="tx1"/>
                </a:solidFill>
                <a:latin typeface="Arial" panose="020B0604020202020204" pitchFamily="34" charset="0"/>
                <a:cs typeface="Arial" panose="020B0604020202020204" pitchFamily="34" charset="0"/>
              </a:rPr>
              <a:t>پنیر تازه یا نرسیده </a:t>
            </a:r>
          </a:p>
        </p:txBody>
      </p:sp>
    </p:spTree>
    <p:extLst>
      <p:ext uri="{BB962C8B-B14F-4D97-AF65-F5344CB8AC3E}">
        <p14:creationId xmlns:p14="http://schemas.microsoft.com/office/powerpoint/2010/main" val="1017776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3582" y="685799"/>
            <a:ext cx="10457218" cy="5139267"/>
          </a:xfrm>
        </p:spPr>
        <p:txBody>
          <a:bodyPr/>
          <a:lstStyle/>
          <a:p>
            <a:r>
              <a:rPr lang="fa-IR" sz="4400" b="1" dirty="0">
                <a:solidFill>
                  <a:schemeClr val="tx1"/>
                </a:solidFill>
                <a:latin typeface="Arial" panose="020B0604020202020204" pitchFamily="34" charset="0"/>
                <a:cs typeface="Arial" panose="020B0604020202020204" pitchFamily="34" charset="0"/>
              </a:rPr>
              <a:t>برای هرکدام از </a:t>
            </a:r>
            <a:r>
              <a:rPr lang="fa-IR" sz="4400" b="1" dirty="0" smtClean="0">
                <a:solidFill>
                  <a:schemeClr val="tx1"/>
                </a:solidFill>
                <a:latin typeface="Arial" panose="020B0604020202020204" pitchFamily="34" charset="0"/>
                <a:cs typeface="Arial" panose="020B0604020202020204" pitchFamily="34" charset="0"/>
              </a:rPr>
              <a:t>پنیرها عوامل </a:t>
            </a:r>
            <a:r>
              <a:rPr lang="fa-IR" sz="4400" b="1" dirty="0">
                <a:solidFill>
                  <a:schemeClr val="tx1"/>
                </a:solidFill>
                <a:latin typeface="Arial" panose="020B0604020202020204" pitchFamily="34" charset="0"/>
                <a:cs typeface="Arial" panose="020B0604020202020204" pitchFamily="34" charset="0"/>
              </a:rPr>
              <a:t>متعددی در تولید آنها نقش دارند که از جمله شامل : پختن لخته ، نوع استارتر مصرفی ، میزان چربی شیر اولیه ، مدت زمان پرس ، مدت آب نمک گذاری و استفاده از افزودنیهای خاص می </a:t>
            </a:r>
            <a:r>
              <a:rPr lang="fa-IR" sz="4400" b="1" dirty="0" smtClean="0">
                <a:solidFill>
                  <a:schemeClr val="tx1"/>
                </a:solidFill>
                <a:latin typeface="Arial" panose="020B0604020202020204" pitchFamily="34" charset="0"/>
                <a:cs typeface="Arial" panose="020B0604020202020204" pitchFamily="34" charset="0"/>
              </a:rPr>
              <a:t>باشد .</a:t>
            </a:r>
            <a:endParaRPr lang="fa-IR" sz="4400" b="1" dirty="0">
              <a:solidFill>
                <a:schemeClr val="tx1"/>
              </a:solidFill>
              <a:latin typeface="Arial" panose="020B0604020202020204" pitchFamily="34" charset="0"/>
              <a:cs typeface="Arial" panose="020B0604020202020204" pitchFamily="34" charset="0"/>
            </a:endParaRPr>
          </a:p>
          <a:p>
            <a:endParaRPr lang="fa-IR" dirty="0"/>
          </a:p>
        </p:txBody>
      </p:sp>
    </p:spTree>
    <p:extLst>
      <p:ext uri="{BB962C8B-B14F-4D97-AF65-F5344CB8AC3E}">
        <p14:creationId xmlns:p14="http://schemas.microsoft.com/office/powerpoint/2010/main" val="3559193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82388" y="600500"/>
            <a:ext cx="11013743" cy="5841243"/>
          </a:xfrm>
        </p:spPr>
        <p:txBody>
          <a:bodyPr>
            <a:normAutofit fontScale="85000" lnSpcReduction="10000"/>
          </a:bodyPr>
          <a:lstStyle/>
          <a:p>
            <a:pPr marL="0" indent="0">
              <a:lnSpc>
                <a:spcPct val="120000"/>
              </a:lnSpc>
              <a:buNone/>
            </a:pPr>
            <a:r>
              <a:rPr lang="fa-IR" sz="5100" b="1" dirty="0" smtClean="0">
                <a:solidFill>
                  <a:srgbClr val="FFFF00"/>
                </a:solidFill>
                <a:latin typeface="Arial" panose="020B0604020202020204" pitchFamily="34" charset="0"/>
                <a:ea typeface="Calibri" panose="020F0502020204030204" pitchFamily="34" charset="0"/>
                <a:cs typeface="Arial" panose="020B0604020202020204" pitchFamily="34" charset="0"/>
              </a:rPr>
              <a:t>پنیر رسیده:</a:t>
            </a:r>
          </a:p>
          <a:p>
            <a:pPr>
              <a:lnSpc>
                <a:spcPct val="120000"/>
              </a:lnSpc>
            </a:pPr>
            <a:r>
              <a:rPr lang="fa-IR" sz="4500" b="1" dirty="0" smtClean="0">
                <a:solidFill>
                  <a:schemeClr val="tx1"/>
                </a:solidFill>
                <a:latin typeface="Arial" panose="020B0604020202020204" pitchFamily="34" charset="0"/>
                <a:ea typeface="Calibri" panose="020F0502020204030204" pitchFamily="34" charset="0"/>
                <a:cs typeface="Arial" panose="020B0604020202020204" pitchFamily="34" charset="0"/>
              </a:rPr>
              <a:t>عبارت </a:t>
            </a:r>
            <a:r>
              <a:rPr lang="fa-IR" sz="4500" b="1" dirty="0">
                <a:solidFill>
                  <a:schemeClr val="tx1"/>
                </a:solidFill>
                <a:latin typeface="Arial" panose="020B0604020202020204" pitchFamily="34" charset="0"/>
                <a:ea typeface="Calibri" panose="020F0502020204030204" pitchFamily="34" charset="0"/>
                <a:cs typeface="Arial" panose="020B0604020202020204" pitchFamily="34" charset="0"/>
              </a:rPr>
              <a:t>است از پنیری که پس از تهیه باید تحت شرایطی از زمان، دما و یا سایر شرایط(مانند نگهداری در آب نمک) قرار گیرد تا تغییرات لازم بیوشیمیایی و یا فیزیکی خاص در آن ایجاد شود. </a:t>
            </a:r>
          </a:p>
          <a:p>
            <a:pPr>
              <a:lnSpc>
                <a:spcPct val="120000"/>
              </a:lnSpc>
            </a:pPr>
            <a:r>
              <a:rPr lang="fa-IR" sz="3800" b="1" dirty="0" smtClean="0">
                <a:solidFill>
                  <a:schemeClr val="tx1"/>
                </a:solidFill>
                <a:latin typeface="Arial" panose="020B0604020202020204" pitchFamily="34" charset="0"/>
                <a:ea typeface="Calibri" panose="020F0502020204030204" pitchFamily="34" charset="0"/>
                <a:cs typeface="Arial" panose="020B0604020202020204" pitchFamily="34" charset="0"/>
              </a:rPr>
              <a:t>پنیرهای آب نمکی پس از طی مراحل آبگیری و قالب بندی در محلول آب نمک(کلرور سدیم) قرار می گیرند و با توجه به اصل انتشاربرای رسیدن به تعادل در فشار اسمزی مبادرت به جذب نمک و از دست دادن آب می نمایند.اسامی این پنیرها از منطقه ای به منطقه دیگر متفاوت است.</a:t>
            </a:r>
          </a:p>
          <a:p>
            <a:endParaRPr lang="fa-IR" sz="3700" dirty="0" smtClean="0">
              <a:latin typeface="Calibri" panose="020F0502020204030204" pitchFamily="34" charset="0"/>
              <a:ea typeface="Calibri" panose="020F0502020204030204" pitchFamily="34" charset="0"/>
            </a:endParaRPr>
          </a:p>
          <a:p>
            <a:endParaRPr lang="fa-IR" dirty="0"/>
          </a:p>
        </p:txBody>
      </p:sp>
    </p:spTree>
    <p:extLst>
      <p:ext uri="{BB962C8B-B14F-4D97-AF65-F5344CB8AC3E}">
        <p14:creationId xmlns:p14="http://schemas.microsoft.com/office/powerpoint/2010/main" val="1335009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805218"/>
            <a:ext cx="11236855" cy="5561716"/>
          </a:xfrm>
        </p:spPr>
        <p:txBody>
          <a:bodyPr>
            <a:normAutofit lnSpcReduction="10000"/>
          </a:bodyPr>
          <a:lstStyle/>
          <a:p>
            <a:pPr marL="0" indent="0">
              <a:buNone/>
            </a:pPr>
            <a:r>
              <a:rPr lang="fa-IR" sz="2800" b="1" dirty="0">
                <a:solidFill>
                  <a:srgbClr val="FFFF00"/>
                </a:solidFill>
                <a:latin typeface="Arial" panose="020B0604020202020204" pitchFamily="34" charset="0"/>
                <a:cs typeface="Arial" panose="020B0604020202020204" pitchFamily="34" charset="0"/>
              </a:rPr>
              <a:t>پنیر رسیده در آب </a:t>
            </a:r>
            <a:r>
              <a:rPr lang="fa-IR" sz="2800" b="1" dirty="0" smtClean="0">
                <a:solidFill>
                  <a:srgbClr val="FFFF00"/>
                </a:solidFill>
                <a:latin typeface="Arial" panose="020B0604020202020204" pitchFamily="34" charset="0"/>
                <a:cs typeface="Arial" panose="020B0604020202020204" pitchFamily="34" charset="0"/>
              </a:rPr>
              <a:t>نمک:</a:t>
            </a:r>
            <a:endParaRPr lang="fa-IR" sz="2800" b="1" dirty="0">
              <a:solidFill>
                <a:srgbClr val="FFFF00"/>
              </a:solidFill>
              <a:latin typeface="Arial" panose="020B0604020202020204" pitchFamily="34" charset="0"/>
              <a:cs typeface="Arial" panose="020B0604020202020204" pitchFamily="34" charset="0"/>
            </a:endParaRPr>
          </a:p>
          <a:p>
            <a:pPr marL="0" indent="0">
              <a:buNone/>
            </a:pPr>
            <a:r>
              <a:rPr lang="fa-IR" sz="2800" b="1" dirty="0">
                <a:solidFill>
                  <a:schemeClr val="tx1"/>
                </a:solidFill>
                <a:latin typeface="Arial" panose="020B0604020202020204" pitchFamily="34" charset="0"/>
                <a:cs typeface="Arial" panose="020B0604020202020204" pitchFamily="34" charset="0"/>
              </a:rPr>
              <a:t>پنیر رسیده نرم تا نیمه سختی است که دارای رنگ سفید تا سفید خامه ای، بافت متراکم و مناسب برای برش زدن و بدون حفرات ناشی از ضربات مکانیکی باشد.این پنیر دارای پوسته مشخص نبوده و تا زمان عرضه ، دوره رسیدن و نگهداری را در آب نمک سپری می کند.</a:t>
            </a:r>
          </a:p>
          <a:p>
            <a:pPr marL="0" indent="0">
              <a:buNone/>
            </a:pPr>
            <a:r>
              <a:rPr lang="fa-IR" sz="2800" b="1" dirty="0">
                <a:solidFill>
                  <a:schemeClr val="tx1"/>
                </a:solidFill>
                <a:latin typeface="Arial" panose="020B0604020202020204" pitchFamily="34" charset="0"/>
                <a:cs typeface="Arial" panose="020B0604020202020204" pitchFamily="34" charset="0"/>
              </a:rPr>
              <a:t>ویژگیهای </a:t>
            </a:r>
            <a:r>
              <a:rPr lang="fa-IR" sz="2800" b="1" dirty="0" smtClean="0">
                <a:solidFill>
                  <a:schemeClr val="tx1"/>
                </a:solidFill>
                <a:latin typeface="Arial" panose="020B0604020202020204" pitchFamily="34" charset="0"/>
                <a:cs typeface="Arial" panose="020B0604020202020204" pitchFamily="34" charset="0"/>
              </a:rPr>
              <a:t>شیمیایی پنیر رسیده در آب نمک :</a:t>
            </a:r>
            <a:endParaRPr lang="fa-IR" sz="2800" b="1" dirty="0">
              <a:solidFill>
                <a:schemeClr val="tx1"/>
              </a:solidFill>
              <a:latin typeface="Arial" panose="020B0604020202020204" pitchFamily="34" charset="0"/>
              <a:cs typeface="Arial" panose="020B0604020202020204" pitchFamily="34" charset="0"/>
            </a:endParaRPr>
          </a:p>
          <a:p>
            <a:pPr marL="0" indent="0">
              <a:buNone/>
            </a:pPr>
            <a:r>
              <a:rPr lang="fa-IR" sz="2800" b="1" dirty="0">
                <a:solidFill>
                  <a:schemeClr val="tx1"/>
                </a:solidFill>
                <a:latin typeface="Arial" panose="020B0604020202020204" pitchFamily="34" charset="0"/>
                <a:cs typeface="Arial" panose="020B0604020202020204" pitchFamily="34" charset="0"/>
              </a:rPr>
              <a:t>رطوبت: پنیر نرم حداکثر 60% و پنیر نیمه سخت حداکثر 48%</a:t>
            </a:r>
          </a:p>
          <a:p>
            <a:pPr marL="0" indent="0">
              <a:buNone/>
            </a:pPr>
            <a:r>
              <a:rPr lang="fa-IR" sz="2800" b="1" dirty="0">
                <a:solidFill>
                  <a:schemeClr val="tx1"/>
                </a:solidFill>
                <a:latin typeface="Arial" panose="020B0604020202020204" pitchFamily="34" charset="0"/>
                <a:cs typeface="Arial" panose="020B0604020202020204" pitchFamily="34" charset="0"/>
              </a:rPr>
              <a:t>چربی در ماده خشک: پنیر پرچرب حداقل 60%، پنیر چرب 60-45% ، پنیر نسبتا چرب 45-25% ، پنیر کم چرب 25-10% و پنیر بدون چربی حداکثر 10%</a:t>
            </a:r>
          </a:p>
          <a:p>
            <a:r>
              <a:rPr lang="fa-IR" sz="2800" b="1" dirty="0">
                <a:solidFill>
                  <a:schemeClr val="tx1"/>
                </a:solidFill>
                <a:latin typeface="Arial" panose="020B0604020202020204" pitchFamily="34" charset="0"/>
                <a:cs typeface="Arial" panose="020B0604020202020204" pitchFamily="34" charset="0"/>
              </a:rPr>
              <a:t>نمک: </a:t>
            </a:r>
            <a:r>
              <a:rPr lang="fa-IR" sz="2800" b="1" dirty="0" smtClean="0">
                <a:solidFill>
                  <a:schemeClr val="tx1"/>
                </a:solidFill>
                <a:latin typeface="Arial" panose="020B0604020202020204" pitchFamily="34" charset="0"/>
                <a:cs typeface="Arial" panose="020B0604020202020204" pitchFamily="34" charset="0"/>
              </a:rPr>
              <a:t> حداکثر </a:t>
            </a:r>
            <a:r>
              <a:rPr lang="fa-IR" sz="2800" b="1" dirty="0">
                <a:solidFill>
                  <a:schemeClr val="tx1"/>
                </a:solidFill>
                <a:latin typeface="Arial" panose="020B0604020202020204" pitchFamily="34" charset="0"/>
                <a:cs typeface="Arial" panose="020B0604020202020204" pitchFamily="34" charset="0"/>
              </a:rPr>
              <a:t>4.5%</a:t>
            </a:r>
          </a:p>
          <a:p>
            <a:r>
              <a:rPr lang="en-US" sz="2800" b="1" dirty="0">
                <a:solidFill>
                  <a:schemeClr val="tx1"/>
                </a:solidFill>
                <a:latin typeface="Arial" panose="020B0604020202020204" pitchFamily="34" charset="0"/>
                <a:cs typeface="Arial" panose="020B0604020202020204" pitchFamily="34" charset="0"/>
              </a:rPr>
              <a:t>PH: </a:t>
            </a:r>
            <a:r>
              <a:rPr lang="fa-IR" sz="2800" b="1" dirty="0" smtClean="0">
                <a:solidFill>
                  <a:schemeClr val="tx1"/>
                </a:solidFill>
                <a:latin typeface="Arial" panose="020B0604020202020204" pitchFamily="34" charset="0"/>
                <a:cs typeface="Arial" panose="020B0604020202020204" pitchFamily="34" charset="0"/>
              </a:rPr>
              <a:t>  : حداکثر </a:t>
            </a:r>
            <a:r>
              <a:rPr lang="fa-IR" sz="2800" b="1" dirty="0">
                <a:solidFill>
                  <a:schemeClr val="tx1"/>
                </a:solidFill>
                <a:latin typeface="Arial" panose="020B0604020202020204" pitchFamily="34" charset="0"/>
                <a:cs typeface="Arial" panose="020B0604020202020204" pitchFamily="34" charset="0"/>
              </a:rPr>
              <a:t>4.8</a:t>
            </a:r>
          </a:p>
          <a:p>
            <a:r>
              <a:rPr lang="fa-IR" sz="2800" b="1" dirty="0">
                <a:solidFill>
                  <a:schemeClr val="tx1"/>
                </a:solidFill>
                <a:latin typeface="Arial" panose="020B0604020202020204" pitchFamily="34" charset="0"/>
                <a:cs typeface="Arial" panose="020B0604020202020204" pitchFamily="34" charset="0"/>
              </a:rPr>
              <a:t>اسیدیته( برحسب اسید لاکتیک</a:t>
            </a:r>
            <a:r>
              <a:rPr lang="fa-IR" sz="2800" b="1" dirty="0" smtClean="0">
                <a:solidFill>
                  <a:schemeClr val="tx1"/>
                </a:solidFill>
                <a:latin typeface="Arial" panose="020B0604020202020204" pitchFamily="34" charset="0"/>
                <a:cs typeface="Arial" panose="020B0604020202020204" pitchFamily="34" charset="0"/>
              </a:rPr>
              <a:t>)  : </a:t>
            </a:r>
            <a:r>
              <a:rPr lang="fa-IR" sz="2800" b="1" dirty="0">
                <a:solidFill>
                  <a:schemeClr val="tx1"/>
                </a:solidFill>
                <a:latin typeface="Arial" panose="020B0604020202020204" pitchFamily="34" charset="0"/>
                <a:cs typeface="Arial" panose="020B0604020202020204" pitchFamily="34" charset="0"/>
              </a:rPr>
              <a:t>حداقل 0.8</a:t>
            </a:r>
          </a:p>
          <a:p>
            <a:endParaRPr lang="fa-IR" dirty="0"/>
          </a:p>
        </p:txBody>
      </p:sp>
    </p:spTree>
    <p:extLst>
      <p:ext uri="{BB962C8B-B14F-4D97-AF65-F5344CB8AC3E}">
        <p14:creationId xmlns:p14="http://schemas.microsoft.com/office/powerpoint/2010/main" val="3933823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3" y="516466"/>
            <a:ext cx="10627254" cy="5782733"/>
          </a:xfrm>
        </p:spPr>
        <p:txBody>
          <a:bodyPr/>
          <a:lstStyle/>
          <a:p>
            <a:r>
              <a:rPr lang="fa-IR" sz="3200" b="1" dirty="0">
                <a:solidFill>
                  <a:srgbClr val="FFFF00"/>
                </a:solidFill>
                <a:latin typeface="Arial" panose="020B0604020202020204" pitchFamily="34" charset="0"/>
                <a:cs typeface="Arial" panose="020B0604020202020204" pitchFamily="34" charset="0"/>
              </a:rPr>
              <a:t>پنیر تازه </a:t>
            </a:r>
          </a:p>
          <a:p>
            <a:r>
              <a:rPr lang="fa-IR" sz="3200" b="1" dirty="0">
                <a:solidFill>
                  <a:schemeClr val="tx1"/>
                </a:solidFill>
                <a:latin typeface="Arial" panose="020B0604020202020204" pitchFamily="34" charset="0"/>
                <a:cs typeface="Arial" panose="020B0604020202020204" pitchFamily="34" charset="0"/>
              </a:rPr>
              <a:t>پنیری است که بصورت تازه و بدون طی دوره ی طولانی برای رسیدن پنیر به مصرف می رسد. از ویژگیهای این پنیر بافت یکنواخت و طعم ملایم اسیدی آن است که بلافاصله پس از تولید بصورت تازه یا پس از دوره رسیدگی بسیار کوتاه(یک هفته) قابل مصرف می باشد، و نیز باید عاری از بوی نامطبوع و طعم ترشیدگی و رنگ آن سفید تا سفید شیری باشد.</a:t>
            </a:r>
          </a:p>
          <a:p>
            <a:endParaRPr lang="fa-IR" dirty="0"/>
          </a:p>
        </p:txBody>
      </p:sp>
    </p:spTree>
    <p:extLst>
      <p:ext uri="{BB962C8B-B14F-4D97-AF65-F5344CB8AC3E}">
        <p14:creationId xmlns:p14="http://schemas.microsoft.com/office/powerpoint/2010/main" val="675141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698" y="4599295"/>
            <a:ext cx="7902054" cy="1395103"/>
          </a:xfrm>
          <a:solidFill>
            <a:schemeClr val="tx2">
              <a:lumMod val="40000"/>
              <a:lumOff val="60000"/>
            </a:schemeClr>
          </a:solidFill>
        </p:spPr>
        <p:txBody>
          <a:bodyPr>
            <a:normAutofit/>
          </a:bodyPr>
          <a:lstStyle/>
          <a:p>
            <a:pPr algn="ctr"/>
            <a:r>
              <a:rPr lang="fa-IR" sz="2400" b="1" dirty="0" smtClean="0">
                <a:solidFill>
                  <a:schemeClr val="bg1"/>
                </a:solidFill>
              </a:rPr>
              <a:t/>
            </a:r>
            <a:br>
              <a:rPr lang="fa-IR" sz="2400" b="1" dirty="0" smtClean="0">
                <a:solidFill>
                  <a:schemeClr val="bg1"/>
                </a:solidFill>
              </a:rPr>
            </a:br>
            <a:r>
              <a:rPr lang="fa-IR" sz="1800" b="1" dirty="0" smtClean="0">
                <a:solidFill>
                  <a:schemeClr val="bg1"/>
                </a:solidFill>
              </a:rPr>
              <a:t>آزمایشگاه کنترل غذا و داروی اصفهان</a:t>
            </a:r>
            <a:r>
              <a:rPr lang="fa-IR" sz="1800" dirty="0">
                <a:solidFill>
                  <a:schemeClr val="bg1"/>
                </a:solidFill>
              </a:rPr>
              <a:t> </a:t>
            </a:r>
            <a:r>
              <a:rPr lang="fa-IR" sz="1800" dirty="0" smtClean="0">
                <a:solidFill>
                  <a:schemeClr val="bg1"/>
                </a:solidFill>
              </a:rPr>
              <a:t/>
            </a:r>
            <a:br>
              <a:rPr lang="fa-IR" sz="1800" dirty="0" smtClean="0">
                <a:solidFill>
                  <a:schemeClr val="bg1"/>
                </a:solidFill>
              </a:rPr>
            </a:br>
            <a:r>
              <a:rPr lang="fa-IR" sz="1800" dirty="0" smtClean="0">
                <a:solidFill>
                  <a:schemeClr val="bg1"/>
                </a:solidFill>
              </a:rPr>
              <a:t/>
            </a:r>
            <a:br>
              <a:rPr lang="fa-IR" sz="1800" dirty="0" smtClean="0">
                <a:solidFill>
                  <a:schemeClr val="bg1"/>
                </a:solidFill>
              </a:rPr>
            </a:br>
            <a:r>
              <a:rPr lang="fa-IR" sz="1800" b="1" dirty="0" smtClean="0">
                <a:solidFill>
                  <a:schemeClr val="bg1"/>
                </a:solidFill>
              </a:rPr>
              <a:t>زمستان </a:t>
            </a:r>
            <a:r>
              <a:rPr lang="fa-IR" sz="1800" b="1" dirty="0">
                <a:solidFill>
                  <a:schemeClr val="bg1"/>
                </a:solidFill>
              </a:rPr>
              <a:t>1400 </a:t>
            </a:r>
          </a:p>
        </p:txBody>
      </p:sp>
      <p:sp>
        <p:nvSpPr>
          <p:cNvPr id="3" name="Content Placeholder 2"/>
          <p:cNvSpPr>
            <a:spLocks noGrp="1"/>
          </p:cNvSpPr>
          <p:nvPr>
            <p:ph idx="1"/>
          </p:nvPr>
        </p:nvSpPr>
        <p:spPr>
          <a:xfrm>
            <a:off x="0" y="1760219"/>
            <a:ext cx="12192000" cy="2057401"/>
          </a:xfrm>
          <a:solidFill>
            <a:schemeClr val="tx1"/>
          </a:solidFill>
        </p:spPr>
        <p:txBody>
          <a:bodyPr/>
          <a:lstStyle/>
          <a:p>
            <a:pPr algn="ctr"/>
            <a:r>
              <a:rPr lang="fa-IR" dirty="0"/>
              <a:t> </a:t>
            </a:r>
            <a:r>
              <a:rPr lang="fa-IR" sz="4400" b="1" dirty="0">
                <a:cs typeface="B Nazanin Outline" panose="00000400000000000000" pitchFamily="2" charset="-78"/>
              </a:rPr>
              <a:t>آشنایی با فراوری و تولید انواع پنیر وتشخیص تقلبات آن در آزمایشگاه </a:t>
            </a:r>
          </a:p>
        </p:txBody>
      </p:sp>
      <p:pic>
        <p:nvPicPr>
          <p:cNvPr id="4" name="Picture 3"/>
          <p:cNvPicPr>
            <a:picLocks noChangeAspect="1"/>
          </p:cNvPicPr>
          <p:nvPr/>
        </p:nvPicPr>
        <p:blipFill>
          <a:blip r:embed="rId2"/>
          <a:stretch>
            <a:fillRect/>
          </a:stretch>
        </p:blipFill>
        <p:spPr>
          <a:xfrm>
            <a:off x="5459689" y="492141"/>
            <a:ext cx="944962" cy="1268078"/>
          </a:xfrm>
          <a:prstGeom prst="rect">
            <a:avLst/>
          </a:prstGeom>
        </p:spPr>
      </p:pic>
    </p:spTree>
    <p:extLst>
      <p:ext uri="{BB962C8B-B14F-4D97-AF65-F5344CB8AC3E}">
        <p14:creationId xmlns:p14="http://schemas.microsoft.com/office/powerpoint/2010/main" val="36904314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8810" y="696036"/>
            <a:ext cx="11256789" cy="5459104"/>
          </a:xfrm>
        </p:spPr>
        <p:txBody>
          <a:bodyPr>
            <a:normAutofit/>
          </a:bodyPr>
          <a:lstStyle/>
          <a:p>
            <a:r>
              <a:rPr lang="fa-IR" sz="3200" b="1" dirty="0" smtClean="0">
                <a:solidFill>
                  <a:schemeClr val="tx1"/>
                </a:solidFill>
                <a:latin typeface="Arial" panose="020B0604020202020204" pitchFamily="34" charset="0"/>
                <a:cs typeface="Arial" panose="020B0604020202020204" pitchFamily="34" charset="0"/>
              </a:rPr>
              <a:t>ا</a:t>
            </a:r>
            <a:r>
              <a:rPr lang="fa-IR" sz="3200" b="1" dirty="0" smtClean="0">
                <a:solidFill>
                  <a:srgbClr val="FFFF00"/>
                </a:solidFill>
                <a:latin typeface="Arial" panose="020B0604020202020204" pitchFamily="34" charset="0"/>
                <a:cs typeface="Arial" panose="020B0604020202020204" pitchFamily="34" charset="0"/>
              </a:rPr>
              <a:t>نواع پنیر تازه:</a:t>
            </a:r>
          </a:p>
          <a:p>
            <a:r>
              <a:rPr lang="fa-IR" sz="3200" b="1" dirty="0" smtClean="0">
                <a:solidFill>
                  <a:schemeClr val="tx1"/>
                </a:solidFill>
                <a:latin typeface="Arial" panose="020B0604020202020204" pitchFamily="34" charset="0"/>
                <a:cs typeface="Arial" panose="020B0604020202020204" pitchFamily="34" charset="0"/>
              </a:rPr>
              <a:t>پنیر تازه تهیه شده به روش فراپالایش (پس از تغلیظ شیر و تهیه کنسانتره با افزودن مایه پنیر و باکتریهای آغازگر تهیه می شود)</a:t>
            </a:r>
          </a:p>
          <a:p>
            <a:r>
              <a:rPr lang="fa-IR" sz="3200" b="1" dirty="0" smtClean="0">
                <a:solidFill>
                  <a:schemeClr val="tx1"/>
                </a:solidFill>
                <a:latin typeface="Arial" panose="020B0604020202020204" pitchFamily="34" charset="0"/>
                <a:cs typeface="Arial" panose="020B0604020202020204" pitchFamily="34" charset="0"/>
              </a:rPr>
              <a:t>پنیر تازه تهیه شده به روش اولترافیلتراسیون بدون باکتریهای آغازگر</a:t>
            </a:r>
          </a:p>
          <a:p>
            <a:r>
              <a:rPr lang="fa-IR" sz="3200" b="1" dirty="0" smtClean="0">
                <a:solidFill>
                  <a:schemeClr val="tx1"/>
                </a:solidFill>
                <a:latin typeface="Arial" panose="020B0604020202020204" pitchFamily="34" charset="0"/>
                <a:cs typeface="Arial" panose="020B0604020202020204" pitchFamily="34" charset="0"/>
              </a:rPr>
              <a:t>پنیر تازه تهیه شده به روش افزایش ماده خشک(با استفاده از پروتئینها و چربی شیرهمراه با افزودن اسیدهای خوراکی ، نمکهای امولسیفایر و رنت)</a:t>
            </a:r>
          </a:p>
          <a:p>
            <a:r>
              <a:rPr lang="fa-IR" sz="3200" b="1" dirty="0" smtClean="0">
                <a:solidFill>
                  <a:schemeClr val="tx1"/>
                </a:solidFill>
                <a:latin typeface="Arial" panose="020B0604020202020204" pitchFamily="34" charset="0"/>
                <a:cs typeface="Arial" panose="020B0604020202020204" pitchFamily="34" charset="0"/>
              </a:rPr>
              <a:t>پنیر تازه تهیه شده بروش تشکیل لخته و آبگیری بدون آغازگر</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5605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661121" cy="5173133"/>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ویژگیهای شیمیایی پنیر فراپالایش با استفاده از باکتریهای آغازگر(فراوانترین پنیر موجود در بازار):</a:t>
            </a:r>
          </a:p>
          <a:p>
            <a:r>
              <a:rPr lang="fa-IR" sz="2800" b="1" dirty="0">
                <a:solidFill>
                  <a:schemeClr val="tx1"/>
                </a:solidFill>
                <a:latin typeface="Arial" panose="020B0604020202020204" pitchFamily="34" charset="0"/>
                <a:cs typeface="Arial" panose="020B0604020202020204" pitchFamily="34" charset="0"/>
              </a:rPr>
              <a:t>اسیدیته برحسب اسید لاکتیک : 1.4- 0.8</a:t>
            </a:r>
          </a:p>
          <a:p>
            <a:r>
              <a:rPr lang="en-US" sz="2800" b="1" dirty="0">
                <a:solidFill>
                  <a:schemeClr val="tx1"/>
                </a:solidFill>
                <a:latin typeface="Arial" panose="020B0604020202020204" pitchFamily="34" charset="0"/>
                <a:cs typeface="Arial" panose="020B0604020202020204" pitchFamily="34" charset="0"/>
              </a:rPr>
              <a:t>PH : </a:t>
            </a:r>
            <a:r>
              <a:rPr lang="fa-IR" sz="2800" b="1" dirty="0">
                <a:solidFill>
                  <a:schemeClr val="tx1"/>
                </a:solidFill>
                <a:latin typeface="Arial" panose="020B0604020202020204" pitchFamily="34" charset="0"/>
                <a:cs typeface="Arial" panose="020B0604020202020204" pitchFamily="34" charset="0"/>
              </a:rPr>
              <a:t>حداکثر 5.2</a:t>
            </a:r>
          </a:p>
          <a:p>
            <a:r>
              <a:rPr lang="fa-IR" sz="2800" b="1" dirty="0">
                <a:solidFill>
                  <a:schemeClr val="tx1"/>
                </a:solidFill>
                <a:latin typeface="Arial" panose="020B0604020202020204" pitchFamily="34" charset="0"/>
                <a:cs typeface="Arial" panose="020B0604020202020204" pitchFamily="34" charset="0"/>
              </a:rPr>
              <a:t>نمک : حداکثر 3</a:t>
            </a:r>
          </a:p>
          <a:p>
            <a:r>
              <a:rPr lang="fa-IR" sz="2800" b="1" dirty="0">
                <a:solidFill>
                  <a:schemeClr val="tx1"/>
                </a:solidFill>
                <a:latin typeface="Arial" panose="020B0604020202020204" pitchFamily="34" charset="0"/>
                <a:cs typeface="Arial" panose="020B0604020202020204" pitchFamily="34" charset="0"/>
              </a:rPr>
              <a:t>رطوبت : حداکثر 65</a:t>
            </a:r>
          </a:p>
          <a:p>
            <a:r>
              <a:rPr lang="fa-IR" sz="2800" b="1" dirty="0">
                <a:solidFill>
                  <a:schemeClr val="tx1"/>
                </a:solidFill>
                <a:latin typeface="Arial" panose="020B0604020202020204" pitchFamily="34" charset="0"/>
                <a:cs typeface="Arial" panose="020B0604020202020204" pitchFamily="34" charset="0"/>
              </a:rPr>
              <a:t>پروتئین : حداقل 12</a:t>
            </a:r>
          </a:p>
          <a:p>
            <a:r>
              <a:rPr lang="fa-IR" sz="2800" b="1" dirty="0">
                <a:solidFill>
                  <a:schemeClr val="tx1"/>
                </a:solidFill>
                <a:latin typeface="Arial" panose="020B0604020202020204" pitchFamily="34" charset="0"/>
                <a:cs typeface="Arial" panose="020B0604020202020204" pitchFamily="34" charset="0"/>
              </a:rPr>
              <a:t>چربی در ماده خشک: پنیر پرچرب حداقل 60%، پنیر چرب 60-45% ، پنیر نسبتا چرب 45-25% ، پنیر کم چرب 25-10% و پنیر بدون چربی حداکثر 10%</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6526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2694" y="0"/>
            <a:ext cx="7879306" cy="6858000"/>
          </a:xfrm>
        </p:spPr>
        <p:txBody>
          <a:bodyPr>
            <a:noAutofit/>
          </a:bodyPr>
          <a:lstStyle/>
          <a:p>
            <a:r>
              <a:rPr lang="fa-IR" sz="2800" dirty="0">
                <a:solidFill>
                  <a:schemeClr val="tx1"/>
                </a:solidFill>
                <a:latin typeface="Arial" panose="020B0604020202020204" pitchFamily="34" charset="0"/>
                <a:cs typeface="Arial" panose="020B0604020202020204" pitchFamily="34" charset="0"/>
              </a:rPr>
              <a:t>پنیر موزارلا </a:t>
            </a:r>
            <a:endParaRPr lang="fa-IR" sz="2800" dirty="0" smtClean="0">
              <a:solidFill>
                <a:schemeClr val="tx1"/>
              </a:solidFill>
              <a:latin typeface="Arial" panose="020B0604020202020204" pitchFamily="34" charset="0"/>
              <a:cs typeface="Arial" panose="020B0604020202020204" pitchFamily="34" charset="0"/>
            </a:endParaRPr>
          </a:p>
          <a:p>
            <a:pPr>
              <a:lnSpc>
                <a:spcPct val="120000"/>
              </a:lnSpc>
            </a:pPr>
            <a:r>
              <a:rPr lang="fa-IR" sz="2800" dirty="0" smtClean="0">
                <a:solidFill>
                  <a:schemeClr val="tx1"/>
                </a:solidFill>
                <a:latin typeface="Arial" panose="020B0604020202020204" pitchFamily="34" charset="0"/>
                <a:cs typeface="Arial" panose="020B0604020202020204" pitchFamily="34" charset="0"/>
              </a:rPr>
              <a:t>یکی </a:t>
            </a:r>
            <a:r>
              <a:rPr lang="fa-IR" sz="2800" dirty="0">
                <a:solidFill>
                  <a:schemeClr val="tx1"/>
                </a:solidFill>
                <a:latin typeface="Arial" panose="020B0604020202020204" pitchFamily="34" charset="0"/>
                <a:cs typeface="Arial" panose="020B0604020202020204" pitchFamily="34" charset="0"/>
              </a:rPr>
              <a:t>از پرمصرف‌ترین گونه‌های جهان می باشد که در ایران به پنیر پیتزا معروف است. موزارلا در اصل </a:t>
            </a:r>
            <a:r>
              <a:rPr lang="fa-IR" sz="2800" dirty="0" smtClean="0">
                <a:solidFill>
                  <a:schemeClr val="tx1"/>
                </a:solidFill>
                <a:latin typeface="Arial" panose="020B0604020202020204" pitchFamily="34" charset="0"/>
                <a:cs typeface="Arial" panose="020B0604020202020204" pitchFamily="34" charset="0"/>
              </a:rPr>
              <a:t>ازشیر </a:t>
            </a:r>
            <a:r>
              <a:rPr lang="fa-IR" sz="2800" dirty="0">
                <a:solidFill>
                  <a:schemeClr val="tx1"/>
                </a:solidFill>
                <a:latin typeface="Arial" panose="020B0604020202020204" pitchFamily="34" charset="0"/>
                <a:cs typeface="Arial" panose="020B0604020202020204" pitchFamily="34" charset="0"/>
              </a:rPr>
              <a:t>گاومیش تهیه می‌شود .موزارلای اصیل به شکل قالب‌های کوچک مشت مانند و سفید آماده می‌شود، اما به دلیل مصرف راحت‌تر به صورت قالبی و رنده شده هم عرضه می‌شود.پنیر موزارلا مهمترین پنیر از خانواده پاستافیلاتا محسوب می شود که منشآ آن جنوب کشور ایتالیا است</a:t>
            </a:r>
            <a:r>
              <a:rPr lang="fa-IR" sz="2800" dirty="0" smtClean="0">
                <a:solidFill>
                  <a:schemeClr val="tx1"/>
                </a:solidFill>
                <a:latin typeface="Arial" panose="020B0604020202020204" pitchFamily="34" charset="0"/>
                <a:cs typeface="Arial" panose="020B0604020202020204" pitchFamily="34" charset="0"/>
              </a:rPr>
              <a:t>.</a:t>
            </a:r>
          </a:p>
          <a:p>
            <a:pPr>
              <a:lnSpc>
                <a:spcPct val="120000"/>
              </a:lnSpc>
            </a:pPr>
            <a:r>
              <a:rPr lang="fa-IR" sz="2800" dirty="0" smtClean="0">
                <a:solidFill>
                  <a:schemeClr val="tx1"/>
                </a:solidFill>
                <a:latin typeface="Arial" panose="020B0604020202020204" pitchFamily="34" charset="0"/>
                <a:cs typeface="Arial" panose="020B0604020202020204" pitchFamily="34" charset="0"/>
              </a:rPr>
              <a:t>پاستافیلاتا </a:t>
            </a:r>
            <a:r>
              <a:rPr lang="fa-IR" sz="2800" dirty="0">
                <a:solidFill>
                  <a:schemeClr val="tx1"/>
                </a:solidFill>
                <a:latin typeface="Arial" panose="020B0604020202020204" pitchFamily="34" charset="0"/>
                <a:cs typeface="Arial" panose="020B0604020202020204" pitchFamily="34" charset="0"/>
              </a:rPr>
              <a:t>به زبان ایتالیایی به پنیرهای نرم و کشدار گفته </a:t>
            </a:r>
            <a:r>
              <a:rPr lang="fa-IR" sz="2800" dirty="0" smtClean="0">
                <a:solidFill>
                  <a:schemeClr val="tx1"/>
                </a:solidFill>
                <a:latin typeface="Arial" panose="020B0604020202020204" pitchFamily="34" charset="0"/>
                <a:cs typeface="Arial" panose="020B0604020202020204" pitchFamily="34" charset="0"/>
              </a:rPr>
              <a:t>میشود </a:t>
            </a:r>
            <a:r>
              <a:rPr lang="fa-IR" sz="2800" dirty="0">
                <a:solidFill>
                  <a:schemeClr val="tx1"/>
                </a:solidFill>
                <a:latin typeface="Arial" panose="020B0604020202020204" pitchFamily="34" charset="0"/>
                <a:cs typeface="Arial" panose="020B0604020202020204" pitchFamily="34" charset="0"/>
              </a:rPr>
              <a:t>که تکنولوژی ساخت و مصرف این نوع پنیرها از ویژگیهای خاصی برخوردار است. </a:t>
            </a:r>
            <a:endParaRPr lang="en-US" sz="28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65779"/>
            <a:ext cx="4667534" cy="3902754"/>
          </a:xfrm>
          <a:prstGeom prst="rect">
            <a:avLst/>
          </a:prstGeom>
        </p:spPr>
      </p:pic>
    </p:spTree>
    <p:extLst>
      <p:ext uri="{BB962C8B-B14F-4D97-AF65-F5344CB8AC3E}">
        <p14:creationId xmlns:p14="http://schemas.microsoft.com/office/powerpoint/2010/main" val="38547808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820852" cy="5545667"/>
          </a:xfrm>
        </p:spPr>
        <p:txBody>
          <a:bodyPr>
            <a:normAutofit/>
          </a:bodyPr>
          <a:lstStyle/>
          <a:p>
            <a:r>
              <a:rPr lang="fa-IR" sz="3200" b="1" dirty="0">
                <a:solidFill>
                  <a:schemeClr val="tx1"/>
                </a:solidFill>
                <a:latin typeface="Arial" panose="020B0604020202020204" pitchFamily="34" charset="0"/>
                <a:cs typeface="Arial" panose="020B0604020202020204" pitchFamily="34" charset="0"/>
              </a:rPr>
              <a:t>در پنیر موزارلا که پنیری نرم و نرسیده و لایه لایه است خصوصیات عملکردی آن همچون ذوب شدن و کش آمدن دارای اهمیت بسیار است، که این خصوصیات تا حد زیادی وابسته به شیر بکار رفته برای تولید پنیر موزارلا و مراحل مختلف تولید </a:t>
            </a:r>
            <a:r>
              <a:rPr lang="fa-IR" sz="3200" b="1" dirty="0" smtClean="0">
                <a:solidFill>
                  <a:schemeClr val="tx1"/>
                </a:solidFill>
                <a:latin typeface="Arial" panose="020B0604020202020204" pitchFamily="34" charset="0"/>
                <a:cs typeface="Arial" panose="020B0604020202020204" pitchFamily="34" charset="0"/>
              </a:rPr>
              <a:t>آن است. </a:t>
            </a:r>
            <a:r>
              <a:rPr lang="fa-IR" sz="3200" b="1" dirty="0">
                <a:solidFill>
                  <a:schemeClr val="tx1"/>
                </a:solidFill>
                <a:latin typeface="Arial" panose="020B0604020202020204" pitchFamily="34" charset="0"/>
                <a:cs typeface="Arial" panose="020B0604020202020204" pitchFamily="34" charset="0"/>
              </a:rPr>
              <a:t>وجه تمایز این نوع پنیر با پنیرهای پروسس این است که ، برخلاف پنیرهای پروسس که در تولید آنها از پنیر اولیه و یا مخلوط چند نوع پنیر استفاده می شود، در پنیر موزارلا مستقیما از شیر تازه گاو استفاده می شود. انواع مهم پنیرهای خانواده پاستافیلاتا شامل : پنیر موزارلا، پروولون و کاسیوکاوالو می باشد.پنیر موزارلا در دو نوع : با رطوبت کم و زیاد تولید می شود</a:t>
            </a:r>
            <a:r>
              <a:rPr lang="fa-IR" sz="3200" b="1" dirty="0" smtClean="0">
                <a:solidFill>
                  <a:schemeClr val="tx1"/>
                </a:solidFill>
                <a:latin typeface="Arial" panose="020B0604020202020204" pitchFamily="34" charset="0"/>
                <a:cs typeface="Arial" panose="020B0604020202020204" pitchFamily="34" charset="0"/>
              </a:rPr>
              <a:t>. مهمترین </a:t>
            </a:r>
            <a:r>
              <a:rPr lang="fa-IR" sz="3200" b="1" dirty="0">
                <a:solidFill>
                  <a:schemeClr val="tx1"/>
                </a:solidFill>
                <a:latin typeface="Arial" panose="020B0604020202020204" pitchFamily="34" charset="0"/>
                <a:cs typeface="Arial" panose="020B0604020202020204" pitchFamily="34" charset="0"/>
              </a:rPr>
              <a:t>مورد مصرف پنیر موزارلا با رطوبت کم در تولید </a:t>
            </a:r>
            <a:r>
              <a:rPr lang="fa-IR" sz="4000" b="1" dirty="0">
                <a:solidFill>
                  <a:schemeClr val="tx1"/>
                </a:solidFill>
                <a:latin typeface="Arial" panose="020B0604020202020204" pitchFamily="34" charset="0"/>
                <a:cs typeface="Arial" panose="020B0604020202020204" pitchFamily="34" charset="0"/>
              </a:rPr>
              <a:t>پیتزا می </a:t>
            </a:r>
            <a:r>
              <a:rPr lang="fa-IR" sz="3200" b="1" dirty="0">
                <a:solidFill>
                  <a:schemeClr val="tx1"/>
                </a:solidFill>
                <a:latin typeface="Arial" panose="020B0604020202020204" pitchFamily="34" charset="0"/>
                <a:cs typeface="Arial" panose="020B0604020202020204" pitchFamily="34" charset="0"/>
              </a:rPr>
              <a:t>باشد.</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4430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43219"/>
            <a:ext cx="11037983" cy="6033744"/>
          </a:xfrm>
        </p:spPr>
        <p:txBody>
          <a:bodyPr>
            <a:normAutofit/>
          </a:bodyPr>
          <a:lstStyle/>
          <a:p>
            <a:pPr>
              <a:lnSpc>
                <a:spcPct val="120000"/>
              </a:lnSpc>
            </a:pPr>
            <a:r>
              <a:rPr lang="fa-IR" sz="3200" b="1" dirty="0" smtClean="0">
                <a:solidFill>
                  <a:schemeClr val="tx1"/>
                </a:solidFill>
                <a:latin typeface="Arial" panose="020B0604020202020204" pitchFamily="34" charset="0"/>
                <a:cs typeface="Arial" panose="020B0604020202020204" pitchFamily="34" charset="0"/>
              </a:rPr>
              <a:t>اپنیرموزارلا  </a:t>
            </a:r>
            <a:r>
              <a:rPr lang="fa-IR" sz="3200" b="1" dirty="0">
                <a:solidFill>
                  <a:schemeClr val="tx1"/>
                </a:solidFill>
                <a:latin typeface="Arial" panose="020B0604020202020204" pitchFamily="34" charset="0"/>
                <a:cs typeface="Arial" panose="020B0604020202020204" pitchFamily="34" charset="0"/>
              </a:rPr>
              <a:t>از انعقاد انزیمی شیر تازه گاو به کمک مایه پنیر پس از کاهش </a:t>
            </a:r>
            <a:r>
              <a:rPr lang="en-US" sz="3200" b="1" dirty="0">
                <a:solidFill>
                  <a:schemeClr val="tx1"/>
                </a:solidFill>
                <a:latin typeface="Arial" panose="020B0604020202020204" pitchFamily="34" charset="0"/>
                <a:cs typeface="Arial" panose="020B0604020202020204" pitchFamily="34" charset="0"/>
              </a:rPr>
              <a:t>PH</a:t>
            </a:r>
            <a:r>
              <a:rPr lang="fa-IR" sz="3200" b="1" dirty="0">
                <a:solidFill>
                  <a:schemeClr val="tx1"/>
                </a:solidFill>
                <a:latin typeface="Arial" panose="020B0604020202020204" pitchFamily="34" charset="0"/>
                <a:cs typeface="Arial" panose="020B0604020202020204" pitchFamily="34" charset="0"/>
              </a:rPr>
              <a:t> بوسیله انواع مایه های لاکتیکی(استارترها)، اسید سیتریک یا اسید لاکتیک بدست می آید.سپس کشش لخته در آب داغ یا بخار آب انجام می گیرد. محصول نهایی دارای بافتی با حالت الاستیک و با خاصیت کشش و پخش شدن پس از ذوب است.قابلیت رنده شدن، ذوب شدن ،کش آمدن و الاستیسیته از خواص این نوع پنیر می باشد. رنگ پنیر موزارلا باید سفید شیری متمایل به کرم بوده و حالت براق و یکنواختی داشته باشد و نیز باید عطر و طعم اسیدی ملایم و مخصوص به خود را داشته باشد.</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123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1049867"/>
            <a:ext cx="10796588" cy="4944533"/>
          </a:xfrm>
        </p:spPr>
        <p:txBody>
          <a:bodyPr>
            <a:normAutofit fontScale="90000"/>
          </a:bodyPr>
          <a:lstStyle/>
          <a:p>
            <a:pPr algn="r"/>
            <a:r>
              <a:rPr lang="fa-IR" b="1" dirty="0">
                <a:latin typeface="Arial" panose="020B0604020202020204" pitchFamily="34" charset="0"/>
                <a:cs typeface="Arial" panose="020B0604020202020204" pitchFamily="34" charset="0"/>
              </a:rPr>
              <a:t>ویژگیهای </a:t>
            </a:r>
            <a:r>
              <a:rPr lang="fa-IR" b="1" dirty="0" smtClean="0">
                <a:latin typeface="Arial" panose="020B0604020202020204" pitchFamily="34" charset="0"/>
                <a:cs typeface="Arial" panose="020B0604020202020204" pitchFamily="34" charset="0"/>
              </a:rPr>
              <a:t>شیمیایی پنیر موزارلا: </a:t>
            </a:r>
            <a:r>
              <a:rPr lang="fa-IR" b="1" dirty="0">
                <a:latin typeface="Arial" panose="020B0604020202020204" pitchFamily="34" charset="0"/>
                <a:cs typeface="Arial" panose="020B0604020202020204" pitchFamily="34" charset="0"/>
              </a:rPr>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میزان چربی در ماده خشک : پنیر کم چرب کمتر از 30%  و پنیر پرچرب مساوی و بیش از 30%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 پروتئین : حداقل 17%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نمک : حداکثر 1.5% می باشد.</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 رطوبت: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پنیر پرچرب با رطوبت زیاد حداکثر 74% ،  پنیر کم چرب با رطوبت زیاد حداکثر 76% ،  پنیرپرچرب با رطوبت کم حداکثر 61% و  پنیرکم چرب با رطوبت کم حداکثر 65%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اسیدیته برحسب اسید لاکتیک: حداکثر 0.8</a:t>
            </a:r>
            <a:br>
              <a:rPr lang="fa-IR"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PH: </a:t>
            </a:r>
            <a:r>
              <a:rPr lang="fa-IR" b="1" dirty="0">
                <a:latin typeface="Arial" panose="020B0604020202020204" pitchFamily="34" charset="0"/>
                <a:cs typeface="Arial" panose="020B0604020202020204" pitchFamily="34" charset="0"/>
              </a:rPr>
              <a:t>اسیدی شده تخمیری- آنزیمی 5.3- 5.0  </a:t>
            </a:r>
            <a:br>
              <a:rPr lang="fa-IR" b="1" dirty="0">
                <a:latin typeface="Arial" panose="020B0604020202020204" pitchFamily="34" charset="0"/>
                <a:cs typeface="Arial" panose="020B0604020202020204" pitchFamily="34" charset="0"/>
              </a:rPr>
            </a:br>
            <a:r>
              <a:rPr lang="fa-IR" b="1" dirty="0">
                <a:latin typeface="Arial" panose="020B0604020202020204" pitchFamily="34" charset="0"/>
                <a:cs typeface="Arial" panose="020B0604020202020204" pitchFamily="34" charset="0"/>
              </a:rPr>
              <a:t>و اسیدی شده غیرتخمیری- </a:t>
            </a:r>
            <a:r>
              <a:rPr lang="fa-IR" dirty="0">
                <a:latin typeface="Arial" panose="020B0604020202020204" pitchFamily="34" charset="0"/>
                <a:cs typeface="Arial" panose="020B0604020202020204" pitchFamily="34" charset="0"/>
              </a:rPr>
              <a:t>آنزیمی 5.8- 5.6</a:t>
            </a:r>
            <a:br>
              <a:rPr lang="fa-IR" dirty="0">
                <a:latin typeface="Arial" panose="020B0604020202020204" pitchFamily="34" charset="0"/>
                <a:cs typeface="Arial" panose="020B0604020202020204" pitchFamily="34" charset="0"/>
              </a:rPr>
            </a:br>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97253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normAutofit fontScale="40000" lnSpcReduction="20000"/>
          </a:bodyPr>
          <a:lstStyle/>
          <a:p>
            <a:endParaRPr lang="fa-IR" sz="8000" b="1" dirty="0" smtClean="0">
              <a:solidFill>
                <a:schemeClr val="tx1"/>
              </a:solidFill>
              <a:latin typeface="Arial" panose="020B0604020202020204" pitchFamily="34" charset="0"/>
              <a:cs typeface="Arial" panose="020B0604020202020204" pitchFamily="34" charset="0"/>
            </a:endParaRPr>
          </a:p>
          <a:p>
            <a:r>
              <a:rPr lang="fa-IR" sz="8000" b="1" dirty="0" smtClean="0">
                <a:solidFill>
                  <a:schemeClr val="tx1"/>
                </a:solidFill>
                <a:latin typeface="Arial" panose="020B0604020202020204" pitchFamily="34" charset="0"/>
                <a:cs typeface="Arial" panose="020B0604020202020204" pitchFamily="34" charset="0"/>
              </a:rPr>
              <a:t>پنیر پروسس</a:t>
            </a:r>
            <a:endParaRPr lang="en-US" sz="8000" b="1" dirty="0" smtClean="0">
              <a:solidFill>
                <a:schemeClr val="tx1"/>
              </a:solidFill>
              <a:latin typeface="Arial" panose="020B0604020202020204" pitchFamily="34" charset="0"/>
              <a:cs typeface="Arial" panose="020B0604020202020204" pitchFamily="34" charset="0"/>
            </a:endParaRPr>
          </a:p>
          <a:p>
            <a:pPr>
              <a:lnSpc>
                <a:spcPct val="120000"/>
              </a:lnSpc>
            </a:pPr>
            <a:r>
              <a:rPr lang="fa-IR" sz="8000" dirty="0" smtClean="0">
                <a:solidFill>
                  <a:schemeClr val="tx1"/>
                </a:solidFill>
                <a:latin typeface="Arial" panose="020B0604020202020204" pitchFamily="34" charset="0"/>
                <a:cs typeface="Arial" panose="020B0604020202020204" pitchFamily="34" charset="0"/>
              </a:rPr>
              <a:t>این پنیراز </a:t>
            </a:r>
            <a:r>
              <a:rPr lang="fa-IR" sz="8000" dirty="0">
                <a:solidFill>
                  <a:schemeClr val="tx1"/>
                </a:solidFill>
                <a:latin typeface="Arial" panose="020B0604020202020204" pitchFamily="34" charset="0"/>
                <a:cs typeface="Arial" panose="020B0604020202020204" pitchFamily="34" charset="0"/>
              </a:rPr>
              <a:t>مخلوط نمودن پنیرهای خرد شده با درجات رسیدگی مختلف و با افزودن عوامل امولسیون کننده و حرارت دادن مخلوط حاصل تحت شرایط مناسب با بهم زدن مداوم بطوریکه یک توده یکنواخت حاصل گردد بدست می آید.علاوه بر پنیر سایر مواد لبنی و مواد متشکله غیر لبنی ممکن است به مخلوط اضافه </a:t>
            </a:r>
            <a:r>
              <a:rPr lang="fa-IR" sz="8000" dirty="0" smtClean="0">
                <a:solidFill>
                  <a:schemeClr val="tx1"/>
                </a:solidFill>
                <a:latin typeface="Arial" panose="020B0604020202020204" pitchFamily="34" charset="0"/>
                <a:cs typeface="Arial" panose="020B0604020202020204" pitchFamily="34" charset="0"/>
              </a:rPr>
              <a:t>گردد.تولید </a:t>
            </a:r>
            <a:r>
              <a:rPr lang="fa-IR" sz="8000" dirty="0">
                <a:solidFill>
                  <a:schemeClr val="tx1"/>
                </a:solidFill>
                <a:latin typeface="Arial" panose="020B0604020202020204" pitchFamily="34" charset="0"/>
                <a:cs typeface="Arial" panose="020B0604020202020204" pitchFamily="34" charset="0"/>
              </a:rPr>
              <a:t>این پنیراز سال 1912 در اروپا رایج شد. </a:t>
            </a:r>
            <a:r>
              <a:rPr lang="fa-IR" sz="8000" dirty="0" smtClean="0">
                <a:solidFill>
                  <a:schemeClr val="tx1"/>
                </a:solidFill>
                <a:latin typeface="Arial" panose="020B0604020202020204" pitchFamily="34" charset="0"/>
                <a:cs typeface="Arial" panose="020B0604020202020204" pitchFamily="34" charset="0"/>
              </a:rPr>
              <a:t>شرکت </a:t>
            </a:r>
            <a:r>
              <a:rPr lang="fa-IR" sz="8000" dirty="0">
                <a:solidFill>
                  <a:schemeClr val="tx1"/>
                </a:solidFill>
                <a:latin typeface="Arial" panose="020B0604020202020204" pitchFamily="34" charset="0"/>
                <a:cs typeface="Arial" panose="020B0604020202020204" pitchFamily="34" charset="0"/>
              </a:rPr>
              <a:t>کرافت فود نخستین  </a:t>
            </a:r>
            <a:r>
              <a:rPr lang="fa-IR" sz="8000" dirty="0" smtClean="0">
                <a:solidFill>
                  <a:schemeClr val="tx1"/>
                </a:solidFill>
                <a:latin typeface="Arial" panose="020B0604020202020204" pitchFamily="34" charset="0"/>
                <a:cs typeface="Arial" panose="020B0604020202020204" pitchFamily="34" charset="0"/>
              </a:rPr>
              <a:t>پنیر </a:t>
            </a:r>
            <a:r>
              <a:rPr lang="fa-IR" sz="8000" dirty="0">
                <a:solidFill>
                  <a:schemeClr val="tx1"/>
                </a:solidFill>
                <a:latin typeface="Arial" panose="020B0604020202020204" pitchFamily="34" charset="0"/>
                <a:cs typeface="Arial" panose="020B0604020202020204" pitchFamily="34" charset="0"/>
              </a:rPr>
              <a:t>ورقه‌ای پرورده را برای مصرف عموم در سال </a:t>
            </a:r>
            <a:r>
              <a:rPr lang="fa-IR" sz="8000" dirty="0" smtClean="0">
                <a:solidFill>
                  <a:schemeClr val="tx1"/>
                </a:solidFill>
                <a:latin typeface="Arial" panose="020B0604020202020204" pitchFamily="34" charset="0"/>
                <a:cs typeface="Arial" panose="020B0604020202020204" pitchFamily="34" charset="0"/>
              </a:rPr>
              <a:t>۱۹۵۰ به </a:t>
            </a:r>
            <a:r>
              <a:rPr lang="fa-IR" sz="8000" dirty="0">
                <a:solidFill>
                  <a:schemeClr val="tx1"/>
                </a:solidFill>
                <a:latin typeface="Arial" panose="020B0604020202020204" pitchFamily="34" charset="0"/>
                <a:cs typeface="Arial" panose="020B0604020202020204" pitchFamily="34" charset="0"/>
              </a:rPr>
              <a:t>بازار ارائه داد</a:t>
            </a:r>
            <a:r>
              <a:rPr lang="fa-IR" sz="8000" dirty="0" smtClean="0">
                <a:solidFill>
                  <a:schemeClr val="tx1"/>
                </a:solidFill>
                <a:latin typeface="Arial" panose="020B0604020202020204" pitchFamily="34" charset="0"/>
                <a:cs typeface="Arial" panose="020B0604020202020204" pitchFamily="34" charset="0"/>
              </a:rPr>
              <a:t>.</a:t>
            </a:r>
          </a:p>
          <a:p>
            <a:pPr>
              <a:lnSpc>
                <a:spcPct val="120000"/>
              </a:lnSpc>
            </a:pPr>
            <a:r>
              <a:rPr lang="fa-IR" sz="8000" dirty="0" smtClean="0">
                <a:solidFill>
                  <a:schemeClr val="tx1"/>
                </a:solidFill>
                <a:latin typeface="Arial" panose="020B0604020202020204" pitchFamily="34" charset="0"/>
                <a:cs typeface="Arial" panose="020B0604020202020204" pitchFamily="34" charset="0"/>
              </a:rPr>
              <a:t> مهمترین </a:t>
            </a:r>
            <a:r>
              <a:rPr lang="fa-IR" sz="8000" dirty="0">
                <a:solidFill>
                  <a:schemeClr val="tx1"/>
                </a:solidFill>
                <a:latin typeface="Arial" panose="020B0604020202020204" pitchFamily="34" charset="0"/>
                <a:cs typeface="Arial" panose="020B0604020202020204" pitchFamily="34" charset="0"/>
              </a:rPr>
              <a:t>مورد </a:t>
            </a:r>
            <a:r>
              <a:rPr lang="fa-IR" sz="8000" dirty="0" smtClean="0">
                <a:solidFill>
                  <a:schemeClr val="tx1"/>
                </a:solidFill>
                <a:latin typeface="Arial" panose="020B0604020202020204" pitchFamily="34" charset="0"/>
                <a:cs typeface="Arial" panose="020B0604020202020204" pitchFamily="34" charset="0"/>
              </a:rPr>
              <a:t>استفاده </a:t>
            </a:r>
            <a:r>
              <a:rPr lang="fa-IR" sz="8000" dirty="0">
                <a:solidFill>
                  <a:schemeClr val="tx1"/>
                </a:solidFill>
                <a:latin typeface="Arial" panose="020B0604020202020204" pitchFamily="34" charset="0"/>
                <a:cs typeface="Arial" panose="020B0604020202020204" pitchFamily="34" charset="0"/>
              </a:rPr>
              <a:t>آنها در </a:t>
            </a:r>
            <a:endParaRPr lang="fa-IR" sz="8000" dirty="0" smtClean="0">
              <a:solidFill>
                <a:schemeClr val="tx1"/>
              </a:solidFill>
              <a:latin typeface="Arial" panose="020B0604020202020204" pitchFamily="34" charset="0"/>
              <a:cs typeface="Arial" panose="020B0604020202020204" pitchFamily="34" charset="0"/>
            </a:endParaRPr>
          </a:p>
          <a:p>
            <a:pPr>
              <a:lnSpc>
                <a:spcPct val="120000"/>
              </a:lnSpc>
            </a:pPr>
            <a:r>
              <a:rPr lang="fa-IR" sz="8000" dirty="0" smtClean="0">
                <a:solidFill>
                  <a:schemeClr val="tx1"/>
                </a:solidFill>
                <a:latin typeface="Arial" panose="020B0604020202020204" pitchFamily="34" charset="0"/>
                <a:cs typeface="Arial" panose="020B0604020202020204" pitchFamily="34" charset="0"/>
              </a:rPr>
              <a:t>تهیه </a:t>
            </a:r>
            <a:r>
              <a:rPr lang="fa-IR" sz="8000" dirty="0">
                <a:solidFill>
                  <a:schemeClr val="tx1"/>
                </a:solidFill>
                <a:latin typeface="Arial" panose="020B0604020202020204" pitchFamily="34" charset="0"/>
                <a:cs typeface="Arial" panose="020B0604020202020204" pitchFamily="34" charset="0"/>
              </a:rPr>
              <a:t>چیزبرگر و ساندویچ‌های گریل </a:t>
            </a:r>
            <a:r>
              <a:rPr lang="fa-IR" sz="8000" dirty="0" smtClean="0">
                <a:solidFill>
                  <a:schemeClr val="tx1"/>
                </a:solidFill>
                <a:latin typeface="Arial" panose="020B0604020202020204" pitchFamily="34" charset="0"/>
                <a:cs typeface="Arial" panose="020B0604020202020204" pitchFamily="34" charset="0"/>
              </a:rPr>
              <a:t>شده</a:t>
            </a:r>
          </a:p>
          <a:p>
            <a:pPr>
              <a:lnSpc>
                <a:spcPct val="120000"/>
              </a:lnSpc>
            </a:pPr>
            <a:r>
              <a:rPr lang="fa-IR" sz="8000" dirty="0" smtClean="0">
                <a:solidFill>
                  <a:schemeClr val="tx1"/>
                </a:solidFill>
                <a:latin typeface="Arial" panose="020B0604020202020204" pitchFamily="34" charset="0"/>
                <a:cs typeface="Arial" panose="020B0604020202020204" pitchFamily="34" charset="0"/>
              </a:rPr>
              <a:t> </a:t>
            </a:r>
            <a:r>
              <a:rPr lang="fa-IR" sz="8000" dirty="0">
                <a:solidFill>
                  <a:schemeClr val="tx1"/>
                </a:solidFill>
                <a:latin typeface="Arial" panose="020B0604020202020204" pitchFamily="34" charset="0"/>
                <a:cs typeface="Arial" panose="020B0604020202020204" pitchFamily="34" charset="0"/>
              </a:rPr>
              <a:t>پنیری  </a:t>
            </a:r>
            <a:r>
              <a:rPr lang="fa-IR" sz="8000" dirty="0" smtClean="0">
                <a:solidFill>
                  <a:schemeClr val="tx1"/>
                </a:solidFill>
                <a:latin typeface="Arial" panose="020B0604020202020204" pitchFamily="34" charset="0"/>
                <a:cs typeface="Arial" panose="020B0604020202020204" pitchFamily="34" charset="0"/>
              </a:rPr>
              <a:t>می‌باشد.</a:t>
            </a:r>
            <a:endParaRPr lang="en-US" sz="8000" dirty="0">
              <a:solidFill>
                <a:schemeClr val="tx1"/>
              </a:solidFill>
              <a:latin typeface="Arial" panose="020B0604020202020204" pitchFamily="34" charset="0"/>
              <a:cs typeface="Arial" panose="020B0604020202020204" pitchFamily="34" charset="0"/>
            </a:endParaRPr>
          </a:p>
          <a:p>
            <a:pPr>
              <a:lnSpc>
                <a:spcPct val="120000"/>
              </a:lnSpc>
            </a:pPr>
            <a:endParaRPr lang="fa-IR" sz="7200" dirty="0" smtClean="0">
              <a:latin typeface="Arial" panose="020B0604020202020204" pitchFamily="34" charset="0"/>
              <a:cs typeface="Arial" panose="020B0604020202020204" pitchFamily="34" charset="0"/>
            </a:endParaRPr>
          </a:p>
          <a:p>
            <a:endParaRPr lang="en-US" sz="3300" b="1" dirty="0">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08" y="3794735"/>
            <a:ext cx="4472848" cy="2517354"/>
          </a:xfrm>
          <a:prstGeom prst="rect">
            <a:avLst/>
          </a:prstGeom>
        </p:spPr>
      </p:pic>
    </p:spTree>
    <p:extLst>
      <p:ext uri="{BB962C8B-B14F-4D97-AF65-F5344CB8AC3E}">
        <p14:creationId xmlns:p14="http://schemas.microsoft.com/office/powerpoint/2010/main" val="2827638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237067"/>
            <a:ext cx="11033656" cy="6163733"/>
          </a:xfrm>
        </p:spPr>
        <p:txBody>
          <a:bodyPr>
            <a:normAutofit/>
          </a:bodyPr>
          <a:lstStyle/>
          <a:p>
            <a:r>
              <a:rPr lang="fa-IR" sz="3600" b="1" dirty="0">
                <a:solidFill>
                  <a:schemeClr val="tx1"/>
                </a:solidFill>
                <a:latin typeface="Arial" panose="020B0604020202020204" pitchFamily="34" charset="0"/>
                <a:cs typeface="Arial" panose="020B0604020202020204" pitchFamily="34" charset="0"/>
              </a:rPr>
              <a:t>طبقه بندی اینگونه پنیرها متعاقبا با افزودن انواع پنیرهای مختلف و همچنین با افزودن سایر اجزائ لبنی و غیر لبنی برای تولید پنیر پروسس میسر گردید و تفاوت آنها در قوام ، طعم ،اندازه و شکل می باشد.انواع پنیرهای پروسس عموما به شکلهای : پروسس توده ای شکل، پروسس غذایی، پروسس پخش پذیر و پروسس ورقه ای می تواند تولید شود.</a:t>
            </a:r>
          </a:p>
          <a:p>
            <a:endParaRPr lang="fa-I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6049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999788" cy="5850467"/>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پنیر پروسس پخش پذیر: پنیر پروسسی است که دارای مواد افزودنی غذایی از قبیل صمغ گوار، صمغ گزانتین، کربوکسی متیل سلولز(</a:t>
            </a:r>
            <a:r>
              <a:rPr lang="en-US" sz="2800" b="1" dirty="0">
                <a:solidFill>
                  <a:schemeClr val="tx1"/>
                </a:solidFill>
                <a:latin typeface="Arial" panose="020B0604020202020204" pitchFamily="34" charset="0"/>
                <a:cs typeface="Arial" panose="020B0604020202020204" pitchFamily="34" charset="0"/>
              </a:rPr>
              <a:t>C.M.C) </a:t>
            </a:r>
            <a:r>
              <a:rPr lang="fa-IR" sz="2800" b="1" dirty="0">
                <a:solidFill>
                  <a:schemeClr val="tx1"/>
                </a:solidFill>
                <a:latin typeface="Arial" panose="020B0604020202020204" pitchFamily="34" charset="0"/>
                <a:cs typeface="Arial" panose="020B0604020202020204" pitchFamily="34" charset="0"/>
              </a:rPr>
              <a:t>و کاراگینان و عوامل شیرین کننده طبیعی می باشد.</a:t>
            </a:r>
          </a:p>
          <a:p>
            <a:r>
              <a:rPr lang="fa-IR" sz="2800" b="1" dirty="0">
                <a:solidFill>
                  <a:schemeClr val="tx1"/>
                </a:solidFill>
                <a:latin typeface="Arial" panose="020B0604020202020204" pitchFamily="34" charset="0"/>
                <a:cs typeface="Arial" panose="020B0604020202020204" pitchFamily="34" charset="0"/>
              </a:rPr>
              <a:t>رنگ پنیر پروسس و پنیر پروسس پخش پذیر باید متناسب با مواد مصرفی و فاقد ذرات رنگی حاصل از عدم یکنواختی و بافت آن باید صاف و یکنواخت بوده و عاری از هر گونه حباب ، آب انداختن، رگه رگه ، الاستیکی و چربی پس دادگی باشد و به پوشش بسته بندی </a:t>
            </a:r>
            <a:r>
              <a:rPr lang="fa-IR" sz="2800" b="1" dirty="0" smtClean="0">
                <a:solidFill>
                  <a:schemeClr val="tx1"/>
                </a:solidFill>
                <a:latin typeface="Arial" panose="020B0604020202020204" pitchFamily="34" charset="0"/>
                <a:cs typeface="Arial" panose="020B0604020202020204" pitchFamily="34" charset="0"/>
              </a:rPr>
              <a:t>نچسبد.  مواد </a:t>
            </a:r>
            <a:r>
              <a:rPr lang="fa-IR" sz="2800" b="1" dirty="0">
                <a:solidFill>
                  <a:schemeClr val="tx1"/>
                </a:solidFill>
                <a:latin typeface="Arial" panose="020B0604020202020204" pitchFamily="34" charset="0"/>
                <a:cs typeface="Arial" panose="020B0604020202020204" pitchFamily="34" charset="0"/>
              </a:rPr>
              <a:t>اولیه اصلی:</a:t>
            </a:r>
          </a:p>
          <a:p>
            <a:r>
              <a:rPr lang="fa-IR" sz="2800" b="1" dirty="0">
                <a:solidFill>
                  <a:schemeClr val="tx1"/>
                </a:solidFill>
                <a:latin typeface="Arial" panose="020B0604020202020204" pitchFamily="34" charset="0"/>
                <a:cs typeface="Arial" panose="020B0604020202020204" pitchFamily="34" charset="0"/>
              </a:rPr>
              <a:t>پنیر و انواع آن</a:t>
            </a:r>
          </a:p>
          <a:p>
            <a:r>
              <a:rPr lang="fa-IR" sz="2800" b="1" dirty="0">
                <a:solidFill>
                  <a:schemeClr val="tx1"/>
                </a:solidFill>
                <a:latin typeface="Arial" panose="020B0604020202020204" pitchFamily="34" charset="0"/>
                <a:cs typeface="Arial" panose="020B0604020202020204" pitchFamily="34" charset="0"/>
              </a:rPr>
              <a:t>خامه ، کره، روغن کره یا ترکیبی از آنها</a:t>
            </a:r>
          </a:p>
          <a:p>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1959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noAutofit/>
          </a:bodyPr>
          <a:lstStyle/>
          <a:p>
            <a:pPr>
              <a:lnSpc>
                <a:spcPct val="120000"/>
              </a:lnSpc>
            </a:pPr>
            <a:r>
              <a:rPr lang="fa-IR" sz="2800" b="1" dirty="0" smtClean="0">
                <a:solidFill>
                  <a:schemeClr val="tx1"/>
                </a:solidFill>
                <a:latin typeface="Arial" panose="020B0604020202020204" pitchFamily="34" charset="0"/>
                <a:cs typeface="Arial" panose="020B0604020202020204" pitchFamily="34" charset="0"/>
              </a:rPr>
              <a:t>مواد </a:t>
            </a:r>
            <a:r>
              <a:rPr lang="fa-IR" sz="2800" b="1" dirty="0">
                <a:solidFill>
                  <a:schemeClr val="tx1"/>
                </a:solidFill>
                <a:latin typeface="Arial" panose="020B0604020202020204" pitchFamily="34" charset="0"/>
                <a:cs typeface="Arial" panose="020B0604020202020204" pitchFamily="34" charset="0"/>
              </a:rPr>
              <a:t>اختیاری:</a:t>
            </a:r>
          </a:p>
          <a:p>
            <a:pPr marL="0" indent="0">
              <a:lnSpc>
                <a:spcPct val="120000"/>
              </a:lnSpc>
              <a:buNone/>
            </a:pP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انواع </a:t>
            </a:r>
            <a:r>
              <a:rPr lang="fa-IR" sz="2800" b="1" dirty="0">
                <a:solidFill>
                  <a:schemeClr val="tx1"/>
                </a:solidFill>
                <a:latin typeface="Arial" panose="020B0604020202020204" pitchFamily="34" charset="0"/>
                <a:cs typeface="Arial" panose="020B0604020202020204" pitchFamily="34" charset="0"/>
              </a:rPr>
              <a:t>محصولات </a:t>
            </a:r>
            <a:r>
              <a:rPr lang="fa-IR" sz="2800" b="1" dirty="0" smtClean="0">
                <a:solidFill>
                  <a:schemeClr val="tx1"/>
                </a:solidFill>
                <a:latin typeface="Arial" panose="020B0604020202020204" pitchFamily="34" charset="0"/>
                <a:cs typeface="Arial" panose="020B0604020202020204" pitchFamily="34" charset="0"/>
              </a:rPr>
              <a:t>شیری   </a:t>
            </a: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 </a:t>
            </a:r>
            <a:r>
              <a:rPr lang="fa-IR" sz="2800" b="1" dirty="0">
                <a:solidFill>
                  <a:schemeClr val="tx1"/>
                </a:solidFill>
                <a:latin typeface="Arial" panose="020B0604020202020204" pitchFamily="34" charset="0"/>
                <a:cs typeface="Arial" panose="020B0604020202020204" pitchFamily="34" charset="0"/>
              </a:rPr>
              <a:t>نمک طعام     </a:t>
            </a: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پودر </a:t>
            </a:r>
            <a:r>
              <a:rPr lang="fa-IR" sz="2800" b="1" dirty="0">
                <a:solidFill>
                  <a:schemeClr val="tx1"/>
                </a:solidFill>
                <a:latin typeface="Arial" panose="020B0604020202020204" pitchFamily="34" charset="0"/>
                <a:cs typeface="Arial" panose="020B0604020202020204" pitchFamily="34" charset="0"/>
              </a:rPr>
              <a:t>آب پنیر    </a:t>
            </a:r>
            <a:r>
              <a:rPr lang="fa-IR" sz="2800" b="1" dirty="0" smtClean="0">
                <a:solidFill>
                  <a:schemeClr val="tx1"/>
                </a:solidFill>
                <a:latin typeface="Arial" panose="020B0604020202020204" pitchFamily="34" charset="0"/>
                <a:cs typeface="Arial" panose="020B0604020202020204" pitchFamily="34" charset="0"/>
              </a:rPr>
              <a:t>  </a:t>
            </a: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  </a:t>
            </a:r>
            <a:r>
              <a:rPr lang="fa-IR" sz="2800" b="1" dirty="0">
                <a:solidFill>
                  <a:schemeClr val="tx1"/>
                </a:solidFill>
                <a:latin typeface="Arial" panose="020B0604020202020204" pitchFamily="34" charset="0"/>
                <a:cs typeface="Arial" panose="020B0604020202020204" pitchFamily="34" charset="0"/>
              </a:rPr>
              <a:t>شیر </a:t>
            </a:r>
            <a:r>
              <a:rPr lang="fa-IR" sz="2800" b="1" dirty="0" smtClean="0">
                <a:solidFill>
                  <a:schemeClr val="tx1"/>
                </a:solidFill>
                <a:latin typeface="Arial" panose="020B0604020202020204" pitchFamily="34" charset="0"/>
                <a:cs typeface="Arial" panose="020B0604020202020204" pitchFamily="34" charset="0"/>
              </a:rPr>
              <a:t>خشک</a:t>
            </a:r>
            <a:endParaRPr lang="fa-IR" sz="2800" b="1" dirty="0">
              <a:solidFill>
                <a:schemeClr val="tx1"/>
              </a:solidFill>
              <a:latin typeface="Arial" panose="020B0604020202020204" pitchFamily="34" charset="0"/>
              <a:cs typeface="Arial" panose="020B0604020202020204" pitchFamily="34" charset="0"/>
            </a:endParaRPr>
          </a:p>
          <a:p>
            <a:pPr marL="0" indent="0">
              <a:buNone/>
            </a:pP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سبزیجات</a:t>
            </a:r>
            <a:r>
              <a:rPr lang="fa-IR" sz="2800" b="1" dirty="0">
                <a:solidFill>
                  <a:schemeClr val="tx1"/>
                </a:solidFill>
                <a:latin typeface="Arial" panose="020B0604020202020204" pitchFamily="34" charset="0"/>
                <a:cs typeface="Arial" panose="020B0604020202020204" pitchFamily="34" charset="0"/>
              </a:rPr>
              <a:t>، مغزها ، ادویه ها و سایر طعم دهنده های مجاز طبیعی</a:t>
            </a:r>
          </a:p>
          <a:p>
            <a:pPr marL="0" indent="0">
              <a:buNone/>
            </a:pP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شکر </a:t>
            </a:r>
            <a:r>
              <a:rPr lang="fa-IR" sz="2800" b="1" dirty="0">
                <a:solidFill>
                  <a:schemeClr val="tx1"/>
                </a:solidFill>
                <a:latin typeface="Arial" panose="020B0604020202020204" pitchFamily="34" charset="0"/>
                <a:cs typeface="Arial" panose="020B0604020202020204" pitchFamily="34" charset="0"/>
              </a:rPr>
              <a:t>یا گلوکز و قندهای طبیعی یا عوامل شیرین کننده </a:t>
            </a:r>
            <a:r>
              <a:rPr lang="fa-IR" sz="2800" b="1" dirty="0" smtClean="0">
                <a:solidFill>
                  <a:schemeClr val="tx1"/>
                </a:solidFill>
                <a:latin typeface="Arial" panose="020B0604020202020204" pitchFamily="34" charset="0"/>
                <a:cs typeface="Arial" panose="020B0604020202020204" pitchFamily="34" charset="0"/>
              </a:rPr>
              <a:t>مجاز   </a:t>
            </a:r>
          </a:p>
          <a:p>
            <a:pPr marL="0" indent="0">
              <a:buNone/>
            </a:pPr>
            <a:r>
              <a:rPr lang="fa-IR" sz="2800" b="1" dirty="0" smtClean="0">
                <a:solidFill>
                  <a:schemeClr val="tx1"/>
                </a:solidFill>
                <a:latin typeface="Arial" panose="020B0604020202020204" pitchFamily="34" charset="0"/>
                <a:cs typeface="Arial" panose="020B0604020202020204" pitchFamily="34" charset="0"/>
                <a:sym typeface="Wingdings 2" panose="05020102010507070707" pitchFamily="18" charset="2"/>
              </a:rPr>
              <a:t></a:t>
            </a:r>
            <a:r>
              <a:rPr lang="fa-IR" sz="2800" b="1" dirty="0" smtClean="0">
                <a:solidFill>
                  <a:schemeClr val="tx1"/>
                </a:solidFill>
                <a:latin typeface="Arial" panose="020B0604020202020204" pitchFamily="34" charset="0"/>
                <a:cs typeface="Arial" panose="020B0604020202020204" pitchFamily="34" charset="0"/>
              </a:rPr>
              <a:t>کشتهای </a:t>
            </a:r>
            <a:r>
              <a:rPr lang="fa-IR" sz="2800" b="1" dirty="0">
                <a:solidFill>
                  <a:schemeClr val="tx1"/>
                </a:solidFill>
                <a:latin typeface="Arial" panose="020B0604020202020204" pitchFamily="34" charset="0"/>
                <a:cs typeface="Arial" panose="020B0604020202020204" pitchFamily="34" charset="0"/>
              </a:rPr>
              <a:t>باکتریهای بی ضرر و آنزیمها</a:t>
            </a:r>
          </a:p>
          <a:p>
            <a:r>
              <a:rPr lang="fa-IR" sz="2800" b="1" dirty="0" smtClean="0">
                <a:solidFill>
                  <a:schemeClr val="tx1"/>
                </a:solidFill>
                <a:latin typeface="Arial" panose="020B0604020202020204" pitchFamily="34" charset="0"/>
                <a:cs typeface="Arial" panose="020B0604020202020204" pitchFamily="34" charset="0"/>
              </a:rPr>
              <a:t>افزودنیهای </a:t>
            </a:r>
            <a:r>
              <a:rPr lang="fa-IR" sz="2800" b="1" dirty="0">
                <a:solidFill>
                  <a:schemeClr val="tx1"/>
                </a:solidFill>
                <a:latin typeface="Arial" panose="020B0604020202020204" pitchFamily="34" charset="0"/>
                <a:cs typeface="Arial" panose="020B0604020202020204" pitchFamily="34" charset="0"/>
              </a:rPr>
              <a:t>غذایی:</a:t>
            </a:r>
          </a:p>
          <a:p>
            <a:pPr>
              <a:lnSpc>
                <a:spcPct val="120000"/>
              </a:lnSpc>
            </a:pPr>
            <a:r>
              <a:rPr lang="fa-IR" sz="2800" b="1" dirty="0">
                <a:solidFill>
                  <a:schemeClr val="tx1"/>
                </a:solidFill>
                <a:latin typeface="Arial" panose="020B0604020202020204" pitchFamily="34" charset="0"/>
                <a:cs typeface="Arial" panose="020B0604020202020204" pitchFamily="34" charset="0"/>
              </a:rPr>
              <a:t>کمک فرآیندهای تولید ، تنظیم کننده های اسیدی، اسیدها ، پایدار کننده ها ، قوام دهنده ها ، امولسیفایرها، آنتی اکسیدانها ، نگهدارنده ها و رنگها ( استفاده از این افزودنیها منوط به موافقت ، تآئید و کسب مجوز قانونی لازم از مراجع قانونی و ذیصلاح کشور می باشد</a:t>
            </a:r>
            <a:r>
              <a:rPr lang="fa-IR" sz="2800" b="1" dirty="0" smtClean="0">
                <a:solidFill>
                  <a:schemeClr val="tx1"/>
                </a:solidFill>
                <a:latin typeface="Arial" panose="020B0604020202020204" pitchFamily="34" charset="0"/>
                <a:cs typeface="Arial" panose="020B0604020202020204" pitchFamily="34" charset="0"/>
              </a:rPr>
              <a:t>)</a:t>
            </a:r>
            <a:endParaRPr lang="fa-IR" sz="2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0313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518615" y="327546"/>
            <a:ext cx="11013744" cy="5581935"/>
          </a:xfrm>
        </p:spPr>
        <p:txBody>
          <a:bodyPr>
            <a:normAutofit fontScale="92500" lnSpcReduction="20000"/>
          </a:bodyPr>
          <a:lstStyle/>
          <a:p>
            <a:pPr algn="r">
              <a:lnSpc>
                <a:spcPct val="120000"/>
              </a:lnSpc>
              <a:spcAft>
                <a:spcPts val="800"/>
              </a:spcAft>
            </a:pPr>
            <a:endParaRPr lang="fa-IR" sz="3600" dirty="0" smtClean="0">
              <a:solidFill>
                <a:schemeClr val="tx1"/>
              </a:solidFill>
              <a:latin typeface="Arial" panose="020B0604020202020204" pitchFamily="34" charset="0"/>
              <a:ea typeface="Calibri" panose="020F0502020204030204" pitchFamily="34" charset="0"/>
              <a:cs typeface="Arial" panose="020B0604020202020204" pitchFamily="34" charset="0"/>
            </a:endParaRPr>
          </a:p>
          <a:p>
            <a:pPr algn="r">
              <a:lnSpc>
                <a:spcPct val="120000"/>
              </a:lnSpc>
              <a:spcAft>
                <a:spcPts val="800"/>
              </a:spcAft>
            </a:pPr>
            <a:r>
              <a:rPr lang="fa-IR" sz="3600" dirty="0" smtClean="0">
                <a:solidFill>
                  <a:schemeClr val="tx1"/>
                </a:solidFill>
                <a:latin typeface="Arial" panose="020B0604020202020204" pitchFamily="34" charset="0"/>
                <a:ea typeface="Calibri" panose="020F0502020204030204" pitchFamily="34" charset="0"/>
                <a:cs typeface="Arial" panose="020B0604020202020204" pitchFamily="34" charset="0"/>
              </a:rPr>
              <a:t>پنیر یکی از فرآورده های با ارزش شیر است که از نظر پروتئین ، فسفرو کلسیم غنی می باشد.در دنیا بیش از 2000 نوع پنیر مختلف وجود دارد و بطور گسترده از شیر انواع دامها جهت پنیرسازی استفاده می گردد.شناخت منشآ اولیه پنیر و فرآیند آن </a:t>
            </a:r>
            <a:r>
              <a:rPr lang="fa-IR" sz="3500" dirty="0" smtClean="0">
                <a:solidFill>
                  <a:schemeClr val="tx1"/>
                </a:solidFill>
                <a:latin typeface="Arial" panose="020B0604020202020204" pitchFamily="34" charset="0"/>
                <a:ea typeface="Calibri" panose="020F0502020204030204" pitchFamily="34" charset="0"/>
                <a:cs typeface="Arial" panose="020B0604020202020204" pitchFamily="34" charset="0"/>
              </a:rPr>
              <a:t>بسیار مشکل است ولی بطور کلی پنیرسازی یکی از فعالیتهای بسیار تاریخی و کهن به شمار میرود</a:t>
            </a:r>
          </a:p>
          <a:p>
            <a:pPr algn="r">
              <a:lnSpc>
                <a:spcPct val="120000"/>
              </a:lnSpc>
              <a:spcAft>
                <a:spcPts val="800"/>
              </a:spcAft>
            </a:pPr>
            <a:r>
              <a:rPr lang="fa-IR" sz="3500" dirty="0" smtClean="0">
                <a:solidFill>
                  <a:schemeClr val="tx1"/>
                </a:solidFill>
                <a:latin typeface="Arial" panose="020B0604020202020204" pitchFamily="34" charset="0"/>
                <a:ea typeface="Calibri" panose="020F0502020204030204" pitchFamily="34" charset="0"/>
                <a:cs typeface="Arial" panose="020B0604020202020204" pitchFamily="34" charset="0"/>
              </a:rPr>
              <a:t>و پیدایش آنرا به نواحی مدیترانه </a:t>
            </a:r>
          </a:p>
          <a:p>
            <a:pPr algn="r">
              <a:lnSpc>
                <a:spcPct val="120000"/>
              </a:lnSpc>
              <a:spcAft>
                <a:spcPts val="800"/>
              </a:spcAft>
            </a:pPr>
            <a:r>
              <a:rPr lang="fa-IR" sz="3500" dirty="0" smtClean="0">
                <a:solidFill>
                  <a:schemeClr val="tx1"/>
                </a:solidFill>
                <a:latin typeface="Arial" panose="020B0604020202020204" pitchFamily="34" charset="0"/>
                <a:ea typeface="Calibri" panose="020F0502020204030204" pitchFamily="34" charset="0"/>
                <a:cs typeface="Arial" panose="020B0604020202020204" pitchFamily="34" charset="0"/>
              </a:rPr>
              <a:t> نسبت داده اند. در طول قرنها روش</a:t>
            </a:r>
          </a:p>
          <a:p>
            <a:pPr algn="r">
              <a:lnSpc>
                <a:spcPct val="120000"/>
              </a:lnSpc>
              <a:spcAft>
                <a:spcPts val="800"/>
              </a:spcAft>
            </a:pPr>
            <a:r>
              <a:rPr lang="fa-IR" sz="3500" dirty="0" smtClean="0">
                <a:solidFill>
                  <a:schemeClr val="tx1"/>
                </a:solidFill>
                <a:latin typeface="Arial" panose="020B0604020202020204" pitchFamily="34" charset="0"/>
                <a:ea typeface="Calibri" panose="020F0502020204030204" pitchFamily="34" charset="0"/>
                <a:cs typeface="Arial" panose="020B0604020202020204" pitchFamily="34" charset="0"/>
              </a:rPr>
              <a:t> تهیه پنیر تغییریافته است </a:t>
            </a:r>
            <a:r>
              <a:rPr lang="fa-IR" sz="3900" dirty="0">
                <a:solidFill>
                  <a:schemeClr val="tx1"/>
                </a:solidFill>
                <a:latin typeface="Arial" panose="020B0604020202020204" pitchFamily="34" charset="0"/>
                <a:ea typeface="Calibri" panose="020F0502020204030204" pitchFamily="34" charset="0"/>
                <a:cs typeface="Arial" panose="020B0604020202020204" pitchFamily="34" charset="0"/>
              </a:rPr>
              <a:t>.</a:t>
            </a:r>
            <a:endParaRPr lang="fa-IR" sz="3900" dirty="0" smtClean="0">
              <a:solidFill>
                <a:schemeClr val="tx1"/>
              </a:solidFill>
              <a:latin typeface="Arial" panose="020B0604020202020204" pitchFamily="34" charset="0"/>
              <a:ea typeface="Calibri" panose="020F0502020204030204" pitchFamily="34" charset="0"/>
              <a:cs typeface="Arial" panose="020B0604020202020204" pitchFamily="34" charset="0"/>
            </a:endParaRPr>
          </a:p>
          <a:p>
            <a:pPr algn="r">
              <a:lnSpc>
                <a:spcPct val="120000"/>
              </a:lnSpc>
            </a:pPr>
            <a:endParaRPr lang="fa-IR" sz="4000" dirty="0">
              <a:latin typeface="Arial" panose="020B0604020202020204" pitchFamily="34" charset="0"/>
              <a:ea typeface="Calibri" panose="020F0502020204030204" pitchFamily="34" charset="0"/>
              <a:cs typeface="Arial" panose="020B0604020202020204" pitchFamily="34" charset="0"/>
            </a:endParaRPr>
          </a:p>
          <a:p>
            <a:pPr>
              <a:lnSpc>
                <a:spcPct val="120000"/>
              </a:lnSpc>
            </a:pPr>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36" y="3766782"/>
            <a:ext cx="4738503" cy="2834691"/>
          </a:xfrm>
          <a:prstGeom prst="rect">
            <a:avLst/>
          </a:prstGeom>
        </p:spPr>
      </p:pic>
    </p:spTree>
    <p:extLst>
      <p:ext uri="{BB962C8B-B14F-4D97-AF65-F5344CB8AC3E}">
        <p14:creationId xmlns:p14="http://schemas.microsoft.com/office/powerpoint/2010/main" val="37590193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999788" cy="5647267"/>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ویژگیهای شیمیایی پنیر پروسس و پنیر پروسس پخش پذیر:</a:t>
            </a:r>
          </a:p>
          <a:p>
            <a:r>
              <a:rPr lang="fa-IR" sz="2800" b="1" dirty="0">
                <a:solidFill>
                  <a:schemeClr val="tx1"/>
                </a:solidFill>
                <a:latin typeface="Arial" panose="020B0604020202020204" pitchFamily="34" charset="0"/>
                <a:cs typeface="Arial" panose="020B0604020202020204" pitchFamily="34" charset="0"/>
              </a:rPr>
              <a:t>چربی در ماده خشک پنیر بسته به ماده خشک آن متغیر است(طبق جدول استاندارد)</a:t>
            </a:r>
          </a:p>
          <a:p>
            <a:r>
              <a:rPr lang="fa-IR" sz="2800" b="1" dirty="0">
                <a:solidFill>
                  <a:schemeClr val="tx1"/>
                </a:solidFill>
                <a:latin typeface="Arial" panose="020B0604020202020204" pitchFamily="34" charset="0"/>
                <a:cs typeface="Arial" panose="020B0604020202020204" pitchFamily="34" charset="0"/>
              </a:rPr>
              <a:t>پروتئین : حداقل 12%</a:t>
            </a:r>
          </a:p>
          <a:p>
            <a:r>
              <a:rPr lang="fa-IR" sz="2800" b="1" dirty="0">
                <a:solidFill>
                  <a:schemeClr val="tx1"/>
                </a:solidFill>
                <a:latin typeface="Arial" panose="020B0604020202020204" pitchFamily="34" charset="0"/>
                <a:cs typeface="Arial" panose="020B0604020202020204" pitchFamily="34" charset="0"/>
              </a:rPr>
              <a:t>نمک : حداکثر 1.5%</a:t>
            </a:r>
          </a:p>
          <a:p>
            <a:r>
              <a:rPr lang="en-US" sz="2800" b="1" dirty="0">
                <a:solidFill>
                  <a:schemeClr val="tx1"/>
                </a:solidFill>
                <a:latin typeface="Arial" panose="020B0604020202020204" pitchFamily="34" charset="0"/>
                <a:cs typeface="Arial" panose="020B0604020202020204" pitchFamily="34" charset="0"/>
              </a:rPr>
              <a:t>PH : 6- 5.5</a:t>
            </a:r>
          </a:p>
          <a:p>
            <a:r>
              <a:rPr lang="fa-IR" sz="2800" b="1" dirty="0">
                <a:solidFill>
                  <a:schemeClr val="tx1"/>
                </a:solidFill>
                <a:latin typeface="Arial" panose="020B0604020202020204" pitchFamily="34" charset="0"/>
                <a:cs typeface="Arial" panose="020B0604020202020204" pitchFamily="34" charset="0"/>
              </a:rPr>
              <a:t>پنیر پروسس آنالوگ فراورده ای است که علاوه بر پنیر شامل پودر پنیر، سدیم و یا کلسیم کازئینات، روغنهای گیاهی مناسب مانند روغن سویا، روغن بادام زمینی، مواد امولسیون کننده، نمک طعام ، آب و سایر ترکیبات مجاز بوده که با کمک گرما و عملیات مکانیکی تا رسیدن به یک بافت و طعم یکنواخت شبیه پنیر تهیه می گردد.</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69044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433" y="-13447"/>
            <a:ext cx="11354938" cy="4803811"/>
          </a:xfrm>
        </p:spPr>
        <p:txBody>
          <a:bodyPr>
            <a:normAutofit/>
          </a:bodyPr>
          <a:lstStyle/>
          <a:p>
            <a:pPr marL="0" indent="0">
              <a:buNone/>
            </a:pPr>
            <a:r>
              <a:rPr lang="fa-IR" sz="3400" dirty="0">
                <a:solidFill>
                  <a:schemeClr val="tx1"/>
                </a:solidFill>
                <a:latin typeface="Arial" panose="020B0604020202020204" pitchFamily="34" charset="0"/>
                <a:cs typeface="Arial" panose="020B0604020202020204" pitchFamily="34" charset="0"/>
              </a:rPr>
              <a:t>پنیر پیتزای </a:t>
            </a:r>
            <a:r>
              <a:rPr lang="fa-IR" sz="3400" dirty="0" smtClean="0">
                <a:solidFill>
                  <a:schemeClr val="tx1"/>
                </a:solidFill>
                <a:latin typeface="Arial" panose="020B0604020202020204" pitchFamily="34" charset="0"/>
                <a:cs typeface="Arial" panose="020B0604020202020204" pitchFamily="34" charset="0"/>
              </a:rPr>
              <a:t>پروسس:</a:t>
            </a:r>
          </a:p>
          <a:p>
            <a:pPr marL="0" indent="0">
              <a:lnSpc>
                <a:spcPct val="120000"/>
              </a:lnSpc>
              <a:buNone/>
            </a:pPr>
            <a:r>
              <a:rPr lang="fa-IR" dirty="0" smtClean="0">
                <a:solidFill>
                  <a:schemeClr val="tx1"/>
                </a:solidFill>
                <a:latin typeface="Arial" panose="020B0604020202020204" pitchFamily="34" charset="0"/>
                <a:cs typeface="Arial" panose="020B0604020202020204" pitchFamily="34" charset="0"/>
              </a:rPr>
              <a:t> </a:t>
            </a:r>
            <a:r>
              <a:rPr lang="fa-IR" sz="3300" dirty="0">
                <a:solidFill>
                  <a:schemeClr val="tx1"/>
                </a:solidFill>
                <a:latin typeface="Arial" panose="020B0604020202020204" pitchFamily="34" charset="0"/>
                <a:cs typeface="Arial" panose="020B0604020202020204" pitchFamily="34" charset="0"/>
              </a:rPr>
              <a:t>فراورده ای است که از پنیر اولیه بعنوان ماده اصلی و یا مخلوط آن با یک یا چند نوع پنیر مختلف با درجه های رسیدن متفاوت همراه با افزودن مواد امولسیون کننده مجاز و حرارت دادن مخلوط فوق در شرایط مناسب با هم زدن و بدست آمدن مخلوط یکنواخت تهیه می شود. این پنیر قابلیت ذوب شدن و  </a:t>
            </a:r>
            <a:r>
              <a:rPr lang="fa-IR" sz="3300" dirty="0" smtClean="0">
                <a:solidFill>
                  <a:schemeClr val="tx1"/>
                </a:solidFill>
                <a:latin typeface="Arial" panose="020B0604020202020204" pitchFamily="34" charset="0"/>
                <a:cs typeface="Arial" panose="020B0604020202020204" pitchFamily="34" charset="0"/>
              </a:rPr>
              <a:t>کشسانی </a:t>
            </a:r>
            <a:r>
              <a:rPr lang="fa-IR" sz="3300" dirty="0">
                <a:solidFill>
                  <a:schemeClr val="tx1"/>
                </a:solidFill>
                <a:latin typeface="Arial" panose="020B0604020202020204" pitchFamily="34" charset="0"/>
                <a:cs typeface="Arial" panose="020B0604020202020204" pitchFamily="34" charset="0"/>
              </a:rPr>
              <a:t>دارد و می تواند بصورت </a:t>
            </a:r>
            <a:r>
              <a:rPr lang="fa-IR" sz="3300" dirty="0" smtClean="0">
                <a:solidFill>
                  <a:schemeClr val="tx1"/>
                </a:solidFill>
                <a:latin typeface="Arial" panose="020B0604020202020204" pitchFamily="34" charset="0"/>
                <a:cs typeface="Arial" panose="020B0604020202020204" pitchFamily="34" charset="0"/>
              </a:rPr>
              <a:t>رنده  </a:t>
            </a:r>
            <a:r>
              <a:rPr lang="fa-IR" sz="3300" dirty="0">
                <a:solidFill>
                  <a:schemeClr val="tx1"/>
                </a:solidFill>
                <a:latin typeface="Arial" panose="020B0604020202020204" pitchFamily="34" charset="0"/>
                <a:cs typeface="Arial" panose="020B0604020202020204" pitchFamily="34" charset="0"/>
              </a:rPr>
              <a:t>شده ، ورقه ای یا قالبی باشد. پنیرپیتزای پروسس در دو نوع کم چرب و پرچرب تولید می شود. </a:t>
            </a:r>
            <a:endParaRPr lang="fa-IR" sz="3300" dirty="0" smtClean="0">
              <a:solidFill>
                <a:schemeClr val="tx1"/>
              </a:solidFill>
              <a:latin typeface="Arial" panose="020B0604020202020204" pitchFamily="34" charset="0"/>
              <a:cs typeface="Arial" panose="020B0604020202020204" pitchFamily="34" charset="0"/>
            </a:endParaRPr>
          </a:p>
          <a:p>
            <a:pPr marL="0" indent="0">
              <a:buNone/>
            </a:pPr>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263" y="4790364"/>
            <a:ext cx="11232108" cy="1917709"/>
          </a:xfrm>
          <a:prstGeom prst="rect">
            <a:avLst/>
          </a:prstGeom>
        </p:spPr>
      </p:pic>
    </p:spTree>
    <p:extLst>
      <p:ext uri="{BB962C8B-B14F-4D97-AF65-F5344CB8AC3E}">
        <p14:creationId xmlns:p14="http://schemas.microsoft.com/office/powerpoint/2010/main" val="3082053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342900"/>
            <a:ext cx="10860088" cy="6149340"/>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مواد تشکیل دهنده : </a:t>
            </a:r>
          </a:p>
          <a:p>
            <a:r>
              <a:rPr lang="fa-IR" sz="2800" b="1" dirty="0">
                <a:solidFill>
                  <a:schemeClr val="tx1"/>
                </a:solidFill>
                <a:latin typeface="Arial" panose="020B0604020202020204" pitchFamily="34" charset="0"/>
                <a:cs typeface="Arial" panose="020B0604020202020204" pitchFamily="34" charset="0"/>
              </a:rPr>
              <a:t>پنیر اولیه ، پنیر تازه ، خامه ، کره ، نمک ، سرکه ، پودر آب پنیر ، شیرخشک ، پودر پروتئین تغلیظ شده شیر، روغن کره ،کازیئن و کازئینات خوراکی، انواع پنیرهای رسیده  </a:t>
            </a:r>
          </a:p>
          <a:p>
            <a:r>
              <a:rPr lang="fa-IR" sz="2800" b="1" dirty="0">
                <a:solidFill>
                  <a:schemeClr val="tx1"/>
                </a:solidFill>
                <a:latin typeface="Arial" panose="020B0604020202020204" pitchFamily="34" charset="0"/>
                <a:cs typeface="Arial" panose="020B0604020202020204" pitchFamily="34" charset="0"/>
              </a:rPr>
              <a:t>مواد افزودنی : </a:t>
            </a:r>
          </a:p>
          <a:p>
            <a:r>
              <a:rPr lang="fa-IR" sz="2800" b="1" dirty="0">
                <a:solidFill>
                  <a:schemeClr val="tx1"/>
                </a:solidFill>
                <a:latin typeface="Arial" panose="020B0604020202020204" pitchFamily="34" charset="0"/>
                <a:cs typeface="Arial" panose="020B0604020202020204" pitchFamily="34" charset="0"/>
              </a:rPr>
              <a:t>تنظیم کننده های </a:t>
            </a:r>
            <a:r>
              <a:rPr lang="en-US" sz="2800" b="1" dirty="0">
                <a:solidFill>
                  <a:schemeClr val="tx1"/>
                </a:solidFill>
                <a:latin typeface="Arial" panose="020B0604020202020204" pitchFamily="34" charset="0"/>
                <a:cs typeface="Arial" panose="020B0604020202020204" pitchFamily="34" charset="0"/>
              </a:rPr>
              <a:t>PH ، </a:t>
            </a:r>
            <a:r>
              <a:rPr lang="fa-IR" sz="2800" b="1" dirty="0">
                <a:solidFill>
                  <a:schemeClr val="tx1"/>
                </a:solidFill>
                <a:latin typeface="Arial" panose="020B0604020202020204" pitchFamily="34" charset="0"/>
                <a:cs typeface="Arial" panose="020B0604020202020204" pitchFamily="34" charset="0"/>
              </a:rPr>
              <a:t>امولسیون کننده ها برپایه فسفات و نمکهای اسیدسیتریک، رنگهای بتاکاروتن گیاهی و آناتو، اسید سوربیک و نمکهای سدیم و پتاسیم آن، مواد پایدار کننده مانند نشاسته اصلاح شده، سایر افزودنیها مانند طعم دهنده های طبیعی نیز در تولید این نوع پنیر استفاده می شود. </a:t>
            </a:r>
          </a:p>
          <a:p>
            <a:r>
              <a:rPr lang="fa-IR" sz="2800" b="1" dirty="0">
                <a:solidFill>
                  <a:schemeClr val="tx1"/>
                </a:solidFill>
                <a:latin typeface="Arial" panose="020B0604020202020204" pitchFamily="34" charset="0"/>
                <a:cs typeface="Arial" panose="020B0604020202020204" pitchFamily="34" charset="0"/>
              </a:rPr>
              <a:t>بافت پنیر پیتزای پروسس باید یکنواخت بوده و عاری از هرگونه حباب و آب انداختگی باشد و چربی آن نیز نباید جدا شده باشد و همچنین بافت آن نباید به پوشش بسته بندی چسبیده باشد.همچنین این پنیر باید رنگ و طعم و بوی مخصوص به خود را داشته باشد. </a:t>
            </a:r>
          </a:p>
          <a:p>
            <a:endParaRPr lang="fa-I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54486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494328" cy="5006340"/>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ویژگیهای </a:t>
            </a:r>
            <a:r>
              <a:rPr lang="fa-IR" sz="2800" b="1" dirty="0" smtClean="0">
                <a:solidFill>
                  <a:schemeClr val="tx1"/>
                </a:solidFill>
                <a:latin typeface="Arial" panose="020B0604020202020204" pitchFamily="34" charset="0"/>
                <a:cs typeface="Arial" panose="020B0604020202020204" pitchFamily="34" charset="0"/>
              </a:rPr>
              <a:t>شیمیایی پنیر پروسس </a:t>
            </a:r>
            <a:r>
              <a:rPr lang="fa-IR" sz="2800" b="1" dirty="0">
                <a:solidFill>
                  <a:schemeClr val="tx1"/>
                </a:solidFill>
                <a:latin typeface="Arial" panose="020B0604020202020204" pitchFamily="34" charset="0"/>
                <a:cs typeface="Arial" panose="020B0604020202020204" pitchFamily="34" charset="0"/>
              </a:rPr>
              <a:t>: </a:t>
            </a:r>
          </a:p>
          <a:p>
            <a:r>
              <a:rPr lang="fa-IR" sz="2800" b="1" dirty="0">
                <a:solidFill>
                  <a:schemeClr val="tx1"/>
                </a:solidFill>
                <a:latin typeface="Arial" panose="020B0604020202020204" pitchFamily="34" charset="0"/>
                <a:cs typeface="Arial" panose="020B0604020202020204" pitchFamily="34" charset="0"/>
              </a:rPr>
              <a:t>ماده خشک : حداقل 42% </a:t>
            </a:r>
          </a:p>
          <a:p>
            <a:r>
              <a:rPr lang="fa-IR" sz="2800" b="1" dirty="0">
                <a:solidFill>
                  <a:schemeClr val="tx1"/>
                </a:solidFill>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PH : 6 – 5.3 </a:t>
            </a:r>
          </a:p>
          <a:p>
            <a:r>
              <a:rPr lang="fa-IR" sz="2800" b="1" dirty="0">
                <a:solidFill>
                  <a:schemeClr val="tx1"/>
                </a:solidFill>
                <a:latin typeface="Arial" panose="020B0604020202020204" pitchFamily="34" charset="0"/>
                <a:cs typeface="Arial" panose="020B0604020202020204" pitchFamily="34" charset="0"/>
              </a:rPr>
              <a:t>چربی در ماده خشک : پنیر کم چرب کمتراز 30% و  پنیر پرچرب مساوی یا بیشتراز 30%  </a:t>
            </a:r>
          </a:p>
          <a:p>
            <a:r>
              <a:rPr lang="fa-IR" sz="2800" b="1" dirty="0">
                <a:solidFill>
                  <a:schemeClr val="tx1"/>
                </a:solidFill>
                <a:latin typeface="Arial" panose="020B0604020202020204" pitchFamily="34" charset="0"/>
                <a:cs typeface="Arial" panose="020B0604020202020204" pitchFamily="34" charset="0"/>
              </a:rPr>
              <a:t>پروتئین : حداقل 18%  </a:t>
            </a:r>
          </a:p>
          <a:p>
            <a:r>
              <a:rPr lang="fa-IR" sz="2800" b="1" dirty="0">
                <a:solidFill>
                  <a:schemeClr val="tx1"/>
                </a:solidFill>
                <a:latin typeface="Arial" panose="020B0604020202020204" pitchFamily="34" charset="0"/>
                <a:cs typeface="Arial" panose="020B0604020202020204" pitchFamily="34" charset="0"/>
              </a:rPr>
              <a:t>نمک : حداکثر 0.8% </a:t>
            </a:r>
          </a:p>
          <a:p>
            <a:endParaRPr lang="fa-I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51703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5067" y="423081"/>
            <a:ext cx="11013041" cy="6321964"/>
          </a:xfrm>
        </p:spPr>
        <p:txBody>
          <a:bodyPr>
            <a:normAutofit lnSpcReduction="10000"/>
          </a:bodyPr>
          <a:lstStyle/>
          <a:p>
            <a:r>
              <a:rPr lang="fa-IR" sz="3600" b="1" dirty="0">
                <a:solidFill>
                  <a:schemeClr val="tx1"/>
                </a:solidFill>
                <a:latin typeface="Arial" panose="020B0604020202020204" pitchFamily="34" charset="0"/>
                <a:cs typeface="Arial" panose="020B0604020202020204" pitchFamily="34" charset="0"/>
              </a:rPr>
              <a:t>پنیر خامه ای </a:t>
            </a:r>
            <a:endParaRPr lang="fa-IR" sz="3600" b="1" dirty="0" smtClean="0">
              <a:solidFill>
                <a:schemeClr val="tx1"/>
              </a:solidFill>
              <a:latin typeface="Arial" panose="020B0604020202020204" pitchFamily="34" charset="0"/>
              <a:cs typeface="Arial" panose="020B0604020202020204" pitchFamily="34" charset="0"/>
            </a:endParaRPr>
          </a:p>
          <a:p>
            <a:pPr>
              <a:lnSpc>
                <a:spcPct val="120000"/>
              </a:lnSpc>
            </a:pPr>
            <a:r>
              <a:rPr lang="fa-IR" sz="2800" dirty="0" smtClean="0">
                <a:solidFill>
                  <a:schemeClr val="tx1"/>
                </a:solidFill>
                <a:latin typeface="Arial" panose="020B0604020202020204" pitchFamily="34" charset="0"/>
                <a:cs typeface="Arial" panose="020B0604020202020204" pitchFamily="34" charset="0"/>
              </a:rPr>
              <a:t>از </a:t>
            </a:r>
            <a:r>
              <a:rPr lang="fa-IR" sz="2800" dirty="0">
                <a:solidFill>
                  <a:schemeClr val="tx1"/>
                </a:solidFill>
                <a:latin typeface="Arial" panose="020B0604020202020204" pitchFamily="34" charset="0"/>
                <a:cs typeface="Arial" panose="020B0604020202020204" pitchFamily="34" charset="0"/>
              </a:rPr>
              <a:t>دسته پنیرهای نرم، قابل پخش و نرسیده است که می تواند به تنهایی ، بعنوان دسر و یا در تهیه انواع غذا سرو شود.این پنیر دارای بافت خمیری </a:t>
            </a:r>
            <a:r>
              <a:rPr lang="fa-IR" sz="2800" dirty="0" smtClean="0">
                <a:solidFill>
                  <a:schemeClr val="tx1"/>
                </a:solidFill>
                <a:latin typeface="Arial" panose="020B0604020202020204" pitchFamily="34" charset="0"/>
                <a:cs typeface="Arial" panose="020B0604020202020204" pitchFamily="34" charset="0"/>
              </a:rPr>
              <a:t>، نرم و صاف تا کمی ورقه ای و </a:t>
            </a:r>
            <a:r>
              <a:rPr lang="fa-IR" sz="2800" dirty="0">
                <a:solidFill>
                  <a:schemeClr val="tx1"/>
                </a:solidFill>
                <a:latin typeface="Arial" panose="020B0604020202020204" pitchFamily="34" charset="0"/>
                <a:cs typeface="Arial" panose="020B0604020202020204" pitchFamily="34" charset="0"/>
              </a:rPr>
              <a:t>قابل گسترش می باشد و در فرآیند آن، باکتریهای </a:t>
            </a:r>
            <a:r>
              <a:rPr lang="fa-IR" sz="2800" dirty="0" smtClean="0">
                <a:solidFill>
                  <a:schemeClr val="tx1"/>
                </a:solidFill>
                <a:latin typeface="Arial" panose="020B0604020202020204" pitchFamily="34" charset="0"/>
                <a:cs typeface="Arial" panose="020B0604020202020204" pitchFamily="34" charset="0"/>
              </a:rPr>
              <a:t>آغازگر </a:t>
            </a:r>
            <a:r>
              <a:rPr lang="fa-IR" sz="2800" dirty="0">
                <a:solidFill>
                  <a:schemeClr val="tx1"/>
                </a:solidFill>
                <a:latin typeface="Arial" panose="020B0604020202020204" pitchFamily="34" charset="0"/>
                <a:cs typeface="Arial" panose="020B0604020202020204" pitchFamily="34" charset="0"/>
              </a:rPr>
              <a:t>و مایه پنیر را به شیر پاستوریزه و همگن که چربی آن با افزودن خامه استاندارد شده است، </a:t>
            </a:r>
            <a:r>
              <a:rPr lang="fa-IR" sz="2800" dirty="0" smtClean="0">
                <a:solidFill>
                  <a:schemeClr val="tx1"/>
                </a:solidFill>
                <a:latin typeface="Arial" panose="020B0604020202020204" pitchFamily="34" charset="0"/>
                <a:cs typeface="Arial" panose="020B0604020202020204" pitchFamily="34" charset="0"/>
              </a:rPr>
              <a:t>افزوده </a:t>
            </a:r>
            <a:r>
              <a:rPr lang="fa-IR" sz="2800" dirty="0">
                <a:solidFill>
                  <a:schemeClr val="tx1"/>
                </a:solidFill>
                <a:latin typeface="Arial" panose="020B0604020202020204" pitchFamily="34" charset="0"/>
                <a:cs typeface="Arial" panose="020B0604020202020204" pitchFamily="34" charset="0"/>
              </a:rPr>
              <a:t>و پس از انجام عمل تخمیر لاکتیکی و تشکیل دلمه </a:t>
            </a:r>
            <a:r>
              <a:rPr lang="fa-IR" sz="2800" dirty="0" smtClean="0">
                <a:solidFill>
                  <a:schemeClr val="tx1"/>
                </a:solidFill>
                <a:latin typeface="Arial" panose="020B0604020202020204" pitchFamily="34" charset="0"/>
                <a:cs typeface="Arial" panose="020B0604020202020204" pitchFamily="34" charset="0"/>
              </a:rPr>
              <a:t>بوسیله </a:t>
            </a:r>
            <a:r>
              <a:rPr lang="fa-IR" sz="2800" dirty="0">
                <a:solidFill>
                  <a:schemeClr val="tx1"/>
                </a:solidFill>
                <a:latin typeface="Arial" panose="020B0604020202020204" pitchFamily="34" charset="0"/>
                <a:cs typeface="Arial" panose="020B0604020202020204" pitchFamily="34" charset="0"/>
              </a:rPr>
              <a:t>نیروی گریز از مرکز(سپراتور) یا سیستم فیلتر به روش فراپالایش(</a:t>
            </a:r>
            <a:r>
              <a:rPr lang="en-US" sz="2800" dirty="0">
                <a:solidFill>
                  <a:schemeClr val="tx1"/>
                </a:solidFill>
                <a:latin typeface="Arial" panose="020B0604020202020204" pitchFamily="34" charset="0"/>
                <a:cs typeface="Arial" panose="020B0604020202020204" pitchFamily="34" charset="0"/>
              </a:rPr>
              <a:t>UF</a:t>
            </a:r>
            <a:r>
              <a:rPr lang="fa-IR" sz="2800" dirty="0">
                <a:solidFill>
                  <a:schemeClr val="tx1"/>
                </a:solidFill>
                <a:latin typeface="Arial" panose="020B0604020202020204" pitchFamily="34" charset="0"/>
                <a:cs typeface="Arial" panose="020B0604020202020204" pitchFamily="34" charset="0"/>
              </a:rPr>
              <a:t>) دلمه آبگیری می شود.سپس با افزودن نمک و همگن کردن بصورت داغ یا سرد بسته بندی می گردد. این پنیر باید به رنگ سفید تا سفید خامه ای یا زرد روشن و نیز حاوی عطر و طعم مخصوص به خود باشد. معروف‌ترین پنیر خامه‌ای جهان برند فیلادلفیاست که طعمی منحصر به‌فرد داشته و به ویژه در دسرهایی مثل تیرامیسو و کیک پنیر بی‌رقیب </a:t>
            </a:r>
            <a:r>
              <a:rPr lang="fa-IR" sz="2800" dirty="0" smtClean="0">
                <a:solidFill>
                  <a:schemeClr val="tx1"/>
                </a:solidFill>
                <a:latin typeface="Arial" panose="020B0604020202020204" pitchFamily="34" charset="0"/>
                <a:cs typeface="Arial" panose="020B0604020202020204" pitchFamily="34" charset="0"/>
              </a:rPr>
              <a:t>است.پنیر خامه ای به دو صورت طعم دار و ساده تولید می شود. افزودنیهای غذایی این پنیر مشابه پنیر پروسس می باشد</a:t>
            </a:r>
            <a:r>
              <a:rPr lang="fa-IR" sz="2400" dirty="0" smtClean="0">
                <a:solidFill>
                  <a:schemeClr val="tx1"/>
                </a:solidFill>
                <a:latin typeface="Arial" panose="020B0604020202020204" pitchFamily="34" charset="0"/>
                <a:cs typeface="Arial" panose="020B0604020202020204" pitchFamily="34" charset="0"/>
              </a:rPr>
              <a:t>.</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40764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864321" cy="5613400"/>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ویژگیهای </a:t>
            </a:r>
            <a:r>
              <a:rPr lang="fa-IR" sz="2800" b="1" dirty="0" smtClean="0">
                <a:solidFill>
                  <a:schemeClr val="tx1"/>
                </a:solidFill>
                <a:latin typeface="Arial" panose="020B0604020202020204" pitchFamily="34" charset="0"/>
                <a:cs typeface="Arial" panose="020B0604020202020204" pitchFamily="34" charset="0"/>
              </a:rPr>
              <a:t>شیمیایی پنیر خامه ای :</a:t>
            </a:r>
            <a:endParaRPr lang="fa-IR" sz="2800" b="1" dirty="0">
              <a:solidFill>
                <a:schemeClr val="tx1"/>
              </a:solidFill>
              <a:latin typeface="Arial" panose="020B0604020202020204" pitchFamily="34" charset="0"/>
              <a:cs typeface="Arial" panose="020B0604020202020204" pitchFamily="34" charset="0"/>
            </a:endParaRPr>
          </a:p>
          <a:p>
            <a:r>
              <a:rPr lang="fa-IR" sz="2800" b="1" dirty="0">
                <a:solidFill>
                  <a:schemeClr val="tx1"/>
                </a:solidFill>
                <a:latin typeface="Arial" panose="020B0604020202020204" pitchFamily="34" charset="0"/>
                <a:cs typeface="Arial" panose="020B0604020202020204" pitchFamily="34" charset="0"/>
              </a:rPr>
              <a:t>اسیدیته: حداکثر 1</a:t>
            </a:r>
          </a:p>
          <a:p>
            <a:r>
              <a:rPr lang="fa-IR" sz="2800" b="1" dirty="0">
                <a:solidFill>
                  <a:schemeClr val="tx1"/>
                </a:solidFill>
                <a:latin typeface="Arial" panose="020B0604020202020204" pitchFamily="34" charset="0"/>
                <a:cs typeface="Arial" panose="020B0604020202020204" pitchFamily="34" charset="0"/>
              </a:rPr>
              <a:t>چربی : حداقل 24% </a:t>
            </a:r>
          </a:p>
          <a:p>
            <a:r>
              <a:rPr lang="fa-IR" sz="2800" b="1" dirty="0">
                <a:solidFill>
                  <a:schemeClr val="tx1"/>
                </a:solidFill>
                <a:latin typeface="Arial" panose="020B0604020202020204" pitchFamily="34" charset="0"/>
                <a:cs typeface="Arial" panose="020B0604020202020204" pitchFamily="34" charset="0"/>
              </a:rPr>
              <a:t>پروتئین : حداقل 5% </a:t>
            </a:r>
          </a:p>
          <a:p>
            <a:r>
              <a:rPr lang="fa-IR" sz="2800" b="1" dirty="0">
                <a:solidFill>
                  <a:schemeClr val="tx1"/>
                </a:solidFill>
                <a:latin typeface="Arial" panose="020B0604020202020204" pitchFamily="34" charset="0"/>
                <a:cs typeface="Arial" panose="020B0604020202020204" pitchFamily="34" charset="0"/>
              </a:rPr>
              <a:t>نمک : حداکثر 1.5% </a:t>
            </a:r>
          </a:p>
          <a:p>
            <a:r>
              <a:rPr lang="en-US" sz="2800" b="1" dirty="0">
                <a:solidFill>
                  <a:schemeClr val="tx1"/>
                </a:solidFill>
                <a:latin typeface="Arial" panose="020B0604020202020204" pitchFamily="34" charset="0"/>
                <a:cs typeface="Arial" panose="020B0604020202020204" pitchFamily="34" charset="0"/>
              </a:rPr>
              <a:t>PH : 5.5- 4.5</a:t>
            </a:r>
          </a:p>
          <a:p>
            <a:r>
              <a:rPr lang="fa-IR" sz="2800" b="1" dirty="0">
                <a:solidFill>
                  <a:schemeClr val="tx1"/>
                </a:solidFill>
                <a:latin typeface="Arial" panose="020B0604020202020204" pitchFamily="34" charset="0"/>
                <a:cs typeface="Arial" panose="020B0604020202020204" pitchFamily="34" charset="0"/>
              </a:rPr>
              <a:t>رطوبت : حداکثر 67%</a:t>
            </a:r>
          </a:p>
          <a:p>
            <a:r>
              <a:rPr lang="fa-IR" sz="2800" b="1" dirty="0">
                <a:solidFill>
                  <a:schemeClr val="tx1"/>
                </a:solidFill>
                <a:latin typeface="Arial" panose="020B0604020202020204" pitchFamily="34" charset="0"/>
                <a:cs typeface="Arial" panose="020B0604020202020204" pitchFamily="34" charset="0"/>
              </a:rPr>
              <a:t>پنیر خامه ای را می توان با چربی کمتراز 20% تولید نمود که به آن پنیر لبنه گفته می شود.</a:t>
            </a:r>
            <a:r>
              <a:rPr lang="fa-IR" sz="2400" b="1" dirty="0">
                <a:solidFill>
                  <a:schemeClr val="tx1"/>
                </a:solidFill>
                <a:latin typeface="Arial" panose="020B0604020202020204" pitchFamily="34" charset="0"/>
                <a:cs typeface="Arial" panose="020B0604020202020204" pitchFamily="34" charset="0"/>
              </a:rPr>
              <a:t> </a:t>
            </a:r>
          </a:p>
          <a:p>
            <a:endParaRPr lang="fa-IR" sz="2400" b="1" dirty="0">
              <a:solidFill>
                <a:schemeClr val="tx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028008" y="685800"/>
            <a:ext cx="4243184" cy="3554276"/>
          </a:xfrm>
          <a:prstGeom prst="rect">
            <a:avLst/>
          </a:prstGeom>
        </p:spPr>
      </p:pic>
    </p:spTree>
    <p:extLst>
      <p:ext uri="{BB962C8B-B14F-4D97-AF65-F5344CB8AC3E}">
        <p14:creationId xmlns:p14="http://schemas.microsoft.com/office/powerpoint/2010/main" val="5545786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77922"/>
            <a:ext cx="12192000" cy="4626591"/>
          </a:xfrm>
        </p:spPr>
        <p:txBody>
          <a:bodyPr>
            <a:noAutofit/>
          </a:bodyPr>
          <a:lstStyle/>
          <a:p>
            <a:endParaRPr lang="fa-IR" sz="3600" b="1" dirty="0" smtClean="0">
              <a:solidFill>
                <a:schemeClr val="tx1"/>
              </a:solidFill>
              <a:latin typeface="Arial" panose="020B0604020202020204" pitchFamily="34" charset="0"/>
              <a:cs typeface="Arial" panose="020B0604020202020204" pitchFamily="34" charset="0"/>
            </a:endParaRPr>
          </a:p>
          <a:p>
            <a:r>
              <a:rPr lang="fa-IR" sz="3600" b="1" dirty="0" smtClean="0">
                <a:solidFill>
                  <a:schemeClr val="tx1"/>
                </a:solidFill>
                <a:latin typeface="Arial" panose="020B0604020202020204" pitchFamily="34" charset="0"/>
                <a:cs typeface="Arial" panose="020B0604020202020204" pitchFamily="34" charset="0"/>
              </a:rPr>
              <a:t>پنیر لاکتیکی</a:t>
            </a:r>
          </a:p>
          <a:p>
            <a:r>
              <a:rPr lang="fa-IR" sz="2400" dirty="0" smtClean="0">
                <a:solidFill>
                  <a:schemeClr val="tx1"/>
                </a:solidFill>
                <a:latin typeface="Arial" panose="020B0604020202020204" pitchFamily="34" charset="0"/>
                <a:cs typeface="Arial" panose="020B0604020202020204" pitchFamily="34" charset="0"/>
              </a:rPr>
              <a:t>پنیرهای تازه اسیدی شده به آن دسته از پنیرهایی گفته می شود که انعقاد </a:t>
            </a:r>
          </a:p>
          <a:p>
            <a:pPr marL="0" indent="0">
              <a:lnSpc>
                <a:spcPct val="220000"/>
              </a:lnSpc>
              <a:buNone/>
            </a:pPr>
            <a:r>
              <a:rPr lang="fa-IR" sz="2400" dirty="0" smtClean="0">
                <a:solidFill>
                  <a:schemeClr val="tx1"/>
                </a:solidFill>
                <a:latin typeface="Arial" panose="020B0604020202020204" pitchFamily="34" charset="0"/>
                <a:cs typeface="Arial" panose="020B0604020202020204" pitchFamily="34" charset="0"/>
              </a:rPr>
              <a:t>شیر یا آب پنیر از طریق اسیدی کردن و یا ترکیب اسید و حرارت تهیه می شوندو پس از</a:t>
            </a:r>
          </a:p>
          <a:p>
            <a:pPr marL="0" indent="0">
              <a:lnSpc>
                <a:spcPct val="220000"/>
              </a:lnSpc>
              <a:buNone/>
            </a:pPr>
            <a:r>
              <a:rPr lang="fa-IR" sz="2400" dirty="0" smtClean="0">
                <a:solidFill>
                  <a:schemeClr val="tx1"/>
                </a:solidFill>
                <a:latin typeface="Arial" panose="020B0604020202020204" pitchFamily="34" charset="0"/>
                <a:cs typeface="Arial" panose="020B0604020202020204" pitchFamily="34" charset="0"/>
              </a:rPr>
              <a:t> پایان عملیات تولید ، آماده مصرف می گردند. پنیرهای تازه اسیدی شدهبا پنیرهایی که </a:t>
            </a:r>
          </a:p>
          <a:p>
            <a:pPr marL="0" indent="0">
              <a:lnSpc>
                <a:spcPct val="220000"/>
              </a:lnSpc>
              <a:buNone/>
            </a:pPr>
            <a:r>
              <a:rPr lang="fa-IR" sz="2400" dirty="0" smtClean="0">
                <a:solidFill>
                  <a:schemeClr val="tx1"/>
                </a:solidFill>
                <a:latin typeface="Arial" panose="020B0604020202020204" pitchFamily="34" charset="0"/>
                <a:cs typeface="Arial" panose="020B0604020202020204" pitchFamily="34" charset="0"/>
              </a:rPr>
              <a:t>عمل انعقاد در آنها بوسیله فعالیت مایه پنیردر </a:t>
            </a:r>
            <a:r>
              <a:rPr lang="en-US" sz="2400" dirty="0" smtClean="0">
                <a:solidFill>
                  <a:schemeClr val="tx1"/>
                </a:solidFill>
                <a:latin typeface="Arial" panose="020B0604020202020204" pitchFamily="34" charset="0"/>
                <a:cs typeface="Arial" panose="020B0604020202020204" pitchFamily="34" charset="0"/>
              </a:rPr>
              <a:t>PH </a:t>
            </a:r>
            <a:r>
              <a:rPr lang="fa-IR" sz="2400" dirty="0" smtClean="0">
                <a:solidFill>
                  <a:schemeClr val="tx1"/>
                </a:solidFill>
                <a:latin typeface="Arial" panose="020B0604020202020204" pitchFamily="34" charset="0"/>
                <a:cs typeface="Arial" panose="020B0604020202020204" pitchFamily="34" charset="0"/>
              </a:rPr>
              <a:t>=6.6-6.4 انجام می شود متفاوت می باشند. در این نوع پنیرها عمل انعقاد نزدیک به نقطه ایزوالکتریک کازئین(</a:t>
            </a:r>
            <a:r>
              <a:rPr lang="en-US" sz="2400" dirty="0" smtClean="0">
                <a:solidFill>
                  <a:schemeClr val="tx1"/>
                </a:solidFill>
                <a:latin typeface="Arial" panose="020B0604020202020204" pitchFamily="34" charset="0"/>
                <a:cs typeface="Arial" panose="020B0604020202020204" pitchFamily="34" charset="0"/>
              </a:rPr>
              <a:t>PH</a:t>
            </a:r>
            <a:r>
              <a:rPr lang="fa-IR" sz="2400" dirty="0" smtClean="0">
                <a:solidFill>
                  <a:schemeClr val="tx1"/>
                </a:solidFill>
                <a:latin typeface="Arial" panose="020B0604020202020204" pitchFamily="34" charset="0"/>
                <a:cs typeface="Arial" panose="020B0604020202020204" pitchFamily="34" charset="0"/>
              </a:rPr>
              <a:t> = 4.6) و در صورت </a:t>
            </a:r>
            <a:r>
              <a:rPr lang="fa-IR" sz="2400" dirty="0">
                <a:solidFill>
                  <a:schemeClr val="tx1"/>
                </a:solidFill>
                <a:latin typeface="Arial" panose="020B0604020202020204" pitchFamily="34" charset="0"/>
                <a:cs typeface="Arial" panose="020B0604020202020204" pitchFamily="34" charset="0"/>
              </a:rPr>
              <a:t> </a:t>
            </a:r>
            <a:r>
              <a:rPr lang="fa-IR" sz="2400" dirty="0" smtClean="0">
                <a:solidFill>
                  <a:schemeClr val="tx1"/>
                </a:solidFill>
                <a:latin typeface="Arial" panose="020B0604020202020204" pitchFamily="34" charset="0"/>
                <a:cs typeface="Arial" panose="020B0604020202020204" pitchFamily="34" charset="0"/>
              </a:rPr>
              <a:t>استفاده از حرارت در </a:t>
            </a:r>
            <a:r>
              <a:rPr lang="en-US" sz="2400" dirty="0" smtClean="0">
                <a:solidFill>
                  <a:schemeClr val="tx1"/>
                </a:solidFill>
                <a:latin typeface="Arial" panose="020B0604020202020204" pitchFamily="34" charset="0"/>
                <a:cs typeface="Arial" panose="020B0604020202020204" pitchFamily="34" charset="0"/>
              </a:rPr>
              <a:t>PH</a:t>
            </a:r>
            <a:r>
              <a:rPr lang="fa-IR" sz="2400" dirty="0" smtClean="0">
                <a:solidFill>
                  <a:schemeClr val="tx1"/>
                </a:solidFill>
                <a:latin typeface="Arial" panose="020B0604020202020204" pitchFamily="34" charset="0"/>
                <a:cs typeface="Arial" panose="020B0604020202020204" pitchFamily="34" charset="0"/>
              </a:rPr>
              <a:t> بالاتر ، برای مثال در پنیر ریکوتا در </a:t>
            </a:r>
            <a:r>
              <a:rPr lang="en-US" sz="2400" dirty="0" smtClean="0">
                <a:solidFill>
                  <a:schemeClr val="tx1"/>
                </a:solidFill>
                <a:latin typeface="Arial" panose="020B0604020202020204" pitchFamily="34" charset="0"/>
                <a:cs typeface="Arial" panose="020B0604020202020204" pitchFamily="34" charset="0"/>
              </a:rPr>
              <a:t>PH</a:t>
            </a:r>
            <a:r>
              <a:rPr lang="fa-IR" sz="2400" dirty="0" smtClean="0">
                <a:solidFill>
                  <a:schemeClr val="tx1"/>
                </a:solidFill>
                <a:latin typeface="Arial" panose="020B0604020202020204" pitchFamily="34" charset="0"/>
                <a:cs typeface="Arial" panose="020B0604020202020204" pitchFamily="34" charset="0"/>
              </a:rPr>
              <a:t> =6 و در دمای 80 درجه سلسیوس و اسیدی کردن آرام شیر حرارت دیده (افزودن اسیدهای خوراکی و رساندن به </a:t>
            </a:r>
            <a:r>
              <a:rPr lang="en-US" sz="2400" dirty="0" smtClean="0">
                <a:solidFill>
                  <a:schemeClr val="tx1"/>
                </a:solidFill>
                <a:latin typeface="Arial" panose="020B0604020202020204" pitchFamily="34" charset="0"/>
                <a:cs typeface="Arial" panose="020B0604020202020204" pitchFamily="34" charset="0"/>
              </a:rPr>
              <a:t>PH</a:t>
            </a:r>
            <a:r>
              <a:rPr lang="fa-IR" sz="2400" dirty="0" smtClean="0">
                <a:solidFill>
                  <a:schemeClr val="tx1"/>
                </a:solidFill>
                <a:latin typeface="Arial" panose="020B0604020202020204" pitchFamily="34" charset="0"/>
                <a:cs typeface="Arial" panose="020B0604020202020204" pitchFamily="34" charset="0"/>
              </a:rPr>
              <a:t> مورد نظر) روی می دهد. این نوع  پنیر  25% از کل پنیر جهان را شامل می شوند.</a:t>
            </a:r>
            <a:endParaRPr lang="en-US" sz="24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534770" cy="3183468"/>
          </a:xfrm>
          <a:prstGeom prst="rect">
            <a:avLst/>
          </a:prstGeom>
        </p:spPr>
      </p:pic>
    </p:spTree>
    <p:extLst>
      <p:ext uri="{BB962C8B-B14F-4D97-AF65-F5344CB8AC3E}">
        <p14:creationId xmlns:p14="http://schemas.microsoft.com/office/powerpoint/2010/main" val="1030851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559558"/>
            <a:ext cx="11135061" cy="5909481"/>
          </a:xfrm>
        </p:spPr>
        <p:txBody>
          <a:bodyPr>
            <a:noAutofit/>
          </a:bodyPr>
          <a:lstStyle/>
          <a:p>
            <a:pPr>
              <a:lnSpc>
                <a:spcPct val="110000"/>
              </a:lnSpc>
            </a:pPr>
            <a:r>
              <a:rPr lang="fa-IR" sz="2400" b="1" dirty="0">
                <a:solidFill>
                  <a:schemeClr val="tx1"/>
                </a:solidFill>
                <a:latin typeface="Arial" panose="020B0604020202020204" pitchFamily="34" charset="0"/>
                <a:cs typeface="Arial" panose="020B0604020202020204" pitchFamily="34" charset="0"/>
              </a:rPr>
              <a:t> </a:t>
            </a:r>
            <a:r>
              <a:rPr lang="fa-IR" sz="2400" b="1" dirty="0" smtClean="0">
                <a:solidFill>
                  <a:schemeClr val="tx1"/>
                </a:solidFill>
                <a:latin typeface="Arial" panose="020B0604020202020204" pitchFamily="34" charset="0"/>
                <a:cs typeface="Arial" panose="020B0604020202020204" pitchFamily="34" charset="0"/>
              </a:rPr>
              <a:t>ازمهمترین </a:t>
            </a:r>
            <a:r>
              <a:rPr lang="fa-IR" sz="2400" b="1" dirty="0">
                <a:solidFill>
                  <a:schemeClr val="tx1"/>
                </a:solidFill>
                <a:latin typeface="Arial" panose="020B0604020202020204" pitchFamily="34" charset="0"/>
                <a:cs typeface="Arial" panose="020B0604020202020204" pitchFamily="34" charset="0"/>
              </a:rPr>
              <a:t>انواع این پنیرها در جهان می توان پنیر چانا در هندوستان، پنیر پانیر در هندوستان و پاکستان و پنیر ریکوتا در ایتالیا را نام برد. در ایران این نوع پنیر بدون افزودن مایه پنیر و معمولا با استفاده از ماست در بعضی از استانهای کشور با عنوان پنیر لاکتیکی تولید می گردد.</a:t>
            </a:r>
            <a:endParaRPr lang="en-US" sz="2400" b="1" dirty="0">
              <a:solidFill>
                <a:schemeClr val="tx1"/>
              </a:solidFill>
              <a:latin typeface="Arial" panose="020B0604020202020204" pitchFamily="34" charset="0"/>
              <a:cs typeface="Arial" panose="020B0604020202020204" pitchFamily="34" charset="0"/>
            </a:endParaRPr>
          </a:p>
          <a:p>
            <a:pPr>
              <a:lnSpc>
                <a:spcPct val="110000"/>
              </a:lnSpc>
            </a:pPr>
            <a:r>
              <a:rPr lang="fa-IR" sz="2400" b="1" dirty="0" smtClean="0">
                <a:solidFill>
                  <a:schemeClr val="tx1"/>
                </a:solidFill>
                <a:latin typeface="Arial" panose="020B0604020202020204" pitchFamily="34" charset="0"/>
                <a:cs typeface="Arial" panose="020B0604020202020204" pitchFamily="34" charset="0"/>
              </a:rPr>
              <a:t>استفاده </a:t>
            </a:r>
            <a:r>
              <a:rPr lang="fa-IR" sz="2400" b="1" dirty="0">
                <a:solidFill>
                  <a:schemeClr val="tx1"/>
                </a:solidFill>
                <a:latin typeface="Arial" panose="020B0604020202020204" pitchFamily="34" charset="0"/>
                <a:cs typeface="Arial" panose="020B0604020202020204" pitchFamily="34" charset="0"/>
              </a:rPr>
              <a:t>از سرکه یا اسیدهای مجاز خوراکی تنها برای کمک به انعقاد همراه با ماست مجاز می باشد.</a:t>
            </a:r>
          </a:p>
          <a:p>
            <a:pPr>
              <a:lnSpc>
                <a:spcPct val="110000"/>
              </a:lnSpc>
            </a:pPr>
            <a:r>
              <a:rPr lang="fa-IR" sz="2400" b="1" dirty="0" smtClean="0">
                <a:solidFill>
                  <a:schemeClr val="tx1"/>
                </a:solidFill>
                <a:latin typeface="Arial" panose="020B0604020202020204" pitchFamily="34" charset="0"/>
                <a:cs typeface="Arial" panose="020B0604020202020204" pitchFamily="34" charset="0"/>
              </a:rPr>
              <a:t>بافت </a:t>
            </a:r>
            <a:r>
              <a:rPr lang="fa-IR" sz="2400" b="1" dirty="0">
                <a:solidFill>
                  <a:schemeClr val="tx1"/>
                </a:solidFill>
                <a:latin typeface="Arial" panose="020B0604020202020204" pitchFamily="34" charset="0"/>
                <a:cs typeface="Arial" panose="020B0604020202020204" pitchFamily="34" charset="0"/>
              </a:rPr>
              <a:t>فراورده نهایی باید یکنواخت ، دارای منافذ ریز و بدون حفره های درشت ناشی از تولید گاز بوسیله میکروارگانیسمهای ایجادکننده فساد بوده و بافتی نیمه سخت متناسب با  شرایط تولید داشته باشد.</a:t>
            </a:r>
          </a:p>
          <a:p>
            <a:pPr>
              <a:lnSpc>
                <a:spcPct val="110000"/>
              </a:lnSpc>
            </a:pPr>
            <a:r>
              <a:rPr lang="fa-IR" sz="2400" b="1" dirty="0">
                <a:solidFill>
                  <a:schemeClr val="tx1"/>
                </a:solidFill>
                <a:latin typeface="Arial" panose="020B0604020202020204" pitchFamily="34" charset="0"/>
                <a:cs typeface="Arial" panose="020B0604020202020204" pitchFamily="34" charset="0"/>
              </a:rPr>
              <a:t>رنگ فراورده باید مناسب و سفید تا سفید خامه ای بوده و همچنین دارای مزه و بوی طبیعی و مخصوص به خود باشد. </a:t>
            </a:r>
          </a:p>
          <a:p>
            <a:r>
              <a:rPr lang="fa-IR" sz="2400" b="1" dirty="0" smtClean="0">
                <a:solidFill>
                  <a:schemeClr val="tx1"/>
                </a:solidFill>
                <a:latin typeface="Arial" panose="020B0604020202020204" pitchFamily="34" charset="0"/>
                <a:cs typeface="Arial" panose="020B0604020202020204" pitchFamily="34" charset="0"/>
              </a:rPr>
              <a:t>ویژگیهای شیمیایی پنیر لاکتیکی :</a:t>
            </a:r>
            <a:endParaRPr lang="fa-IR" sz="24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رطوبت : حداکثر </a:t>
            </a:r>
            <a:r>
              <a:rPr lang="fa-IR" sz="2400" b="1" dirty="0" smtClean="0">
                <a:solidFill>
                  <a:schemeClr val="tx1"/>
                </a:solidFill>
                <a:latin typeface="Arial" panose="020B0604020202020204" pitchFamily="34" charset="0"/>
                <a:cs typeface="Arial" panose="020B0604020202020204" pitchFamily="34" charset="0"/>
              </a:rPr>
              <a:t>65%         چربی </a:t>
            </a:r>
            <a:r>
              <a:rPr lang="fa-IR" sz="2400" b="1" dirty="0">
                <a:solidFill>
                  <a:schemeClr val="tx1"/>
                </a:solidFill>
                <a:latin typeface="Arial" panose="020B0604020202020204" pitchFamily="34" charset="0"/>
                <a:cs typeface="Arial" panose="020B0604020202020204" pitchFamily="34" charset="0"/>
              </a:rPr>
              <a:t>در ماده خشک : حداقل 35% </a:t>
            </a:r>
          </a:p>
          <a:p>
            <a:r>
              <a:rPr lang="fa-IR" sz="2400" b="1" dirty="0">
                <a:solidFill>
                  <a:schemeClr val="tx1"/>
                </a:solidFill>
                <a:latin typeface="Arial" panose="020B0604020202020204" pitchFamily="34" charset="0"/>
                <a:cs typeface="Arial" panose="020B0604020202020204" pitchFamily="34" charset="0"/>
              </a:rPr>
              <a:t>پروتئین : حداقل 12% </a:t>
            </a:r>
            <a:r>
              <a:rPr lang="fa-IR" sz="2400" b="1" dirty="0" smtClean="0">
                <a:solidFill>
                  <a:schemeClr val="tx1"/>
                </a:solidFill>
                <a:latin typeface="Arial" panose="020B0604020202020204" pitchFamily="34" charset="0"/>
                <a:cs typeface="Arial" panose="020B0604020202020204" pitchFamily="34" charset="0"/>
              </a:rPr>
              <a:t>         نمک </a:t>
            </a:r>
            <a:r>
              <a:rPr lang="fa-IR" sz="2400" b="1" dirty="0">
                <a:solidFill>
                  <a:schemeClr val="tx1"/>
                </a:solidFill>
                <a:latin typeface="Arial" panose="020B0604020202020204" pitchFamily="34" charset="0"/>
                <a:cs typeface="Arial" panose="020B0604020202020204" pitchFamily="34" charset="0"/>
              </a:rPr>
              <a:t>: حداکثر 3.5% </a:t>
            </a:r>
            <a:endParaRPr lang="fa-IR" sz="2400" b="1" dirty="0" smtClean="0">
              <a:solidFill>
                <a:schemeClr val="tx1"/>
              </a:solidFill>
              <a:latin typeface="Arial" panose="020B0604020202020204" pitchFamily="34" charset="0"/>
              <a:cs typeface="Arial" panose="020B0604020202020204" pitchFamily="34" charset="0"/>
            </a:endParaRPr>
          </a:p>
          <a:p>
            <a:r>
              <a:rPr lang="en-US" sz="2400" b="1" dirty="0" smtClean="0">
                <a:solidFill>
                  <a:schemeClr val="tx1"/>
                </a:solidFill>
                <a:latin typeface="Arial" panose="020B0604020202020204" pitchFamily="34" charset="0"/>
                <a:cs typeface="Arial" panose="020B0604020202020204" pitchFamily="34" charset="0"/>
              </a:rPr>
              <a:t>PH</a:t>
            </a:r>
            <a:r>
              <a:rPr lang="fa-IR" sz="2400" b="1" dirty="0" smtClean="0">
                <a:solidFill>
                  <a:schemeClr val="tx1"/>
                </a:solidFill>
                <a:latin typeface="Arial" panose="020B0604020202020204" pitchFamily="34" charset="0"/>
                <a:cs typeface="Arial" panose="020B0604020202020204" pitchFamily="34" charset="0"/>
              </a:rPr>
              <a:t> </a:t>
            </a:r>
            <a:r>
              <a:rPr lang="fa-IR" sz="2400" b="1" dirty="0">
                <a:solidFill>
                  <a:schemeClr val="tx1"/>
                </a:solidFill>
                <a:latin typeface="Arial" panose="020B0604020202020204" pitchFamily="34" charset="0"/>
                <a:cs typeface="Arial" panose="020B0604020202020204" pitchFamily="34" charset="0"/>
              </a:rPr>
              <a:t>: 6.1 – </a:t>
            </a:r>
            <a:r>
              <a:rPr lang="fa-IR" sz="2400" b="1" dirty="0" smtClean="0">
                <a:solidFill>
                  <a:schemeClr val="tx1"/>
                </a:solidFill>
                <a:latin typeface="Arial" panose="020B0604020202020204" pitchFamily="34" charset="0"/>
                <a:cs typeface="Arial" panose="020B0604020202020204" pitchFamily="34" charset="0"/>
              </a:rPr>
              <a:t>5.2               اسیدیته </a:t>
            </a:r>
            <a:r>
              <a:rPr lang="fa-IR" sz="2400" b="1" dirty="0">
                <a:solidFill>
                  <a:schemeClr val="tx1"/>
                </a:solidFill>
                <a:latin typeface="Arial" panose="020B0604020202020204" pitchFamily="34" charset="0"/>
                <a:cs typeface="Arial" panose="020B0604020202020204" pitchFamily="34" charset="0"/>
              </a:rPr>
              <a:t>: 1 – 0.15</a:t>
            </a:r>
          </a:p>
          <a:p>
            <a:endParaRPr lang="fa-I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76601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487" y="521746"/>
            <a:ext cx="11503112" cy="6014521"/>
          </a:xfrm>
        </p:spPr>
        <p:txBody>
          <a:bodyPr>
            <a:noAutofit/>
          </a:bodyPr>
          <a:lstStyle/>
          <a:p>
            <a:r>
              <a:rPr lang="fa-IR" sz="3200" dirty="0">
                <a:solidFill>
                  <a:schemeClr val="tx1"/>
                </a:solidFill>
                <a:latin typeface="Arial" panose="020B0604020202020204" pitchFamily="34" charset="0"/>
                <a:cs typeface="Arial" panose="020B0604020202020204" pitchFamily="34" charset="0"/>
              </a:rPr>
              <a:t>پنیر گودا </a:t>
            </a:r>
            <a:endParaRPr lang="en-US" sz="3200" dirty="0">
              <a:solidFill>
                <a:schemeClr val="tx1"/>
              </a:solidFill>
              <a:latin typeface="Arial" panose="020B0604020202020204" pitchFamily="34" charset="0"/>
              <a:cs typeface="Arial" panose="020B0604020202020204" pitchFamily="34" charset="0"/>
            </a:endParaRPr>
          </a:p>
          <a:p>
            <a:pPr>
              <a:lnSpc>
                <a:spcPct val="100000"/>
              </a:lnSpc>
            </a:pPr>
            <a:r>
              <a:rPr lang="fa-IR" sz="2800" dirty="0">
                <a:solidFill>
                  <a:schemeClr val="tx1"/>
                </a:solidFill>
                <a:latin typeface="Arial" panose="020B0604020202020204" pitchFamily="34" charset="0"/>
                <a:cs typeface="Arial" panose="020B0604020202020204" pitchFamily="34" charset="0"/>
              </a:rPr>
              <a:t>خاودا یا گودا نام شهری در هلند است. گودا که به دلیل رنگ زرد و شکل مدورش به «چرخ طلایی» نیز مشهور است، طعم آن از موزارلا قوی‌تر و بافت آن سفت‌تر </a:t>
            </a:r>
            <a:r>
              <a:rPr lang="fa-IR" sz="2800" dirty="0" smtClean="0">
                <a:solidFill>
                  <a:schemeClr val="tx1"/>
                </a:solidFill>
                <a:latin typeface="Arial" panose="020B0604020202020204" pitchFamily="34" charset="0"/>
                <a:cs typeface="Arial" panose="020B0604020202020204" pitchFamily="34" charset="0"/>
              </a:rPr>
              <a:t>است. </a:t>
            </a:r>
            <a:r>
              <a:rPr lang="fa-IR" sz="2800" dirty="0">
                <a:solidFill>
                  <a:schemeClr val="tx1"/>
                </a:solidFill>
                <a:latin typeface="Arial" panose="020B0604020202020204" pitchFamily="34" charset="0"/>
                <a:cs typeface="Arial" panose="020B0604020202020204" pitchFamily="34" charset="0"/>
              </a:rPr>
              <a:t>این پنیر هم به صورت خام و هم به صورت پخته در پیتزا، لازانیا، سالاد، صبحانه، سوپ، سس و شیرینی استفاده می‌شود.</a:t>
            </a:r>
          </a:p>
          <a:p>
            <a:pPr>
              <a:lnSpc>
                <a:spcPct val="100000"/>
              </a:lnSpc>
            </a:pPr>
            <a:r>
              <a:rPr lang="fa-IR" sz="2800" dirty="0">
                <a:solidFill>
                  <a:schemeClr val="tx1"/>
                </a:solidFill>
                <a:latin typeface="Arial" panose="020B0604020202020204" pitchFamily="34" charset="0"/>
                <a:cs typeface="Arial" panose="020B0604020202020204" pitchFamily="34" charset="0"/>
              </a:rPr>
              <a:t>پنیر گودا از دسته پنیرهای رسیده ،سخت / نیمه سخت بوده که دوره رسیدن آن برای بهبود عطر و طعم، بسته به درجه رسیدن مورد نظر 3 هفته در دمای 10 تا 17 درجه سانتیگراد می باشد. این پنیر باید دارای رنگ سفید عاجی تا رنگ زرد یا زرد روشن باشد. بافت آن باید سخت ، قابل برش، دارای حفره های گازی منظم با توزیع کم یا زیاد و با قطر حداکثر 10 میلیمتر باشد. شکل ظاهری آن به شکل استوانه ای پهن با وجوه محدب یا به شکل قرص نان می باشد، همچنین با یک پوسته خشک تولید </a:t>
            </a:r>
            <a:r>
              <a:rPr lang="fa-IR" sz="2800" dirty="0" smtClean="0">
                <a:solidFill>
                  <a:schemeClr val="tx1"/>
                </a:solidFill>
                <a:latin typeface="Arial" panose="020B0604020202020204" pitchFamily="34" charset="0"/>
                <a:cs typeface="Arial" panose="020B0604020202020204" pitchFamily="34" charset="0"/>
              </a:rPr>
              <a:t> </a:t>
            </a:r>
            <a:r>
              <a:rPr lang="fa-IR" sz="2800" dirty="0">
                <a:solidFill>
                  <a:schemeClr val="tx1"/>
                </a:solidFill>
                <a:latin typeface="Arial" panose="020B0604020202020204" pitchFamily="34" charset="0"/>
                <a:cs typeface="Arial" panose="020B0604020202020204" pitchFamily="34" charset="0"/>
              </a:rPr>
              <a:t>می شود که این پوسته ممکن است پوشانده شده باشد. </a:t>
            </a:r>
          </a:p>
        </p:txBody>
      </p:sp>
    </p:spTree>
    <p:extLst>
      <p:ext uri="{BB962C8B-B14F-4D97-AF65-F5344CB8AC3E}">
        <p14:creationId xmlns:p14="http://schemas.microsoft.com/office/powerpoint/2010/main" val="2583800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17337" y="3744541"/>
            <a:ext cx="4111128" cy="2607734"/>
          </a:xfrm>
          <a:prstGeom prst="rect">
            <a:avLst/>
          </a:prstGeom>
        </p:spPr>
      </p:pic>
      <p:sp>
        <p:nvSpPr>
          <p:cNvPr id="3" name="Content Placeholder 2"/>
          <p:cNvSpPr>
            <a:spLocks noGrp="1"/>
          </p:cNvSpPr>
          <p:nvPr>
            <p:ph idx="1"/>
          </p:nvPr>
        </p:nvSpPr>
        <p:spPr>
          <a:xfrm>
            <a:off x="1659466" y="682388"/>
            <a:ext cx="9144001" cy="5379745"/>
          </a:xfrm>
        </p:spPr>
        <p:txBody>
          <a:bodyPr/>
          <a:lstStyle/>
          <a:p>
            <a:r>
              <a:rPr lang="fa-IR" sz="2400" b="1" dirty="0">
                <a:solidFill>
                  <a:schemeClr val="tx1"/>
                </a:solidFill>
                <a:latin typeface="Arial" panose="020B0604020202020204" pitchFamily="34" charset="0"/>
                <a:cs typeface="Arial" panose="020B0604020202020204" pitchFamily="34" charset="0"/>
              </a:rPr>
              <a:t>ویژگیهای </a:t>
            </a:r>
            <a:r>
              <a:rPr lang="fa-IR" sz="2400" b="1" dirty="0" smtClean="0">
                <a:solidFill>
                  <a:schemeClr val="tx1"/>
                </a:solidFill>
                <a:latin typeface="Arial" panose="020B0604020202020204" pitchFamily="34" charset="0"/>
                <a:cs typeface="Arial" panose="020B0604020202020204" pitchFamily="34" charset="0"/>
              </a:rPr>
              <a:t>شیمیایی پنیر گودا :</a:t>
            </a:r>
            <a:endParaRPr lang="fa-IR" sz="24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چربی در ماده خشک : حداقل 30% </a:t>
            </a:r>
          </a:p>
          <a:p>
            <a:r>
              <a:rPr lang="fa-IR" sz="2400" b="1" dirty="0">
                <a:solidFill>
                  <a:schemeClr val="tx1"/>
                </a:solidFill>
                <a:latin typeface="Arial" panose="020B0604020202020204" pitchFamily="34" charset="0"/>
                <a:cs typeface="Arial" panose="020B0604020202020204" pitchFamily="34" charset="0"/>
              </a:rPr>
              <a:t>ماده خشک : حداقل 48%(بسته به میزان چربی محصول)</a:t>
            </a:r>
          </a:p>
          <a:p>
            <a:r>
              <a:rPr lang="fa-IR" sz="2400" b="1" dirty="0">
                <a:solidFill>
                  <a:schemeClr val="tx1"/>
                </a:solidFill>
                <a:latin typeface="Arial" panose="020B0604020202020204" pitchFamily="34" charset="0"/>
                <a:cs typeface="Arial" panose="020B0604020202020204" pitchFamily="34" charset="0"/>
              </a:rPr>
              <a:t>پروتئین : حداقل 22% </a:t>
            </a:r>
          </a:p>
          <a:p>
            <a:r>
              <a:rPr lang="fa-IR" sz="2400" b="1" dirty="0">
                <a:solidFill>
                  <a:schemeClr val="tx1"/>
                </a:solidFill>
                <a:latin typeface="Arial" panose="020B0604020202020204" pitchFamily="34" charset="0"/>
                <a:cs typeface="Arial" panose="020B0604020202020204" pitchFamily="34" charset="0"/>
              </a:rPr>
              <a:t>نمک : حداکثر 2% </a:t>
            </a:r>
          </a:p>
          <a:p>
            <a:r>
              <a:rPr lang="en-US" sz="2400" b="1" dirty="0">
                <a:solidFill>
                  <a:schemeClr val="tx1"/>
                </a:solidFill>
                <a:latin typeface="Arial" panose="020B0604020202020204" pitchFamily="34" charset="0"/>
                <a:cs typeface="Arial" panose="020B0604020202020204" pitchFamily="34" charset="0"/>
              </a:rPr>
              <a:t>PH(</a:t>
            </a:r>
            <a:r>
              <a:rPr lang="fa-IR" sz="2400" b="1" dirty="0">
                <a:solidFill>
                  <a:schemeClr val="tx1"/>
                </a:solidFill>
                <a:latin typeface="Arial" panose="020B0604020202020204" pitchFamily="34" charset="0"/>
                <a:cs typeface="Arial" panose="020B0604020202020204" pitchFamily="34" charset="0"/>
              </a:rPr>
              <a:t>محلول  10%): 5.6- 5.2</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0866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479657" cy="5440680"/>
          </a:xfrm>
        </p:spPr>
        <p:txBody>
          <a:bodyPr>
            <a:normAutofit/>
          </a:bodyPr>
          <a:lstStyle/>
          <a:p>
            <a:pPr marL="0" indent="0" algn="just">
              <a:buNone/>
            </a:pPr>
            <a:r>
              <a:rPr lang="fa-IR" sz="3200" dirty="0">
                <a:solidFill>
                  <a:schemeClr val="tx1"/>
                </a:solidFill>
                <a:latin typeface="Arial" panose="020B0604020202020204" pitchFamily="34" charset="0"/>
                <a:cs typeface="Arial" panose="020B0604020202020204" pitchFamily="34" charset="0"/>
              </a:rPr>
              <a:t>پنیر عبارت است از فراورده ای تازه یا رسیده که در آن نسبت پروتئین سرم به کازئین از نسبتی که در شیر است نباید تجاوز کند. پنیر انعقاد شیر(بصورت کامل ،نیمه چرب یا بدون چربی)انواع دامهای شیری ،شیر بازساخته، خامه، پس آب کره شیرین به تنهایی یا مخلوطی از آنها، تحت تآثیر مایه پنیر و یا هر ماده منعقدکننده مناسب ومجاز دیگر و جداسازی بخشی از سرم شیر، پیش یا پس از تشکیل لخته حاصل می شود.</a:t>
            </a:r>
          </a:p>
          <a:p>
            <a:pPr marL="0" indent="0" algn="just">
              <a:buNone/>
            </a:pPr>
            <a:r>
              <a:rPr lang="fa-IR" sz="3200" dirty="0">
                <a:solidFill>
                  <a:schemeClr val="tx1"/>
                </a:solidFill>
                <a:latin typeface="Arial" panose="020B0604020202020204" pitchFamily="34" charset="0"/>
                <a:cs typeface="Arial" panose="020B0604020202020204" pitchFamily="34" charset="0"/>
              </a:rPr>
              <a:t>بیشترین مصرف کنندگان پنیردرواقع کشورهایی از مناطق </a:t>
            </a:r>
            <a:r>
              <a:rPr lang="fa-IR" sz="3200" dirty="0" smtClean="0">
                <a:solidFill>
                  <a:schemeClr val="tx1"/>
                </a:solidFill>
                <a:latin typeface="Arial" panose="020B0604020202020204" pitchFamily="34" charset="0"/>
                <a:cs typeface="Arial" panose="020B0604020202020204" pitchFamily="34" charset="0"/>
              </a:rPr>
              <a:t>سردسیری </a:t>
            </a:r>
            <a:r>
              <a:rPr lang="fa-IR" sz="3200" dirty="0">
                <a:solidFill>
                  <a:schemeClr val="tx1"/>
                </a:solidFill>
                <a:latin typeface="Arial" panose="020B0604020202020204" pitchFamily="34" charset="0"/>
                <a:cs typeface="Arial" panose="020B0604020202020204" pitchFamily="34" charset="0"/>
              </a:rPr>
              <a:t>هستند </a:t>
            </a:r>
            <a:r>
              <a:rPr lang="fa-IR" sz="3200" dirty="0" smtClean="0">
                <a:solidFill>
                  <a:schemeClr val="tx1"/>
                </a:solidFill>
                <a:latin typeface="Arial" panose="020B0604020202020204" pitchFamily="34" charset="0"/>
                <a:cs typeface="Arial" panose="020B0604020202020204" pitchFamily="34" charset="0"/>
              </a:rPr>
              <a:t>، به </a:t>
            </a:r>
            <a:r>
              <a:rPr lang="fa-IR" sz="3200" dirty="0">
                <a:solidFill>
                  <a:schemeClr val="tx1"/>
                </a:solidFill>
                <a:latin typeface="Arial" panose="020B0604020202020204" pitchFamily="34" charset="0"/>
                <a:cs typeface="Arial" panose="020B0604020202020204" pitchFamily="34" charset="0"/>
              </a:rPr>
              <a:t>دلیل اینکه درهوای سرد بدن به پروتئین </a:t>
            </a:r>
            <a:r>
              <a:rPr lang="fa-IR" sz="3200" dirty="0" smtClean="0">
                <a:solidFill>
                  <a:schemeClr val="tx1"/>
                </a:solidFill>
                <a:latin typeface="Arial" panose="020B0604020202020204" pitchFamily="34" charset="0"/>
                <a:cs typeface="Arial" panose="020B0604020202020204" pitchFamily="34" charset="0"/>
              </a:rPr>
              <a:t>بیشتری </a:t>
            </a:r>
            <a:r>
              <a:rPr lang="fa-IR" sz="3200" dirty="0">
                <a:solidFill>
                  <a:schemeClr val="tx1"/>
                </a:solidFill>
                <a:latin typeface="Arial" panose="020B0604020202020204" pitchFamily="34" charset="0"/>
                <a:cs typeface="Arial" panose="020B0604020202020204" pitchFamily="34" charset="0"/>
              </a:rPr>
              <a:t>نیاز دارد واین میزان پروتئین از طریق </a:t>
            </a:r>
            <a:r>
              <a:rPr lang="fa-IR" sz="3200" dirty="0" smtClean="0">
                <a:solidFill>
                  <a:schemeClr val="tx1"/>
                </a:solidFill>
                <a:latin typeface="Arial" panose="020B0604020202020204" pitchFamily="34" charset="0"/>
                <a:cs typeface="Arial" panose="020B0604020202020204" pitchFamily="34" charset="0"/>
              </a:rPr>
              <a:t>پنیرتامین می گردد.</a:t>
            </a:r>
            <a:endParaRPr lang="fa-IR" sz="3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1393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1999" cy="6857999"/>
          </a:xfrm>
        </p:spPr>
        <p:txBody>
          <a:bodyPr>
            <a:normAutofit/>
          </a:bodyPr>
          <a:lstStyle/>
          <a:p>
            <a:r>
              <a:rPr lang="fa-IR" sz="3600" b="1" dirty="0">
                <a:solidFill>
                  <a:schemeClr val="tx1"/>
                </a:solidFill>
                <a:latin typeface="Arial" panose="020B0604020202020204" pitchFamily="34" charset="0"/>
                <a:cs typeface="Arial" panose="020B0604020202020204" pitchFamily="34" charset="0"/>
              </a:rPr>
              <a:t>پنیر پارمسان </a:t>
            </a:r>
            <a:endParaRPr lang="fa-IR" sz="3600" b="1" dirty="0" smtClean="0">
              <a:solidFill>
                <a:schemeClr val="tx1"/>
              </a:solidFill>
              <a:latin typeface="Arial" panose="020B0604020202020204" pitchFamily="34" charset="0"/>
              <a:cs typeface="Arial" panose="020B0604020202020204" pitchFamily="34" charset="0"/>
            </a:endParaRPr>
          </a:p>
          <a:p>
            <a:pPr>
              <a:lnSpc>
                <a:spcPct val="120000"/>
              </a:lnSpc>
            </a:pPr>
            <a:r>
              <a:rPr lang="fa-IR" sz="2800" dirty="0" smtClean="0">
                <a:solidFill>
                  <a:schemeClr val="tx1"/>
                </a:solidFill>
                <a:latin typeface="Arial" panose="020B0604020202020204" pitchFamily="34" charset="0"/>
                <a:cs typeface="Arial" panose="020B0604020202020204" pitchFamily="34" charset="0"/>
              </a:rPr>
              <a:t>این پنیرکه به </a:t>
            </a:r>
            <a:r>
              <a:rPr lang="fa-IR" sz="2800" dirty="0">
                <a:solidFill>
                  <a:schemeClr val="tx1"/>
                </a:solidFill>
                <a:latin typeface="Arial" panose="020B0604020202020204" pitchFamily="34" charset="0"/>
                <a:cs typeface="Arial" panose="020B0604020202020204" pitchFamily="34" charset="0"/>
              </a:rPr>
              <a:t>نام پارمزان، پارمژان و پارمجانو </a:t>
            </a:r>
            <a:endParaRPr lang="fa-IR" sz="2800" dirty="0" smtClean="0">
              <a:solidFill>
                <a:schemeClr val="tx1"/>
              </a:solidFill>
              <a:latin typeface="Arial" panose="020B0604020202020204" pitchFamily="34" charset="0"/>
              <a:cs typeface="Arial" panose="020B0604020202020204" pitchFamily="34" charset="0"/>
            </a:endParaRPr>
          </a:p>
          <a:p>
            <a:pPr>
              <a:lnSpc>
                <a:spcPct val="120000"/>
              </a:lnSpc>
            </a:pPr>
            <a:r>
              <a:rPr lang="fa-IR" sz="2800" dirty="0" smtClean="0">
                <a:solidFill>
                  <a:schemeClr val="tx1"/>
                </a:solidFill>
                <a:latin typeface="Arial" panose="020B0604020202020204" pitchFamily="34" charset="0"/>
                <a:cs typeface="Arial" panose="020B0604020202020204" pitchFamily="34" charset="0"/>
              </a:rPr>
              <a:t>هم </a:t>
            </a:r>
            <a:r>
              <a:rPr lang="fa-IR" sz="2800" dirty="0">
                <a:solidFill>
                  <a:schemeClr val="tx1"/>
                </a:solidFill>
                <a:latin typeface="Arial" panose="020B0604020202020204" pitchFamily="34" charset="0"/>
                <a:cs typeface="Arial" panose="020B0604020202020204" pitchFamily="34" charset="0"/>
              </a:rPr>
              <a:t>شناخته می‌شود،از دسته پنیرهای </a:t>
            </a:r>
            <a:r>
              <a:rPr lang="fa-IR" sz="2800" b="1" dirty="0" smtClean="0">
                <a:solidFill>
                  <a:schemeClr val="tx1"/>
                </a:solidFill>
                <a:latin typeface="Arial" panose="020B0604020202020204" pitchFamily="34" charset="0"/>
                <a:cs typeface="Arial" panose="020B0604020202020204" pitchFamily="34" charset="0"/>
              </a:rPr>
              <a:t>سخت</a:t>
            </a:r>
          </a:p>
          <a:p>
            <a:pPr>
              <a:lnSpc>
                <a:spcPct val="120000"/>
              </a:lnSpc>
            </a:pPr>
            <a:r>
              <a:rPr lang="fa-IR" sz="2800" dirty="0" smtClean="0">
                <a:solidFill>
                  <a:schemeClr val="tx1"/>
                </a:solidFill>
                <a:latin typeface="Arial" panose="020B0604020202020204" pitchFamily="34" charset="0"/>
                <a:cs typeface="Arial" panose="020B0604020202020204" pitchFamily="34" charset="0"/>
              </a:rPr>
              <a:t> </a:t>
            </a:r>
            <a:r>
              <a:rPr lang="fa-IR" sz="2800" dirty="0">
                <a:solidFill>
                  <a:schemeClr val="tx1"/>
                </a:solidFill>
                <a:latin typeface="Arial" panose="020B0604020202020204" pitchFamily="34" charset="0"/>
                <a:cs typeface="Arial" panose="020B0604020202020204" pitchFamily="34" charset="0"/>
              </a:rPr>
              <a:t>بوده که پس از سپری شدن 10 ماه پس از تولید قابل عرضه به بازار می باشد</a:t>
            </a:r>
            <a:r>
              <a:rPr lang="fa-IR" sz="2800" dirty="0" smtClean="0">
                <a:solidFill>
                  <a:schemeClr val="tx1"/>
                </a:solidFill>
                <a:latin typeface="Arial" panose="020B0604020202020204" pitchFamily="34" charset="0"/>
                <a:cs typeface="Arial" panose="020B0604020202020204" pitchFamily="34" charset="0"/>
              </a:rPr>
              <a:t>. این </a:t>
            </a:r>
            <a:r>
              <a:rPr lang="fa-IR" sz="2800" dirty="0">
                <a:solidFill>
                  <a:schemeClr val="tx1"/>
                </a:solidFill>
                <a:latin typeface="Arial" panose="020B0604020202020204" pitchFamily="34" charset="0"/>
                <a:cs typeface="Arial" panose="020B0604020202020204" pitchFamily="34" charset="0"/>
              </a:rPr>
              <a:t>پنیر باید دارای رنگ زرد تیره تا مایل به قهوه ای باشد و بافت آن سفت، فشرده و قابل رنده شدن باشد و نیز در سطح برش خورده آن سوراخهای ریز نامنظم دیده شود.پنیر پارمسان باید دارای تندی و تیزی مخصوص به خود بوده که این طعم با افزایش دوران رسیدگی بیشتر می شود. انواع پنیر پارمزان از انواع خشک و </a:t>
            </a:r>
            <a:r>
              <a:rPr lang="fa-IR" sz="2800" dirty="0" smtClean="0">
                <a:solidFill>
                  <a:schemeClr val="tx1"/>
                </a:solidFill>
                <a:latin typeface="Arial" panose="020B0604020202020204" pitchFamily="34" charset="0"/>
                <a:cs typeface="Arial" panose="020B0604020202020204" pitchFamily="34" charset="0"/>
              </a:rPr>
              <a:t>پنیر گران </a:t>
            </a:r>
            <a:r>
              <a:rPr lang="fa-IR" sz="2800" dirty="0">
                <a:solidFill>
                  <a:schemeClr val="tx1"/>
                </a:solidFill>
                <a:latin typeface="Arial" panose="020B0604020202020204" pitchFamily="34" charset="0"/>
                <a:cs typeface="Arial" panose="020B0604020202020204" pitchFamily="34" charset="0"/>
              </a:rPr>
              <a:t>قیمت </a:t>
            </a:r>
            <a:r>
              <a:rPr lang="fa-IR" sz="2800" dirty="0" smtClean="0">
                <a:solidFill>
                  <a:schemeClr val="tx1"/>
                </a:solidFill>
                <a:latin typeface="Arial" panose="020B0604020202020204" pitchFamily="34" charset="0"/>
                <a:cs typeface="Arial" panose="020B0604020202020204" pitchFamily="34" charset="0"/>
              </a:rPr>
              <a:t> </a:t>
            </a:r>
            <a:r>
              <a:rPr lang="fa-IR" sz="2800" dirty="0">
                <a:solidFill>
                  <a:schemeClr val="tx1"/>
                </a:solidFill>
                <a:latin typeface="Arial" panose="020B0604020202020204" pitchFamily="34" charset="0"/>
                <a:cs typeface="Arial" panose="020B0604020202020204" pitchFamily="34" charset="0"/>
              </a:rPr>
              <a:t>محسوب شده و پودر آن در ایتالیا کنار پاستا سرو می‌شود و همچنین در انواع غذا کاربرد دارد </a:t>
            </a:r>
            <a:r>
              <a:rPr lang="fa-IR" sz="2800" dirty="0" smtClean="0">
                <a:solidFill>
                  <a:schemeClr val="tx1"/>
                </a:solidFill>
                <a:latin typeface="Arial" panose="020B0604020202020204" pitchFamily="34" charset="0"/>
                <a:cs typeface="Arial" panose="020B0604020202020204" pitchFamily="34" charset="0"/>
              </a:rPr>
              <a: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696" y="191070"/>
            <a:ext cx="4872252" cy="2470243"/>
          </a:xfrm>
          <a:prstGeom prst="rect">
            <a:avLst/>
          </a:prstGeom>
        </p:spPr>
      </p:pic>
    </p:spTree>
    <p:extLst>
      <p:ext uri="{BB962C8B-B14F-4D97-AF65-F5344CB8AC3E}">
        <p14:creationId xmlns:p14="http://schemas.microsoft.com/office/powerpoint/2010/main" val="35587321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965921" cy="5613400"/>
          </a:xfrm>
        </p:spPr>
        <p:txBody>
          <a:bodyPr>
            <a:noAutofit/>
          </a:bodyPr>
          <a:lstStyle/>
          <a:p>
            <a:r>
              <a:rPr lang="fa-IR" sz="3200" dirty="0">
                <a:solidFill>
                  <a:schemeClr val="tx1"/>
                </a:solidFill>
                <a:latin typeface="Arial" panose="020B0604020202020204" pitchFamily="34" charset="0"/>
                <a:cs typeface="Arial" panose="020B0604020202020204" pitchFamily="34" charset="0"/>
              </a:rPr>
              <a:t>موارد استفاده : سس ها ، سوپ ها ، پاستاها و انواع خوراک با برنج و غذاهای داخل فر. پنیر پارمسان(پارمیجانو)  نرسیده به عنوان پیش غذا ( اردور ) و مزه مصرف می‌شود و پنیر پارمسان رسیده را به صورت رنده کرده یا پودر شده در برنج و سوپ و انواع پاستا یا ماکارونی استفاده می‌کنند. « پارمیجانو » در زبان ایتالیایی، صفت برای شهر « پارما » است که در زبان فرانسوی « پارمِسان » گفته می‌شود.</a:t>
            </a:r>
          </a:p>
          <a:p>
            <a:r>
              <a:rPr lang="fa-IR" sz="3200" dirty="0">
                <a:solidFill>
                  <a:schemeClr val="tx1"/>
                </a:solidFill>
                <a:latin typeface="Arial" panose="020B0604020202020204" pitchFamily="34" charset="0"/>
                <a:cs typeface="Arial" panose="020B0604020202020204" pitchFamily="34" charset="0"/>
              </a:rPr>
              <a:t>ویژگیهای </a:t>
            </a:r>
            <a:r>
              <a:rPr lang="fa-IR" sz="3200" dirty="0" smtClean="0">
                <a:solidFill>
                  <a:schemeClr val="tx1"/>
                </a:solidFill>
                <a:latin typeface="Arial" panose="020B0604020202020204" pitchFamily="34" charset="0"/>
                <a:cs typeface="Arial" panose="020B0604020202020204" pitchFamily="34" charset="0"/>
              </a:rPr>
              <a:t>شیمیایی پنیر پارمسان:</a:t>
            </a:r>
            <a:endParaRPr lang="fa-IR" sz="3200" dirty="0">
              <a:solidFill>
                <a:schemeClr val="tx1"/>
              </a:solidFill>
              <a:latin typeface="Arial" panose="020B0604020202020204" pitchFamily="34" charset="0"/>
              <a:cs typeface="Arial" panose="020B0604020202020204" pitchFamily="34" charset="0"/>
            </a:endParaRPr>
          </a:p>
          <a:p>
            <a:pPr marL="0" indent="0" algn="ctr">
              <a:buNone/>
            </a:pPr>
            <a:r>
              <a:rPr lang="fa-IR" sz="3200" dirty="0">
                <a:solidFill>
                  <a:schemeClr val="tx1"/>
                </a:solidFill>
                <a:latin typeface="Arial" panose="020B0604020202020204" pitchFamily="34" charset="0"/>
                <a:cs typeface="Arial" panose="020B0604020202020204" pitchFamily="34" charset="0"/>
              </a:rPr>
              <a:t>چربی در ماده </a:t>
            </a:r>
            <a:r>
              <a:rPr lang="fa-IR" sz="3200" dirty="0" smtClean="0">
                <a:solidFill>
                  <a:schemeClr val="tx1"/>
                </a:solidFill>
                <a:latin typeface="Arial" panose="020B0604020202020204" pitchFamily="34" charset="0"/>
                <a:cs typeface="Arial" panose="020B0604020202020204" pitchFamily="34" charset="0"/>
              </a:rPr>
              <a:t>خشک : </a:t>
            </a:r>
            <a:r>
              <a:rPr lang="fa-IR" sz="3200" dirty="0">
                <a:solidFill>
                  <a:schemeClr val="tx1"/>
                </a:solidFill>
                <a:latin typeface="Arial" panose="020B0604020202020204" pitchFamily="34" charset="0"/>
                <a:cs typeface="Arial" panose="020B0604020202020204" pitchFamily="34" charset="0"/>
              </a:rPr>
              <a:t>حداقل 30% </a:t>
            </a:r>
          </a:p>
          <a:p>
            <a:pPr marL="0" indent="0" algn="ctr">
              <a:buNone/>
            </a:pPr>
            <a:r>
              <a:rPr lang="fa-IR" sz="3200" dirty="0">
                <a:solidFill>
                  <a:schemeClr val="tx1"/>
                </a:solidFill>
                <a:latin typeface="Arial" panose="020B0604020202020204" pitchFamily="34" charset="0"/>
                <a:cs typeface="Arial" panose="020B0604020202020204" pitchFamily="34" charset="0"/>
              </a:rPr>
              <a:t>پروتئین : حداقل 30</a:t>
            </a:r>
            <a:r>
              <a:rPr lang="fa-IR" sz="3200" dirty="0" smtClean="0">
                <a:solidFill>
                  <a:schemeClr val="tx1"/>
                </a:solidFill>
                <a:latin typeface="Arial" panose="020B0604020202020204" pitchFamily="34" charset="0"/>
                <a:cs typeface="Arial" panose="020B0604020202020204" pitchFamily="34" charset="0"/>
              </a:rPr>
              <a:t>%             رطوبت </a:t>
            </a:r>
            <a:r>
              <a:rPr lang="fa-IR" sz="3200" dirty="0">
                <a:solidFill>
                  <a:schemeClr val="tx1"/>
                </a:solidFill>
                <a:latin typeface="Arial" panose="020B0604020202020204" pitchFamily="34" charset="0"/>
                <a:cs typeface="Arial" panose="020B0604020202020204" pitchFamily="34" charset="0"/>
              </a:rPr>
              <a:t>: حداکثر35</a:t>
            </a:r>
            <a:r>
              <a:rPr lang="fa-IR" sz="3200" dirty="0" smtClean="0">
                <a:solidFill>
                  <a:schemeClr val="tx1"/>
                </a:solidFill>
                <a:latin typeface="Arial" panose="020B0604020202020204" pitchFamily="34" charset="0"/>
                <a:cs typeface="Arial" panose="020B0604020202020204" pitchFamily="34" charset="0"/>
              </a:rPr>
              <a:t>%</a:t>
            </a:r>
            <a:endParaRPr lang="fa-IR" sz="3200" dirty="0">
              <a:solidFill>
                <a:schemeClr val="tx1"/>
              </a:solidFill>
              <a:latin typeface="Arial" panose="020B0604020202020204" pitchFamily="34" charset="0"/>
              <a:cs typeface="Arial" panose="020B0604020202020204" pitchFamily="34" charset="0"/>
            </a:endParaRPr>
          </a:p>
          <a:p>
            <a:pPr marL="0" indent="0" algn="ctr">
              <a:buNone/>
            </a:pPr>
            <a:r>
              <a:rPr lang="fa-IR" sz="3200" dirty="0">
                <a:solidFill>
                  <a:schemeClr val="tx1"/>
                </a:solidFill>
                <a:latin typeface="Arial" panose="020B0604020202020204" pitchFamily="34" charset="0"/>
                <a:cs typeface="Arial" panose="020B0604020202020204" pitchFamily="34" charset="0"/>
              </a:rPr>
              <a:t>ماده خشک : حداقل 65% </a:t>
            </a:r>
            <a:r>
              <a:rPr lang="fa-IR" sz="3200" dirty="0" smtClean="0">
                <a:solidFill>
                  <a:schemeClr val="tx1"/>
                </a:solidFill>
                <a:latin typeface="Arial" panose="020B0604020202020204" pitchFamily="34" charset="0"/>
                <a:cs typeface="Arial" panose="020B0604020202020204" pitchFamily="34" charset="0"/>
              </a:rPr>
              <a:t>         </a:t>
            </a:r>
            <a:r>
              <a:rPr lang="fa-IR" sz="2800" dirty="0" smtClean="0">
                <a:solidFill>
                  <a:schemeClr val="tx1"/>
                </a:solidFill>
                <a:latin typeface="Arial" panose="020B0604020202020204" pitchFamily="34" charset="0"/>
                <a:cs typeface="Arial" panose="020B0604020202020204" pitchFamily="34" charset="0"/>
              </a:rPr>
              <a:t>نمک </a:t>
            </a:r>
            <a:r>
              <a:rPr lang="fa-IR" sz="2800" dirty="0">
                <a:solidFill>
                  <a:schemeClr val="tx1"/>
                </a:solidFill>
                <a:latin typeface="Arial" panose="020B0604020202020204" pitchFamily="34" charset="0"/>
                <a:cs typeface="Arial" panose="020B0604020202020204" pitchFamily="34" charset="0"/>
              </a:rPr>
              <a:t>: حداکثر 2.5% </a:t>
            </a:r>
          </a:p>
          <a:p>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422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784" y="502920"/>
            <a:ext cx="11468555" cy="6355080"/>
          </a:xfrm>
        </p:spPr>
        <p:txBody>
          <a:bodyPr>
            <a:normAutofit/>
          </a:bodyPr>
          <a:lstStyle/>
          <a:p>
            <a:pPr marL="0" indent="0">
              <a:lnSpc>
                <a:spcPct val="110000"/>
              </a:lnSpc>
              <a:buNone/>
            </a:pPr>
            <a:r>
              <a:rPr lang="fa-IR" sz="3200" dirty="0">
                <a:solidFill>
                  <a:schemeClr val="tx1"/>
                </a:solidFill>
                <a:latin typeface="Arial" panose="020B0604020202020204" pitchFamily="34" charset="0"/>
                <a:cs typeface="Arial" panose="020B0604020202020204" pitchFamily="34" charset="0"/>
              </a:rPr>
              <a:t> </a:t>
            </a:r>
            <a:r>
              <a:rPr lang="fa-IR" sz="3200" dirty="0" smtClean="0">
                <a:solidFill>
                  <a:schemeClr val="tx1"/>
                </a:solidFill>
                <a:latin typeface="Arial" panose="020B0604020202020204" pitchFamily="34" charset="0"/>
                <a:cs typeface="Arial" panose="020B0604020202020204" pitchFamily="34" charset="0"/>
              </a:rPr>
              <a:t>پنیر چدار : پنیر چدارمعروفترین </a:t>
            </a:r>
            <a:r>
              <a:rPr lang="fa-IR" sz="3200" dirty="0">
                <a:solidFill>
                  <a:schemeClr val="tx1"/>
                </a:solidFill>
                <a:latin typeface="Arial" panose="020B0604020202020204" pitchFamily="34" charset="0"/>
                <a:cs typeface="Arial" panose="020B0604020202020204" pitchFamily="34" charset="0"/>
              </a:rPr>
              <a:t>پنیر انگلیسی است که تولید آن به قرن ۱۲ و روستایی به همین نام </a:t>
            </a:r>
            <a:r>
              <a:rPr lang="fa-IR" sz="3200" dirty="0" smtClean="0">
                <a:solidFill>
                  <a:schemeClr val="tx1"/>
                </a:solidFill>
                <a:latin typeface="Arial" panose="020B0604020202020204" pitchFamily="34" charset="0"/>
                <a:cs typeface="Arial" panose="020B0604020202020204" pitchFamily="34" charset="0"/>
              </a:rPr>
              <a:t>بازمی‌گردد. </a:t>
            </a:r>
            <a:r>
              <a:rPr lang="fa-IR" sz="3200" dirty="0">
                <a:solidFill>
                  <a:schemeClr val="tx1"/>
                </a:solidFill>
                <a:latin typeface="Arial" panose="020B0604020202020204" pitchFamily="34" charset="0"/>
                <a:cs typeface="Arial" panose="020B0604020202020204" pitchFamily="34" charset="0"/>
              </a:rPr>
              <a:t>کاربرد چدار معمولا در تهیه انواع ساندویچ مانند همبرگر است.این پنیر طعمی قوی دارد که در غذا کاملا مشخص است.پنیر چدار از دسته پنیرهای </a:t>
            </a:r>
            <a:r>
              <a:rPr lang="fa-IR" sz="3200" b="1" dirty="0">
                <a:solidFill>
                  <a:schemeClr val="tx1"/>
                </a:solidFill>
                <a:latin typeface="Arial" panose="020B0604020202020204" pitchFamily="34" charset="0"/>
                <a:cs typeface="Arial" panose="020B0604020202020204" pitchFamily="34" charset="0"/>
              </a:rPr>
              <a:t>سخت</a:t>
            </a:r>
            <a:r>
              <a:rPr lang="fa-IR" sz="3200" dirty="0">
                <a:solidFill>
                  <a:schemeClr val="tx1"/>
                </a:solidFill>
                <a:latin typeface="Arial" panose="020B0604020202020204" pitchFamily="34" charset="0"/>
                <a:cs typeface="Arial" panose="020B0604020202020204" pitchFamily="34" charset="0"/>
              </a:rPr>
              <a:t> بوده و از انعقاد آنزیمی شیر تازه گاو به کمک مایه پنیر یا هر آنزیم منعقد کننده مناسب و مجاز پس از کاهش </a:t>
            </a:r>
            <a:r>
              <a:rPr lang="en-US" sz="3200" dirty="0">
                <a:solidFill>
                  <a:schemeClr val="tx1"/>
                </a:solidFill>
                <a:latin typeface="Arial" panose="020B0604020202020204" pitchFamily="34" charset="0"/>
                <a:cs typeface="Arial" panose="020B0604020202020204" pitchFamily="34" charset="0"/>
              </a:rPr>
              <a:t>PH </a:t>
            </a:r>
            <a:r>
              <a:rPr lang="fa-IR" sz="3200" dirty="0">
                <a:solidFill>
                  <a:schemeClr val="tx1"/>
                </a:solidFill>
                <a:latin typeface="Arial" panose="020B0604020202020204" pitchFamily="34" charset="0"/>
                <a:cs typeface="Arial" panose="020B0604020202020204" pitchFamily="34" charset="0"/>
              </a:rPr>
              <a:t> بوسیله انواع مایه های لاکتیکی (باکتریهای آغازگر) حاصل می شود.این پنیر دارای رنگ سفید مایل به زرد تا رنگ زرد روشن یا نارنجی می باشد. بافت آن باید کمی سفت ، صاف و انعطاف پذیرو بدون حفره های گازی بوده اما در بافت آن تعداد کمی روزنه و شکاف قابل قبول است.شکل ظاهری آن با یا بدون پوسته و دارای طعم </a:t>
            </a:r>
            <a:r>
              <a:rPr lang="fa-IR" sz="3200" dirty="0" smtClean="0">
                <a:solidFill>
                  <a:schemeClr val="tx1"/>
                </a:solidFill>
                <a:latin typeface="Arial" panose="020B0604020202020204" pitchFamily="34" charset="0"/>
                <a:cs typeface="Arial" panose="020B0604020202020204" pitchFamily="34" charset="0"/>
              </a:rPr>
              <a:t>مخصوص </a:t>
            </a:r>
            <a:r>
              <a:rPr lang="fa-IR" sz="3200" dirty="0">
                <a:solidFill>
                  <a:schemeClr val="tx1"/>
                </a:solidFill>
                <a:latin typeface="Arial" panose="020B0604020202020204" pitchFamily="34" charset="0"/>
                <a:cs typeface="Arial" panose="020B0604020202020204" pitchFamily="34" charset="0"/>
              </a:rPr>
              <a:t>به خود می باشد که با رسیدن به مدت حداقل 5 هفته حاصل می ش</a:t>
            </a:r>
            <a:r>
              <a:rPr lang="fa-IR" sz="3200" dirty="0" smtClean="0">
                <a:solidFill>
                  <a:schemeClr val="tx1"/>
                </a:solidFill>
                <a:latin typeface="Arial" panose="020B0604020202020204" pitchFamily="34" charset="0"/>
                <a:cs typeface="Arial" panose="020B0604020202020204" pitchFamily="34" charset="0"/>
              </a:rPr>
              <a:t>ود. </a:t>
            </a:r>
          </a:p>
        </p:txBody>
      </p:sp>
    </p:spTree>
    <p:extLst>
      <p:ext uri="{BB962C8B-B14F-4D97-AF65-F5344CB8AC3E}">
        <p14:creationId xmlns:p14="http://schemas.microsoft.com/office/powerpoint/2010/main" val="512385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585768" cy="5166360"/>
          </a:xfrm>
        </p:spPr>
        <p:txBody>
          <a:bodyPr>
            <a:normAutofit/>
          </a:bodyPr>
          <a:lstStyle/>
          <a:p>
            <a:r>
              <a:rPr lang="fa-IR" sz="2800" dirty="0" smtClean="0">
                <a:solidFill>
                  <a:schemeClr val="tx1"/>
                </a:solidFill>
                <a:latin typeface="Arial" panose="020B0604020202020204" pitchFamily="34" charset="0"/>
                <a:cs typeface="Arial" panose="020B0604020202020204" pitchFamily="34" charset="0"/>
              </a:rPr>
              <a:t>پنیر چدار به منظور نگهداری </a:t>
            </a:r>
            <a:r>
              <a:rPr lang="fa-IR" sz="2800" dirty="0">
                <a:solidFill>
                  <a:schemeClr val="tx1"/>
                </a:solidFill>
                <a:latin typeface="Arial" panose="020B0604020202020204" pitchFamily="34" charset="0"/>
                <a:cs typeface="Arial" panose="020B0604020202020204" pitchFamily="34" charset="0"/>
              </a:rPr>
              <a:t>بیشتر شیر و حل مسائل حمل و نقل </a:t>
            </a:r>
            <a:r>
              <a:rPr lang="fa-IR" sz="2800" dirty="0" smtClean="0">
                <a:solidFill>
                  <a:schemeClr val="tx1"/>
                </a:solidFill>
                <a:latin typeface="Arial" panose="020B0604020202020204" pitchFamily="34" charset="0"/>
                <a:cs typeface="Arial" panose="020B0604020202020204" pitchFamily="34" charset="0"/>
              </a:rPr>
              <a:t>شیر تولید گردید .</a:t>
            </a:r>
            <a:endParaRPr lang="fa-IR" sz="2800" dirty="0">
              <a:solidFill>
                <a:schemeClr val="tx1"/>
              </a:solidFill>
              <a:latin typeface="Arial" panose="020B0604020202020204" pitchFamily="34" charset="0"/>
              <a:cs typeface="Arial" panose="020B0604020202020204" pitchFamily="34" charset="0"/>
            </a:endParaRPr>
          </a:p>
          <a:p>
            <a:r>
              <a:rPr lang="fa-IR" sz="2800" dirty="0">
                <a:solidFill>
                  <a:schemeClr val="tx1"/>
                </a:solidFill>
                <a:latin typeface="Arial" panose="020B0604020202020204" pitchFamily="34" charset="0"/>
                <a:cs typeface="Arial" panose="020B0604020202020204" pitchFamily="34" charset="0"/>
              </a:rPr>
              <a:t>ویژگیهای </a:t>
            </a:r>
            <a:r>
              <a:rPr lang="fa-IR" sz="2800" dirty="0" smtClean="0">
                <a:solidFill>
                  <a:schemeClr val="tx1"/>
                </a:solidFill>
                <a:latin typeface="Arial" panose="020B0604020202020204" pitchFamily="34" charset="0"/>
                <a:cs typeface="Arial" panose="020B0604020202020204" pitchFamily="34" charset="0"/>
              </a:rPr>
              <a:t>شیمیایی پنیر چدار :</a:t>
            </a:r>
            <a:endParaRPr lang="fa-IR" sz="2800" dirty="0">
              <a:solidFill>
                <a:schemeClr val="tx1"/>
              </a:solidFill>
              <a:latin typeface="Arial" panose="020B0604020202020204" pitchFamily="34" charset="0"/>
              <a:cs typeface="Arial" panose="020B0604020202020204" pitchFamily="34" charset="0"/>
            </a:endParaRPr>
          </a:p>
          <a:p>
            <a:r>
              <a:rPr lang="fa-IR" sz="2800" dirty="0">
                <a:solidFill>
                  <a:schemeClr val="tx1"/>
                </a:solidFill>
                <a:latin typeface="Arial" panose="020B0604020202020204" pitchFamily="34" charset="0"/>
                <a:cs typeface="Arial" panose="020B0604020202020204" pitchFamily="34" charset="0"/>
              </a:rPr>
              <a:t>چربی در ماده خشک : حداقل 22%</a:t>
            </a:r>
          </a:p>
          <a:p>
            <a:r>
              <a:rPr lang="fa-IR" sz="2800" dirty="0">
                <a:solidFill>
                  <a:schemeClr val="tx1"/>
                </a:solidFill>
                <a:latin typeface="Arial" panose="020B0604020202020204" pitchFamily="34" charset="0"/>
                <a:cs typeface="Arial" panose="020B0604020202020204" pitchFamily="34" charset="0"/>
              </a:rPr>
              <a:t>ماده خشک : حداقل 49%(بسته به میزان چربی محصول)</a:t>
            </a:r>
          </a:p>
          <a:p>
            <a:r>
              <a:rPr lang="fa-IR" sz="2800" dirty="0">
                <a:solidFill>
                  <a:schemeClr val="tx1"/>
                </a:solidFill>
                <a:latin typeface="Arial" panose="020B0604020202020204" pitchFamily="34" charset="0"/>
                <a:cs typeface="Arial" panose="020B0604020202020204" pitchFamily="34" charset="0"/>
              </a:rPr>
              <a:t>پروتئین : حداقل 23%</a:t>
            </a:r>
          </a:p>
          <a:p>
            <a:r>
              <a:rPr lang="fa-IR" sz="2800" dirty="0">
                <a:solidFill>
                  <a:schemeClr val="tx1"/>
                </a:solidFill>
                <a:latin typeface="Arial" panose="020B0604020202020204" pitchFamily="34" charset="0"/>
                <a:cs typeface="Arial" panose="020B0604020202020204" pitchFamily="34" charset="0"/>
              </a:rPr>
              <a:t>نمک : حداکثر 2%</a:t>
            </a:r>
          </a:p>
          <a:p>
            <a:r>
              <a:rPr lang="en-US" sz="2800" dirty="0">
                <a:solidFill>
                  <a:schemeClr val="tx1"/>
                </a:solidFill>
                <a:latin typeface="Arial" panose="020B0604020202020204" pitchFamily="34" charset="0"/>
                <a:cs typeface="Arial" panose="020B0604020202020204" pitchFamily="34" charset="0"/>
              </a:rPr>
              <a:t>PH(</a:t>
            </a:r>
            <a:r>
              <a:rPr lang="fa-IR" sz="2800" dirty="0">
                <a:solidFill>
                  <a:schemeClr val="tx1"/>
                </a:solidFill>
                <a:latin typeface="Arial" panose="020B0604020202020204" pitchFamily="34" charset="0"/>
                <a:cs typeface="Arial" panose="020B0604020202020204" pitchFamily="34" charset="0"/>
              </a:rPr>
              <a:t>محلول 10%) : 5.2- 5</a:t>
            </a:r>
          </a:p>
          <a:p>
            <a:endParaRPr lang="fa-IR" sz="24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4424" y="3889413"/>
            <a:ext cx="5078408" cy="2413123"/>
          </a:xfrm>
          <a:prstGeom prst="rect">
            <a:avLst/>
          </a:prstGeom>
        </p:spPr>
      </p:pic>
    </p:spTree>
    <p:extLst>
      <p:ext uri="{BB962C8B-B14F-4D97-AF65-F5344CB8AC3E}">
        <p14:creationId xmlns:p14="http://schemas.microsoft.com/office/powerpoint/2010/main" val="33300124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967" y="182880"/>
            <a:ext cx="11349960" cy="6217920"/>
          </a:xfrm>
        </p:spPr>
        <p:txBody>
          <a:bodyPr>
            <a:noAutofit/>
          </a:bodyPr>
          <a:lstStyle/>
          <a:p>
            <a:r>
              <a:rPr lang="fa-IR" sz="3200" dirty="0">
                <a:solidFill>
                  <a:schemeClr val="tx1"/>
                </a:solidFill>
                <a:latin typeface="Arial" panose="020B0604020202020204" pitchFamily="34" charset="0"/>
                <a:cs typeface="Arial" panose="020B0604020202020204" pitchFamily="34" charset="0"/>
              </a:rPr>
              <a:t>پنیر بوترکیزه </a:t>
            </a:r>
            <a:endParaRPr lang="fa-IR" sz="3200" dirty="0" smtClean="0">
              <a:solidFill>
                <a:schemeClr val="tx1"/>
              </a:solidFill>
              <a:latin typeface="Arial" panose="020B0604020202020204" pitchFamily="34" charset="0"/>
              <a:cs typeface="Arial" panose="020B0604020202020204" pitchFamily="34" charset="0"/>
            </a:endParaRPr>
          </a:p>
          <a:p>
            <a:r>
              <a:rPr lang="fa-IR" sz="2800" dirty="0" smtClean="0">
                <a:solidFill>
                  <a:schemeClr val="tx1"/>
                </a:solidFill>
                <a:latin typeface="Arial" panose="020B0604020202020204" pitchFamily="34" charset="0"/>
                <a:cs typeface="Arial" panose="020B0604020202020204" pitchFamily="34" charset="0"/>
              </a:rPr>
              <a:t>از </a:t>
            </a:r>
            <a:r>
              <a:rPr lang="fa-IR" sz="2800" dirty="0">
                <a:solidFill>
                  <a:schemeClr val="tx1"/>
                </a:solidFill>
                <a:latin typeface="Arial" panose="020B0604020202020204" pitchFamily="34" charset="0"/>
                <a:cs typeface="Arial" panose="020B0604020202020204" pitchFamily="34" charset="0"/>
              </a:rPr>
              <a:t>دسته پنیرهای نیمه سخت بوده که پس از طی حداقل 4 هفته پس از آغاز دوران رسیدن، قابل عرضه به بازار می باشد. رنگ آن باید زرد تا زرد قهوه ای باشد. بافت آن باید در برابر فشار شکل پذیر و قابل انعطاف باشد و همچنین قابلیت مناسب برش را داشته و حالت خمیری نداشته باشد و دارای سوراخهای ریز باشد.این پنیر باید دارای طعمهای ملایم خامه ای ، اسیدی و شوری باشد که این طعمها بطور معمول پس از طی فرایند رسیدن حاصل می </a:t>
            </a:r>
            <a:r>
              <a:rPr lang="fa-IR" sz="2800" dirty="0" smtClean="0">
                <a:solidFill>
                  <a:schemeClr val="tx1"/>
                </a:solidFill>
                <a:latin typeface="Arial" panose="020B0604020202020204" pitchFamily="34" charset="0"/>
                <a:cs typeface="Arial" panose="020B0604020202020204" pitchFamily="34" charset="0"/>
              </a:rPr>
              <a:t>شود.پنیر بوترکیزه </a:t>
            </a:r>
            <a:r>
              <a:rPr lang="fa-IR" sz="2800" dirty="0">
                <a:solidFill>
                  <a:schemeClr val="tx1"/>
                </a:solidFill>
                <a:latin typeface="Arial" panose="020B0604020202020204" pitchFamily="34" charset="0"/>
                <a:cs typeface="Arial" panose="020B0604020202020204" pitchFamily="34" charset="0"/>
              </a:rPr>
              <a:t>برای اولین بار در سال ۱۹۲۷ در آلمان تولید شد که به دلیل طعم کره ای آن به پنیر بوترکیزه (</a:t>
            </a:r>
            <a:r>
              <a:rPr lang="en-US" sz="2800" dirty="0">
                <a:solidFill>
                  <a:schemeClr val="tx1"/>
                </a:solidFill>
                <a:latin typeface="Arial" panose="020B0604020202020204" pitchFamily="34" charset="0"/>
                <a:cs typeface="Arial" panose="020B0604020202020204" pitchFamily="34" charset="0"/>
              </a:rPr>
              <a:t>Butter </a:t>
            </a:r>
            <a:r>
              <a:rPr lang="en-US" sz="2800" dirty="0" err="1">
                <a:solidFill>
                  <a:schemeClr val="tx1"/>
                </a:solidFill>
                <a:latin typeface="Arial" panose="020B0604020202020204" pitchFamily="34" charset="0"/>
                <a:cs typeface="Arial" panose="020B0604020202020204" pitchFamily="34" charset="0"/>
              </a:rPr>
              <a:t>Kase</a:t>
            </a:r>
            <a:r>
              <a:rPr lang="en-US" sz="2800" dirty="0">
                <a:solidFill>
                  <a:schemeClr val="tx1"/>
                </a:solidFill>
                <a:latin typeface="Arial" panose="020B0604020202020204" pitchFamily="34" charset="0"/>
                <a:cs typeface="Arial" panose="020B0604020202020204" pitchFamily="34" charset="0"/>
              </a:rPr>
              <a:t> Cheese</a:t>
            </a:r>
            <a:r>
              <a:rPr lang="fa-IR" sz="2800" dirty="0">
                <a:solidFill>
                  <a:schemeClr val="tx1"/>
                </a:solidFill>
                <a:latin typeface="Arial" panose="020B0604020202020204" pitchFamily="34" charset="0"/>
                <a:cs typeface="Arial" panose="020B0604020202020204" pitchFamily="34" charset="0"/>
              </a:rPr>
              <a:t>) معروف شد این پنیر که از شیر گاو جوان به دست می‌آید، طعم خوبی به سبزیجات می‌دهد و برای تهیه انواع سوفله سبزیجات مناسب می‌باشد. از این پنیر می‌توان در تهیه صبحانه، انواع غذاهای گوشتی، املت، سوپ، سالادها و انواع ساندویچ‌های سرد و گرم استفاده </a:t>
            </a:r>
            <a:r>
              <a:rPr lang="fa-IR" sz="2800" dirty="0" smtClean="0">
                <a:solidFill>
                  <a:schemeClr val="tx1"/>
                </a:solidFill>
                <a:latin typeface="Arial" panose="020B0604020202020204" pitchFamily="34" charset="0"/>
                <a:cs typeface="Arial" panose="020B0604020202020204" pitchFamily="34" charset="0"/>
              </a:rPr>
              <a:t>نمود.</a:t>
            </a:r>
          </a:p>
        </p:txBody>
      </p:sp>
    </p:spTree>
    <p:extLst>
      <p:ext uri="{BB962C8B-B14F-4D97-AF65-F5344CB8AC3E}">
        <p14:creationId xmlns:p14="http://schemas.microsoft.com/office/powerpoint/2010/main" val="23843319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7400" y="685800"/>
            <a:ext cx="9006840" cy="5035758"/>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ویژگیهای شیمیایی </a:t>
            </a:r>
            <a:r>
              <a:rPr lang="fa-IR" sz="2800" b="1" dirty="0" smtClean="0">
                <a:solidFill>
                  <a:schemeClr val="tx1"/>
                </a:solidFill>
                <a:latin typeface="Arial" panose="020B0604020202020204" pitchFamily="34" charset="0"/>
                <a:cs typeface="Arial" panose="020B0604020202020204" pitchFamily="34" charset="0"/>
              </a:rPr>
              <a:t>پنیربوترکیزه :</a:t>
            </a:r>
            <a:endParaRPr lang="fa-IR" sz="2800" b="1" dirty="0">
              <a:solidFill>
                <a:schemeClr val="tx1"/>
              </a:solidFill>
              <a:latin typeface="Arial" panose="020B0604020202020204" pitchFamily="34" charset="0"/>
              <a:cs typeface="Arial" panose="020B0604020202020204" pitchFamily="34" charset="0"/>
            </a:endParaRPr>
          </a:p>
          <a:p>
            <a:endParaRPr lang="fa-IR" sz="2800" b="1" dirty="0">
              <a:solidFill>
                <a:schemeClr val="tx1"/>
              </a:solidFill>
              <a:latin typeface="Arial" panose="020B0604020202020204" pitchFamily="34" charset="0"/>
              <a:cs typeface="Arial" panose="020B0604020202020204" pitchFamily="34" charset="0"/>
            </a:endParaRPr>
          </a:p>
          <a:p>
            <a:r>
              <a:rPr lang="fa-IR" sz="2800" b="1" dirty="0">
                <a:solidFill>
                  <a:schemeClr val="tx1"/>
                </a:solidFill>
                <a:latin typeface="Arial" panose="020B0604020202020204" pitchFamily="34" charset="0"/>
                <a:cs typeface="Arial" panose="020B0604020202020204" pitchFamily="34" charset="0"/>
              </a:rPr>
              <a:t>رطوبت : حداکثر 45%</a:t>
            </a:r>
          </a:p>
          <a:p>
            <a:r>
              <a:rPr lang="fa-IR" sz="2800" b="1" dirty="0">
                <a:solidFill>
                  <a:schemeClr val="tx1"/>
                </a:solidFill>
                <a:latin typeface="Arial" panose="020B0604020202020204" pitchFamily="34" charset="0"/>
                <a:cs typeface="Arial" panose="020B0604020202020204" pitchFamily="34" charset="0"/>
              </a:rPr>
              <a:t>چربی در ماده خشک : حداقل 50% </a:t>
            </a:r>
          </a:p>
          <a:p>
            <a:r>
              <a:rPr lang="fa-IR" sz="2800" b="1" dirty="0">
                <a:solidFill>
                  <a:schemeClr val="tx1"/>
                </a:solidFill>
                <a:latin typeface="Arial" panose="020B0604020202020204" pitchFamily="34" charset="0"/>
                <a:cs typeface="Arial" panose="020B0604020202020204" pitchFamily="34" charset="0"/>
              </a:rPr>
              <a:t>پروتئین : حداقل 20% </a:t>
            </a:r>
          </a:p>
          <a:p>
            <a:r>
              <a:rPr lang="fa-IR" sz="2800" b="1" dirty="0">
                <a:solidFill>
                  <a:schemeClr val="tx1"/>
                </a:solidFill>
                <a:latin typeface="Arial" panose="020B0604020202020204" pitchFamily="34" charset="0"/>
                <a:cs typeface="Arial" panose="020B0604020202020204" pitchFamily="34" charset="0"/>
              </a:rPr>
              <a:t>ماده خشک : حداقل 55% </a:t>
            </a:r>
          </a:p>
          <a:p>
            <a:r>
              <a:rPr lang="fa-IR" sz="2800" b="1" dirty="0">
                <a:solidFill>
                  <a:schemeClr val="tx1"/>
                </a:solidFill>
                <a:latin typeface="Arial" panose="020B0604020202020204" pitchFamily="34" charset="0"/>
                <a:cs typeface="Arial" panose="020B0604020202020204" pitchFamily="34" charset="0"/>
              </a:rPr>
              <a:t>نمک : حداکثر2% </a:t>
            </a:r>
          </a:p>
          <a:p>
            <a:r>
              <a:rPr lang="en-US" sz="2800" b="1" dirty="0">
                <a:solidFill>
                  <a:schemeClr val="tx1"/>
                </a:solidFill>
                <a:latin typeface="Arial" panose="020B0604020202020204" pitchFamily="34" charset="0"/>
                <a:cs typeface="Arial" panose="020B0604020202020204" pitchFamily="34" charset="0"/>
              </a:rPr>
              <a:t>PH(</a:t>
            </a:r>
            <a:r>
              <a:rPr lang="fa-IR" sz="2800" b="1" dirty="0">
                <a:solidFill>
                  <a:schemeClr val="tx1"/>
                </a:solidFill>
                <a:latin typeface="Arial" panose="020B0604020202020204" pitchFamily="34" charset="0"/>
                <a:cs typeface="Arial" panose="020B0604020202020204" pitchFamily="34" charset="0"/>
              </a:rPr>
              <a:t>محلول 10%) : 5.4 – 5.1</a:t>
            </a:r>
          </a:p>
          <a:p>
            <a:endParaRPr lang="fa-IR" sz="24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684212" y="2880576"/>
            <a:ext cx="4791871" cy="2840982"/>
          </a:xfrm>
          <a:prstGeom prst="rect">
            <a:avLst/>
          </a:prstGeom>
        </p:spPr>
      </p:pic>
    </p:spTree>
    <p:extLst>
      <p:ext uri="{BB962C8B-B14F-4D97-AF65-F5344CB8AC3E}">
        <p14:creationId xmlns:p14="http://schemas.microsoft.com/office/powerpoint/2010/main" val="39273262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0140" y="0"/>
            <a:ext cx="10835640" cy="6469380"/>
          </a:xfrm>
        </p:spPr>
        <p:txBody>
          <a:bodyPr>
            <a:normAutofit/>
          </a:bodyPr>
          <a:lstStyle/>
          <a:p>
            <a:r>
              <a:rPr lang="fa-IR" sz="1800" b="1" dirty="0">
                <a:solidFill>
                  <a:schemeClr val="tx1"/>
                </a:solidFill>
                <a:latin typeface="Arial" panose="020B0604020202020204" pitchFamily="34" charset="0"/>
                <a:cs typeface="Arial" panose="020B0604020202020204" pitchFamily="34" charset="0"/>
              </a:rPr>
              <a:t>پنیر پروولون</a:t>
            </a:r>
            <a:endParaRPr lang="en-US" sz="1800" b="1" dirty="0">
              <a:solidFill>
                <a:schemeClr val="tx1"/>
              </a:solidFill>
              <a:latin typeface="Arial" panose="020B0604020202020204" pitchFamily="34" charset="0"/>
              <a:cs typeface="Arial" panose="020B0604020202020204" pitchFamily="34" charset="0"/>
            </a:endParaRPr>
          </a:p>
          <a:p>
            <a:pPr>
              <a:lnSpc>
                <a:spcPct val="110000"/>
              </a:lnSpc>
            </a:pPr>
            <a:r>
              <a:rPr lang="fa-IR" sz="1800" b="1" dirty="0">
                <a:solidFill>
                  <a:schemeClr val="tx1"/>
                </a:solidFill>
                <a:latin typeface="Arial" panose="020B0604020202020204" pitchFamily="34" charset="0"/>
                <a:cs typeface="Arial" panose="020B0604020202020204" pitchFamily="34" charset="0"/>
              </a:rPr>
              <a:t>این نوع پنیر دارای پوسته ی بیرونی براق و طلایی رنگ می باشد، پنیری است کشدار و از نظر شکل و اندازه و طعم دارای گونه های متفاوتی است، مثلا، با عطر یا بدون عطر، با طعم ملایم یا ادویه دار و تند. به طور کلی سه نوع مختلف از پنیر پروولون موجود می باشد.</a:t>
            </a:r>
            <a:endParaRPr lang="en-US" sz="1800" b="1" dirty="0">
              <a:solidFill>
                <a:schemeClr val="tx1"/>
              </a:solidFill>
              <a:latin typeface="Arial" panose="020B0604020202020204" pitchFamily="34" charset="0"/>
              <a:cs typeface="Arial" panose="020B0604020202020204" pitchFamily="34" charset="0"/>
            </a:endParaRPr>
          </a:p>
          <a:p>
            <a:pPr>
              <a:lnSpc>
                <a:spcPct val="110000"/>
              </a:lnSpc>
            </a:pPr>
            <a:r>
              <a:rPr lang="fa-IR" sz="1800" b="1" dirty="0">
                <a:solidFill>
                  <a:schemeClr val="tx1"/>
                </a:solidFill>
                <a:latin typeface="Arial" panose="020B0604020202020204" pitchFamily="34" charset="0"/>
                <a:cs typeface="Arial" panose="020B0604020202020204" pitchFamily="34" charset="0"/>
              </a:rPr>
              <a:t>۱ـ پروولون شیرین</a:t>
            </a:r>
            <a:endParaRPr lang="en-US" sz="1800" b="1" dirty="0">
              <a:solidFill>
                <a:schemeClr val="tx1"/>
              </a:solidFill>
              <a:latin typeface="Arial" panose="020B0604020202020204" pitchFamily="34" charset="0"/>
              <a:cs typeface="Arial" panose="020B0604020202020204" pitchFamily="34" charset="0"/>
            </a:endParaRPr>
          </a:p>
          <a:p>
            <a:pPr>
              <a:lnSpc>
                <a:spcPct val="110000"/>
              </a:lnSpc>
            </a:pPr>
            <a:r>
              <a:rPr lang="fa-IR" sz="1800" b="1" dirty="0">
                <a:solidFill>
                  <a:schemeClr val="tx1"/>
                </a:solidFill>
                <a:latin typeface="Arial" panose="020B0604020202020204" pitchFamily="34" charset="0"/>
                <a:cs typeface="Arial" panose="020B0604020202020204" pitchFamily="34" charset="0"/>
              </a:rPr>
              <a:t>۲ـ پروولون تند</a:t>
            </a:r>
            <a:endParaRPr lang="en-US" sz="1800" b="1" dirty="0">
              <a:solidFill>
                <a:schemeClr val="tx1"/>
              </a:solidFill>
              <a:latin typeface="Arial" panose="020B0604020202020204" pitchFamily="34" charset="0"/>
              <a:cs typeface="Arial" panose="020B0604020202020204" pitchFamily="34" charset="0"/>
            </a:endParaRPr>
          </a:p>
          <a:p>
            <a:pPr>
              <a:lnSpc>
                <a:spcPct val="110000"/>
              </a:lnSpc>
            </a:pPr>
            <a:r>
              <a:rPr lang="fa-IR" sz="1800" b="1" dirty="0">
                <a:solidFill>
                  <a:schemeClr val="tx1"/>
                </a:solidFill>
                <a:latin typeface="Arial" panose="020B0604020202020204" pitchFamily="34" charset="0"/>
                <a:cs typeface="Arial" panose="020B0604020202020204" pitchFamily="34" charset="0"/>
              </a:rPr>
              <a:t>۳ـ پروولون </a:t>
            </a:r>
            <a:r>
              <a:rPr lang="fa-IR" sz="1800" b="1" dirty="0" smtClean="0">
                <a:solidFill>
                  <a:schemeClr val="tx1"/>
                </a:solidFill>
                <a:latin typeface="Arial" panose="020B0604020202020204" pitchFamily="34" charset="0"/>
                <a:cs typeface="Arial" panose="020B0604020202020204" pitchFamily="34" charset="0"/>
              </a:rPr>
              <a:t>دودی</a:t>
            </a:r>
            <a:endParaRPr lang="fa-IR" sz="1800" b="1" dirty="0">
              <a:solidFill>
                <a:schemeClr val="tx1"/>
              </a:solidFill>
              <a:latin typeface="Arial" panose="020B0604020202020204" pitchFamily="34" charset="0"/>
              <a:cs typeface="Arial" panose="020B0604020202020204" pitchFamily="34" charset="0"/>
            </a:endParaRPr>
          </a:p>
          <a:p>
            <a:pPr marL="0" indent="0">
              <a:lnSpc>
                <a:spcPct val="110000"/>
              </a:lnSpc>
              <a:buNone/>
            </a:pPr>
            <a:r>
              <a:rPr lang="fa-IR" sz="1800" b="1" dirty="0">
                <a:solidFill>
                  <a:schemeClr val="tx1"/>
                </a:solidFill>
                <a:latin typeface="Arial" panose="020B0604020202020204" pitchFamily="34" charset="0"/>
                <a:cs typeface="Arial" panose="020B0604020202020204" pitchFamily="34" charset="0"/>
              </a:rPr>
              <a:t> </a:t>
            </a:r>
            <a:r>
              <a:rPr lang="fa-IR" sz="1800" b="1" dirty="0" smtClean="0">
                <a:solidFill>
                  <a:schemeClr val="tx1"/>
                </a:solidFill>
                <a:latin typeface="Arial" panose="020B0604020202020204" pitchFamily="34" charset="0"/>
                <a:cs typeface="Arial" panose="020B0604020202020204" pitchFamily="34" charset="0"/>
              </a:rPr>
              <a:t> این </a:t>
            </a:r>
            <a:r>
              <a:rPr lang="fa-IR" sz="1800" b="1" dirty="0">
                <a:solidFill>
                  <a:schemeClr val="tx1"/>
                </a:solidFill>
                <a:latin typeface="Arial" panose="020B0604020202020204" pitchFamily="34" charset="0"/>
                <a:cs typeface="Arial" panose="020B0604020202020204" pitchFamily="34" charset="0"/>
              </a:rPr>
              <a:t>پنیر بسیار غنی است و در هر کیلوی آن ۴۷۰۰ کالری </a:t>
            </a:r>
            <a:r>
              <a:rPr lang="fa-IR" sz="1800" b="1" dirty="0" smtClean="0">
                <a:solidFill>
                  <a:schemeClr val="tx1"/>
                </a:solidFill>
                <a:latin typeface="Arial" panose="020B0604020202020204" pitchFamily="34" charset="0"/>
                <a:cs typeface="Arial" panose="020B0604020202020204" pitchFamily="34" charset="0"/>
              </a:rPr>
              <a:t>وجود</a:t>
            </a:r>
          </a:p>
          <a:p>
            <a:pPr marL="0" indent="0">
              <a:lnSpc>
                <a:spcPct val="110000"/>
              </a:lnSpc>
              <a:buNone/>
            </a:pPr>
            <a:r>
              <a:rPr lang="fa-IR" sz="1800" b="1" dirty="0" smtClean="0">
                <a:solidFill>
                  <a:schemeClr val="tx1"/>
                </a:solidFill>
                <a:latin typeface="Arial" panose="020B0604020202020204" pitchFamily="34" charset="0"/>
                <a:cs typeface="Arial" panose="020B0604020202020204" pitchFamily="34" charset="0"/>
              </a:rPr>
              <a:t> </a:t>
            </a:r>
            <a:r>
              <a:rPr lang="fa-IR" sz="1800" b="1" dirty="0">
                <a:solidFill>
                  <a:schemeClr val="tx1"/>
                </a:solidFill>
                <a:latin typeface="Arial" panose="020B0604020202020204" pitchFamily="34" charset="0"/>
                <a:cs typeface="Arial" panose="020B0604020202020204" pitchFamily="34" charset="0"/>
              </a:rPr>
              <a:t>دارد، </a:t>
            </a:r>
            <a:r>
              <a:rPr lang="fa-IR" sz="1800" b="1" dirty="0" smtClean="0">
                <a:solidFill>
                  <a:schemeClr val="tx1"/>
                </a:solidFill>
                <a:latin typeface="Arial" panose="020B0604020202020204" pitchFamily="34" charset="0"/>
                <a:cs typeface="Arial" panose="020B0604020202020204" pitchFamily="34" charset="0"/>
              </a:rPr>
              <a:t>و </a:t>
            </a:r>
            <a:r>
              <a:rPr lang="fa-IR" sz="1800" b="1" dirty="0">
                <a:solidFill>
                  <a:schemeClr val="tx1"/>
                </a:solidFill>
                <a:latin typeface="Arial" panose="020B0604020202020204" pitchFamily="34" charset="0"/>
                <a:cs typeface="Arial" panose="020B0604020202020204" pitchFamily="34" charset="0"/>
              </a:rPr>
              <a:t>به عنوان دسر و برای پخت غذا قابل استفاده است و </a:t>
            </a:r>
            <a:r>
              <a:rPr lang="fa-IR" sz="1800" b="1" dirty="0" smtClean="0">
                <a:solidFill>
                  <a:schemeClr val="tx1"/>
                </a:solidFill>
                <a:latin typeface="Arial" panose="020B0604020202020204" pitchFamily="34" charset="0"/>
                <a:cs typeface="Arial" panose="020B0604020202020204" pitchFamily="34" charset="0"/>
              </a:rPr>
              <a:t>به</a:t>
            </a:r>
          </a:p>
          <a:p>
            <a:pPr marL="0" indent="0">
              <a:lnSpc>
                <a:spcPct val="110000"/>
              </a:lnSpc>
              <a:buNone/>
            </a:pPr>
            <a:r>
              <a:rPr lang="fa-IR" sz="1800" b="1" dirty="0" smtClean="0">
                <a:solidFill>
                  <a:schemeClr val="tx1"/>
                </a:solidFill>
                <a:latin typeface="Arial" panose="020B0604020202020204" pitchFamily="34" charset="0"/>
                <a:cs typeface="Arial" panose="020B0604020202020204" pitchFamily="34" charset="0"/>
              </a:rPr>
              <a:t> </a:t>
            </a:r>
            <a:r>
              <a:rPr lang="fa-IR" sz="1800" b="1" dirty="0">
                <a:solidFill>
                  <a:schemeClr val="tx1"/>
                </a:solidFill>
                <a:latin typeface="Arial" panose="020B0604020202020204" pitchFamily="34" charset="0"/>
                <a:cs typeface="Arial" panose="020B0604020202020204" pitchFamily="34" charset="0"/>
              </a:rPr>
              <a:t>عنوان چاشنی برای اسپاگتی های مختلف و پیتزاها و </a:t>
            </a:r>
            <a:r>
              <a:rPr lang="fa-IR" sz="1800" b="1" dirty="0" smtClean="0">
                <a:solidFill>
                  <a:schemeClr val="tx1"/>
                </a:solidFill>
                <a:latin typeface="Arial" panose="020B0604020202020204" pitchFamily="34" charset="0"/>
                <a:cs typeface="Arial" panose="020B0604020202020204" pitchFamily="34" charset="0"/>
              </a:rPr>
              <a:t>غذاهایی</a:t>
            </a:r>
          </a:p>
          <a:p>
            <a:pPr marL="0" indent="0">
              <a:lnSpc>
                <a:spcPct val="110000"/>
              </a:lnSpc>
              <a:buNone/>
            </a:pPr>
            <a:r>
              <a:rPr lang="fa-IR" sz="1800" b="1" dirty="0" smtClean="0">
                <a:solidFill>
                  <a:schemeClr val="tx1"/>
                </a:solidFill>
                <a:latin typeface="Arial" panose="020B0604020202020204" pitchFamily="34" charset="0"/>
                <a:cs typeface="Arial" panose="020B0604020202020204" pitchFamily="34" charset="0"/>
              </a:rPr>
              <a:t> </a:t>
            </a:r>
            <a:r>
              <a:rPr lang="fa-IR" sz="1800" b="1" dirty="0">
                <a:solidFill>
                  <a:schemeClr val="tx1"/>
                </a:solidFill>
                <a:latin typeface="Arial" panose="020B0604020202020204" pitchFamily="34" charset="0"/>
                <a:cs typeface="Arial" panose="020B0604020202020204" pitchFamily="34" charset="0"/>
              </a:rPr>
              <a:t>که در آن خمیر به کار برده اند نیز استفاده می شود و همچنین </a:t>
            </a:r>
            <a:endParaRPr lang="fa-IR" sz="1800" b="1" dirty="0" smtClean="0">
              <a:solidFill>
                <a:schemeClr val="tx1"/>
              </a:solidFill>
              <a:latin typeface="Arial" panose="020B0604020202020204" pitchFamily="34" charset="0"/>
              <a:cs typeface="Arial" panose="020B0604020202020204" pitchFamily="34" charset="0"/>
            </a:endParaRPr>
          </a:p>
          <a:p>
            <a:pPr marL="0" indent="0">
              <a:lnSpc>
                <a:spcPct val="110000"/>
              </a:lnSpc>
              <a:buNone/>
            </a:pPr>
            <a:r>
              <a:rPr lang="fa-IR" sz="1800" b="1" dirty="0" smtClean="0">
                <a:solidFill>
                  <a:schemeClr val="tx1"/>
                </a:solidFill>
                <a:latin typeface="Arial" panose="020B0604020202020204" pitchFamily="34" charset="0"/>
                <a:cs typeface="Arial" panose="020B0604020202020204" pitchFamily="34" charset="0"/>
              </a:rPr>
              <a:t>در </a:t>
            </a:r>
            <a:r>
              <a:rPr lang="fa-IR" sz="1800" b="1" dirty="0">
                <a:solidFill>
                  <a:schemeClr val="tx1"/>
                </a:solidFill>
                <a:latin typeface="Arial" panose="020B0604020202020204" pitchFamily="34" charset="0"/>
                <a:cs typeface="Arial" panose="020B0604020202020204" pitchFamily="34" charset="0"/>
              </a:rPr>
              <a:t>غذاهایى که در فر تهیه می شود از خاصیت ذوب بسیار بالایی برخوردار است.</a:t>
            </a:r>
            <a:endParaRPr lang="en-US" sz="1800" b="1" dirty="0">
              <a:solidFill>
                <a:schemeClr val="tx1"/>
              </a:solidFill>
              <a:latin typeface="Arial" panose="020B0604020202020204" pitchFamily="34" charset="0"/>
              <a:cs typeface="Arial" panose="020B0604020202020204" pitchFamily="34" charset="0"/>
            </a:endParaRPr>
          </a:p>
          <a:p>
            <a:pPr>
              <a:lnSpc>
                <a:spcPct val="110000"/>
              </a:lnSpc>
            </a:pPr>
            <a:r>
              <a:rPr lang="fa-IR" sz="1800" b="1" dirty="0">
                <a:solidFill>
                  <a:schemeClr val="tx1"/>
                </a:solidFill>
                <a:latin typeface="Arial" panose="020B0604020202020204" pitchFamily="34" charset="0"/>
                <a:cs typeface="Arial" panose="020B0604020202020204" pitchFamily="34" charset="0"/>
              </a:rPr>
              <a:t>پنیر پروولون یک پنیر </a:t>
            </a:r>
            <a:r>
              <a:rPr lang="fa-IR" sz="1800" b="1" dirty="0" smtClean="0">
                <a:solidFill>
                  <a:schemeClr val="tx1"/>
                </a:solidFill>
                <a:latin typeface="Arial" panose="020B0604020202020204" pitchFamily="34" charset="0"/>
                <a:cs typeface="Arial" panose="020B0604020202020204" pitchFamily="34" charset="0"/>
              </a:rPr>
              <a:t>سخت/ </a:t>
            </a:r>
            <a:r>
              <a:rPr lang="fa-IR" sz="1800" b="1" dirty="0">
                <a:solidFill>
                  <a:schemeClr val="tx1"/>
                </a:solidFill>
                <a:latin typeface="Arial" panose="020B0604020202020204" pitchFamily="34" charset="0"/>
                <a:cs typeface="Arial" panose="020B0604020202020204" pitchFamily="34" charset="0"/>
              </a:rPr>
              <a:t>نیمه سخت رسیده است که رنگ آن تقریبا سفید از رنگ عاجی تا زرد روشن و یا زرد رنگ است و دارای بافت رشته ای با رشته های پروتئینی طولانی موازی می باشد</a:t>
            </a:r>
            <a:r>
              <a:rPr lang="fa-IR" sz="1800" b="1" dirty="0" smtClean="0">
                <a:solidFill>
                  <a:schemeClr val="tx1"/>
                </a:solidFill>
                <a:latin typeface="Arial" panose="020B0604020202020204" pitchFamily="34" charset="0"/>
                <a:cs typeface="Arial" panose="020B0604020202020204" pitchFamily="34" charset="0"/>
              </a:rPr>
              <a:t>.</a:t>
            </a:r>
            <a:endParaRPr lang="fa-IR" sz="1800" b="1"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983" y="2209443"/>
            <a:ext cx="4225514" cy="2644700"/>
          </a:xfrm>
          <a:prstGeom prst="rect">
            <a:avLst/>
          </a:prstGeom>
        </p:spPr>
      </p:pic>
    </p:spTree>
    <p:extLst>
      <p:ext uri="{BB962C8B-B14F-4D97-AF65-F5344CB8AC3E}">
        <p14:creationId xmlns:p14="http://schemas.microsoft.com/office/powerpoint/2010/main" val="12885982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322729"/>
            <a:ext cx="11081273" cy="5854234"/>
          </a:xfrm>
        </p:spPr>
        <p:txBody>
          <a:bodyPr>
            <a:normAutofit/>
          </a:bodyPr>
          <a:lstStyle/>
          <a:p>
            <a:r>
              <a:rPr lang="fa-IR" sz="2400" dirty="0">
                <a:solidFill>
                  <a:schemeClr val="tx1"/>
                </a:solidFill>
                <a:latin typeface="Arial" panose="020B0604020202020204" pitchFamily="34" charset="0"/>
                <a:cs typeface="Arial" panose="020B0604020202020204" pitchFamily="34" charset="0"/>
              </a:rPr>
              <a:t>اصولا استوانه ای یا گلابی شکل است ولیکن شکلهای دیگری هم ممکن است داشته باشد. این نوع پنیر بصورت صنعتی قابل تولید است و بدون روکش و یا با روکشی که ممکن است پوشش دار هم باشد عرضه می شود.برای افزایش ایجاد طعم و بهبود ویژگیهای ظاهری آن (</a:t>
            </a:r>
            <a:r>
              <a:rPr lang="fa-IR" sz="2400" dirty="0" smtClean="0">
                <a:solidFill>
                  <a:schemeClr val="tx1"/>
                </a:solidFill>
                <a:latin typeface="Arial" panose="020B0604020202020204" pitchFamily="34" charset="0"/>
                <a:cs typeface="Arial" panose="020B0604020202020204" pitchFamily="34" charset="0"/>
              </a:rPr>
              <a:t>بسته به </a:t>
            </a:r>
            <a:r>
              <a:rPr lang="fa-IR" sz="2400" dirty="0">
                <a:solidFill>
                  <a:schemeClr val="tx1"/>
                </a:solidFill>
                <a:latin typeface="Arial" panose="020B0604020202020204" pitchFamily="34" charset="0"/>
                <a:cs typeface="Arial" panose="020B0604020202020204" pitchFamily="34" charset="0"/>
              </a:rPr>
              <a:t>درجه رسیدگی مورد نظر) بطور معمول فرایند عمل آوری به مدت یکماه در دمای 10 تا 20 درجه سلسیوس انجام می شود.روش تهیه پنیر پروولون با استفاده از فرایند پاستافیلاتا ، یعنی ترکیبی از عملیات حرارت دادن لخته تا بدست آوردن مقدار </a:t>
            </a:r>
            <a:r>
              <a:rPr lang="en-US" sz="2400" dirty="0">
                <a:solidFill>
                  <a:schemeClr val="tx1"/>
                </a:solidFill>
                <a:latin typeface="Arial" panose="020B0604020202020204" pitchFamily="34" charset="0"/>
                <a:cs typeface="Arial" panose="020B0604020202020204" pitchFamily="34" charset="0"/>
              </a:rPr>
              <a:t>PH</a:t>
            </a:r>
            <a:r>
              <a:rPr lang="fa-IR" sz="2400" dirty="0">
                <a:solidFill>
                  <a:schemeClr val="tx1"/>
                </a:solidFill>
                <a:latin typeface="Arial" panose="020B0604020202020204" pitchFamily="34" charset="0"/>
                <a:cs typeface="Arial" panose="020B0604020202020204" pitchFamily="34" charset="0"/>
              </a:rPr>
              <a:t> مناسب ، ورز دادن و کش آمدن می باشد تا زمانیکه لخته یکنواخت شده و اثری ازبافت تجمعی و توده ای در آن یافت نشود.زمانیکه هنوز فراورده گرم است لخته ها بریده و وارد قالب می شود سپس با استفاده از سرد شدن در آب خنک یا آب نمک سفت می شود. استفاده از روشهای فرایند دیگر که فراورده نهایی با شرایط فیزیکی و شیمیایی و حسی مشابه تولید می کند نیز مجاز شناخته شده است. </a:t>
            </a:r>
          </a:p>
          <a:p>
            <a:r>
              <a:rPr lang="fa-IR" b="1" dirty="0">
                <a:solidFill>
                  <a:schemeClr val="tx1"/>
                </a:solidFill>
                <a:latin typeface="Arial" panose="020B0604020202020204" pitchFamily="34" charset="0"/>
                <a:cs typeface="Arial" panose="020B0604020202020204" pitchFamily="34" charset="0"/>
              </a:rPr>
              <a:t>ویژگیهای شیمیایی  </a:t>
            </a:r>
            <a:r>
              <a:rPr lang="fa-IR" b="1" dirty="0" smtClean="0">
                <a:solidFill>
                  <a:schemeClr val="tx1"/>
                </a:solidFill>
                <a:latin typeface="Arial" panose="020B0604020202020204" pitchFamily="34" charset="0"/>
                <a:cs typeface="Arial" panose="020B0604020202020204" pitchFamily="34" charset="0"/>
              </a:rPr>
              <a:t>پروولون:</a:t>
            </a:r>
            <a:endParaRPr lang="fa-IR" b="1" dirty="0">
              <a:solidFill>
                <a:schemeClr val="tx1"/>
              </a:solidFill>
              <a:latin typeface="Arial" panose="020B0604020202020204" pitchFamily="34" charset="0"/>
              <a:cs typeface="Arial" panose="020B0604020202020204" pitchFamily="34" charset="0"/>
            </a:endParaRPr>
          </a:p>
          <a:p>
            <a:r>
              <a:rPr lang="fa-IR" b="1" dirty="0">
                <a:solidFill>
                  <a:schemeClr val="tx1"/>
                </a:solidFill>
                <a:latin typeface="Arial" panose="020B0604020202020204" pitchFamily="34" charset="0"/>
                <a:cs typeface="Arial" panose="020B0604020202020204" pitchFamily="34" charset="0"/>
              </a:rPr>
              <a:t>چربی در ماده خشک : حداقل 45% </a:t>
            </a:r>
          </a:p>
          <a:p>
            <a:r>
              <a:rPr lang="fa-IR" b="1" dirty="0">
                <a:solidFill>
                  <a:schemeClr val="tx1"/>
                </a:solidFill>
                <a:latin typeface="Arial" panose="020B0604020202020204" pitchFamily="34" charset="0"/>
                <a:cs typeface="Arial" panose="020B0604020202020204" pitchFamily="34" charset="0"/>
              </a:rPr>
              <a:t>میزان ماده خشک : حداقل 51% (بسته به میزان چربی پنیر)</a:t>
            </a:r>
            <a:endParaRPr lang="en-US" b="1" dirty="0">
              <a:solidFill>
                <a:schemeClr val="tx1"/>
              </a:solidFill>
              <a:latin typeface="Arial" panose="020B0604020202020204" pitchFamily="34" charset="0"/>
              <a:cs typeface="Arial" panose="020B0604020202020204" pitchFamily="34" charset="0"/>
            </a:endParaRPr>
          </a:p>
          <a:p>
            <a:endParaRPr lang="fa-IR"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32047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4" y="395784"/>
            <a:ext cx="11627893" cy="6462215"/>
          </a:xfrm>
        </p:spPr>
        <p:txBody>
          <a:bodyPr>
            <a:normAutofit fontScale="92500" lnSpcReduction="10000"/>
          </a:bodyPr>
          <a:lstStyle/>
          <a:p>
            <a:r>
              <a:rPr lang="fa-IR" b="1" dirty="0">
                <a:solidFill>
                  <a:schemeClr val="tx1"/>
                </a:solidFill>
                <a:latin typeface="Arial" panose="020B0604020202020204" pitchFamily="34" charset="0"/>
                <a:cs typeface="Arial" panose="020B0604020202020204" pitchFamily="34" charset="0"/>
              </a:rPr>
              <a:t>پنیر امنتال </a:t>
            </a:r>
            <a:endParaRPr lang="fa-IR" b="1" dirty="0" smtClean="0">
              <a:solidFill>
                <a:schemeClr val="tx1"/>
              </a:solidFill>
              <a:latin typeface="Arial" panose="020B0604020202020204" pitchFamily="34" charset="0"/>
              <a:cs typeface="Arial" panose="020B0604020202020204" pitchFamily="34" charset="0"/>
            </a:endParaRPr>
          </a:p>
          <a:p>
            <a:pPr>
              <a:lnSpc>
                <a:spcPct val="110000"/>
              </a:lnSpc>
            </a:pPr>
            <a:r>
              <a:rPr lang="fa-IR" sz="2400" dirty="0" smtClean="0">
                <a:solidFill>
                  <a:schemeClr val="tx1"/>
                </a:solidFill>
                <a:latin typeface="Arial" panose="020B0604020202020204" pitchFamily="34" charset="0"/>
                <a:cs typeface="Arial" panose="020B0604020202020204" pitchFamily="34" charset="0"/>
              </a:rPr>
              <a:t>یکی </a:t>
            </a:r>
            <a:r>
              <a:rPr lang="fa-IR" sz="2400" dirty="0">
                <a:solidFill>
                  <a:schemeClr val="tx1"/>
                </a:solidFill>
                <a:latin typeface="Arial" panose="020B0604020202020204" pitchFamily="34" charset="0"/>
                <a:cs typeface="Arial" panose="020B0604020202020204" pitchFamily="34" charset="0"/>
              </a:rPr>
              <a:t>از انواع پنیرهای سوئیسی است (امنتال نام رودخانه یا دره ای در سوئیس است که این پنیر قرنها پیش در آن محل تولید شده) . این پنیر خوشبو و دارای رایحه ای شیرین است.پنیر امنتال جزو پنیرهای </a:t>
            </a:r>
            <a:r>
              <a:rPr lang="fa-IR" sz="2400" b="1" dirty="0">
                <a:solidFill>
                  <a:schemeClr val="tx1"/>
                </a:solidFill>
                <a:latin typeface="Arial" panose="020B0604020202020204" pitchFamily="34" charset="0"/>
                <a:cs typeface="Arial" panose="020B0604020202020204" pitchFamily="34" charset="0"/>
              </a:rPr>
              <a:t>سخت</a:t>
            </a:r>
            <a:r>
              <a:rPr lang="fa-IR" sz="2400" dirty="0">
                <a:solidFill>
                  <a:schemeClr val="tx1"/>
                </a:solidFill>
                <a:latin typeface="Arial" panose="020B0604020202020204" pitchFamily="34" charset="0"/>
                <a:cs typeface="Arial" panose="020B0604020202020204" pitchFamily="34" charset="0"/>
              </a:rPr>
              <a:t> و رسیده است که معمولا با چرخ و بلوکهایی با وزن 40 کیلوگرم و بیشتر تولید می شود. دوره رسیدن این محصول برای بهبود عطر ، طعم و بافت، بسته به درجه رسیدن مورد نظر دو ماه در دمای 10 تا 25 درجه ساسیوس می باشد. امنتال از تخمیر میکروبیولوژیکی با استفاده از باکتریهای ترموفیل تولید کننده اسید لاکتیک به منظور انجام تخمیر اولیه(تخمیر لاکتوز) بدست می آید.تخمیر ثانویه(تخمیرلاکتات) با فعالیت تولید کننده اسید پروپیونیک انجام می شود.در تولید این پنیر پس از برش دادن، لخته تا دماهای بالاتراز دمای انعقاد گرم می شود.رنگ این پنیر از سفید عاجی تا رنگ زرد یا زرد روشن متغیر است.بافت آن باید ارتجاعی، قابل برش، غیر چسبناک و دارای حفره های گازی با قطر 1 تا 5 سانتیمتر باشد پنیر امنتال دارای بو و مزه ملایم ، آجیلی و شیرین می باشد که کم و بیش احساس می </a:t>
            </a:r>
            <a:r>
              <a:rPr lang="fa-IR" sz="2400" dirty="0" smtClean="0">
                <a:solidFill>
                  <a:schemeClr val="tx1"/>
                </a:solidFill>
                <a:latin typeface="Arial" panose="020B0604020202020204" pitchFamily="34" charset="0"/>
                <a:cs typeface="Arial" panose="020B0604020202020204" pitchFamily="34" charset="0"/>
              </a:rPr>
              <a:t>شود.تولید و فروش این پنیر ممکن است با یا بدون پوسته سخت و خشک باشد.</a:t>
            </a:r>
          </a:p>
          <a:p>
            <a:r>
              <a:rPr lang="fa-IR" sz="2200" dirty="0" smtClean="0">
                <a:solidFill>
                  <a:schemeClr val="tx1"/>
                </a:solidFill>
                <a:latin typeface="Arial" panose="020B0604020202020204" pitchFamily="34" charset="0"/>
                <a:cs typeface="Arial" panose="020B0604020202020204" pitchFamily="34" charset="0"/>
              </a:rPr>
              <a:t>ویژگیهای شیمیایی پنیر امنتال :</a:t>
            </a:r>
          </a:p>
          <a:p>
            <a:r>
              <a:rPr lang="fa-IR" sz="1900" dirty="0" smtClean="0">
                <a:solidFill>
                  <a:schemeClr val="tx1"/>
                </a:solidFill>
                <a:latin typeface="Arial" panose="020B0604020202020204" pitchFamily="34" charset="0"/>
                <a:cs typeface="Arial" panose="020B0604020202020204" pitchFamily="34" charset="0"/>
              </a:rPr>
              <a:t>چربی </a:t>
            </a:r>
            <a:r>
              <a:rPr lang="fa-IR" sz="1900" dirty="0">
                <a:solidFill>
                  <a:schemeClr val="tx1"/>
                </a:solidFill>
                <a:latin typeface="Arial" panose="020B0604020202020204" pitchFamily="34" charset="0"/>
                <a:cs typeface="Arial" panose="020B0604020202020204" pitchFamily="34" charset="0"/>
              </a:rPr>
              <a:t>در ماده خشک :</a:t>
            </a:r>
            <a:r>
              <a:rPr lang="fa-IR" sz="1900" dirty="0" smtClean="0">
                <a:solidFill>
                  <a:schemeClr val="tx1"/>
                </a:solidFill>
                <a:latin typeface="Arial" panose="020B0604020202020204" pitchFamily="34" charset="0"/>
                <a:cs typeface="Arial" panose="020B0604020202020204" pitchFamily="34" charset="0"/>
              </a:rPr>
              <a:t> </a:t>
            </a:r>
            <a:r>
              <a:rPr lang="fa-IR" sz="1900" dirty="0">
                <a:solidFill>
                  <a:schemeClr val="tx1"/>
                </a:solidFill>
                <a:latin typeface="Arial" panose="020B0604020202020204" pitchFamily="34" charset="0"/>
                <a:cs typeface="Arial" panose="020B0604020202020204" pitchFamily="34" charset="0"/>
              </a:rPr>
              <a:t>حداقل 45% </a:t>
            </a:r>
          </a:p>
          <a:p>
            <a:r>
              <a:rPr lang="fa-IR" sz="1900" dirty="0" smtClean="0">
                <a:solidFill>
                  <a:schemeClr val="tx1"/>
                </a:solidFill>
                <a:latin typeface="Arial" panose="020B0604020202020204" pitchFamily="34" charset="0"/>
                <a:cs typeface="Arial" panose="020B0604020202020204" pitchFamily="34" charset="0"/>
              </a:rPr>
              <a:t>ماده </a:t>
            </a:r>
            <a:r>
              <a:rPr lang="fa-IR" sz="1900" dirty="0">
                <a:solidFill>
                  <a:schemeClr val="tx1"/>
                </a:solidFill>
                <a:latin typeface="Arial" panose="020B0604020202020204" pitchFamily="34" charset="0"/>
                <a:cs typeface="Arial" panose="020B0604020202020204" pitchFamily="34" charset="0"/>
              </a:rPr>
              <a:t>خشک :</a:t>
            </a:r>
            <a:r>
              <a:rPr lang="fa-IR" sz="1900" dirty="0" smtClean="0">
                <a:solidFill>
                  <a:schemeClr val="tx1"/>
                </a:solidFill>
                <a:latin typeface="Arial" panose="020B0604020202020204" pitchFamily="34" charset="0"/>
                <a:cs typeface="Arial" panose="020B0604020202020204" pitchFamily="34" charset="0"/>
              </a:rPr>
              <a:t> </a:t>
            </a:r>
            <a:r>
              <a:rPr lang="fa-IR" sz="1900" dirty="0">
                <a:solidFill>
                  <a:schemeClr val="tx1"/>
                </a:solidFill>
                <a:latin typeface="Arial" panose="020B0604020202020204" pitchFamily="34" charset="0"/>
                <a:cs typeface="Arial" panose="020B0604020202020204" pitchFamily="34" charset="0"/>
              </a:rPr>
              <a:t>حداقل 60%( بسته به میزان چربی </a:t>
            </a:r>
            <a:r>
              <a:rPr lang="fa-IR" sz="1900" dirty="0" smtClean="0">
                <a:solidFill>
                  <a:schemeClr val="tx1"/>
                </a:solidFill>
                <a:latin typeface="Arial" panose="020B0604020202020204" pitchFamily="34" charset="0"/>
                <a:cs typeface="Arial" panose="020B0604020202020204" pitchFamily="34" charset="0"/>
              </a:rPr>
              <a:t>نمونه)</a:t>
            </a:r>
          </a:p>
          <a:p>
            <a:r>
              <a:rPr lang="fa-IR" sz="1900" dirty="0" smtClean="0">
                <a:solidFill>
                  <a:schemeClr val="tx1"/>
                </a:solidFill>
                <a:latin typeface="Arial" panose="020B0604020202020204" pitchFamily="34" charset="0"/>
                <a:cs typeface="Arial" panose="020B0604020202020204" pitchFamily="34" charset="0"/>
              </a:rPr>
              <a:t>پروتئین : </a:t>
            </a:r>
            <a:r>
              <a:rPr lang="fa-IR" sz="1900" dirty="0">
                <a:solidFill>
                  <a:schemeClr val="tx1"/>
                </a:solidFill>
                <a:latin typeface="Arial" panose="020B0604020202020204" pitchFamily="34" charset="0"/>
                <a:cs typeface="Arial" panose="020B0604020202020204" pitchFamily="34" charset="0"/>
              </a:rPr>
              <a:t>حداقل 25% </a:t>
            </a:r>
          </a:p>
          <a:p>
            <a:r>
              <a:rPr lang="fa-IR" sz="1900" dirty="0" smtClean="0">
                <a:solidFill>
                  <a:schemeClr val="tx1"/>
                </a:solidFill>
                <a:latin typeface="Arial" panose="020B0604020202020204" pitchFamily="34" charset="0"/>
                <a:cs typeface="Arial" panose="020B0604020202020204" pitchFamily="34" charset="0"/>
              </a:rPr>
              <a:t>نمک : </a:t>
            </a:r>
            <a:r>
              <a:rPr lang="fa-IR" sz="1900" dirty="0">
                <a:solidFill>
                  <a:schemeClr val="tx1"/>
                </a:solidFill>
                <a:latin typeface="Arial" panose="020B0604020202020204" pitchFamily="34" charset="0"/>
                <a:cs typeface="Arial" panose="020B0604020202020204" pitchFamily="34" charset="0"/>
              </a:rPr>
              <a:t>حداکثر 2% </a:t>
            </a:r>
          </a:p>
          <a:p>
            <a:r>
              <a:rPr lang="en-US" sz="1900" dirty="0" smtClean="0">
                <a:solidFill>
                  <a:schemeClr val="tx1"/>
                </a:solidFill>
                <a:latin typeface="Arial" panose="020B0604020202020204" pitchFamily="34" charset="0"/>
                <a:cs typeface="Arial" panose="020B0604020202020204" pitchFamily="34" charset="0"/>
              </a:rPr>
              <a:t>PH</a:t>
            </a:r>
            <a:r>
              <a:rPr lang="fa-IR" sz="1900" dirty="0" smtClean="0">
                <a:solidFill>
                  <a:schemeClr val="tx1"/>
                </a:solidFill>
                <a:latin typeface="Arial" panose="020B0604020202020204" pitchFamily="34" charset="0"/>
                <a:cs typeface="Arial" panose="020B0604020202020204" pitchFamily="34" charset="0"/>
              </a:rPr>
              <a:t>(محلول 10%) : 6 – 5.4</a:t>
            </a:r>
            <a:endParaRPr lang="en-US" sz="1900" dirty="0">
              <a:solidFill>
                <a:schemeClr val="tx1"/>
              </a:solidFill>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993977"/>
            <a:ext cx="4324574" cy="2764714"/>
          </a:xfrm>
          <a:prstGeom prst="rect">
            <a:avLst/>
          </a:prstGeom>
        </p:spPr>
      </p:pic>
    </p:spTree>
    <p:extLst>
      <p:ext uri="{BB962C8B-B14F-4D97-AF65-F5344CB8AC3E}">
        <p14:creationId xmlns:p14="http://schemas.microsoft.com/office/powerpoint/2010/main" val="39446288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25911"/>
            <a:ext cx="10973696" cy="5951052"/>
          </a:xfrm>
        </p:spPr>
        <p:txBody>
          <a:bodyPr>
            <a:normAutofit/>
          </a:bodyPr>
          <a:lstStyle/>
          <a:p>
            <a:r>
              <a:rPr lang="fa-IR" sz="2400" b="1" dirty="0">
                <a:solidFill>
                  <a:schemeClr val="tx1"/>
                </a:solidFill>
                <a:latin typeface="Arial" panose="020B0604020202020204" pitchFamily="34" charset="0"/>
                <a:cs typeface="Arial" panose="020B0604020202020204" pitchFamily="34" charset="0"/>
              </a:rPr>
              <a:t>پنیر </a:t>
            </a:r>
            <a:r>
              <a:rPr lang="fa-IR" sz="2400" b="1" dirty="0" smtClean="0">
                <a:solidFill>
                  <a:schemeClr val="tx1"/>
                </a:solidFill>
                <a:latin typeface="Arial" panose="020B0604020202020204" pitchFamily="34" charset="0"/>
                <a:cs typeface="Arial" panose="020B0604020202020204" pitchFamily="34" charset="0"/>
              </a:rPr>
              <a:t>سامسو:</a:t>
            </a:r>
            <a:endParaRPr lang="fa-IR" sz="2400" b="1" dirty="0">
              <a:solidFill>
                <a:schemeClr val="tx1"/>
              </a:solidFill>
              <a:latin typeface="Arial" panose="020B0604020202020204" pitchFamily="34" charset="0"/>
              <a:cs typeface="Arial" panose="020B0604020202020204" pitchFamily="34" charset="0"/>
            </a:endParaRPr>
          </a:p>
          <a:p>
            <a:r>
              <a:rPr lang="fa-IR" sz="2400" dirty="0">
                <a:solidFill>
                  <a:schemeClr val="tx1"/>
                </a:solidFill>
                <a:latin typeface="Arial" panose="020B0604020202020204" pitchFamily="34" charset="0"/>
                <a:cs typeface="Arial" panose="020B0604020202020204" pitchFamily="34" charset="0"/>
              </a:rPr>
              <a:t>جزو پنیرهای رسیده </a:t>
            </a:r>
            <a:r>
              <a:rPr lang="fa-IR" sz="2400" b="1" dirty="0">
                <a:solidFill>
                  <a:schemeClr val="tx1"/>
                </a:solidFill>
                <a:latin typeface="Arial" panose="020B0604020202020204" pitchFamily="34" charset="0"/>
                <a:cs typeface="Arial" panose="020B0604020202020204" pitchFamily="34" charset="0"/>
              </a:rPr>
              <a:t>سخت</a:t>
            </a:r>
            <a:r>
              <a:rPr lang="fa-IR" sz="2400" dirty="0">
                <a:solidFill>
                  <a:schemeClr val="tx1"/>
                </a:solidFill>
                <a:latin typeface="Arial" panose="020B0604020202020204" pitchFamily="34" charset="0"/>
                <a:cs typeface="Arial" panose="020B0604020202020204" pitchFamily="34" charset="0"/>
              </a:rPr>
              <a:t> است که رنگ آن نزدیک به رنگ سفید یا عاجی تا رنگ زرد روشن یا زرد است.بافت این پنیر نیز (زمانیکه بوسیله انگشت فشار داده می شود) سخت بوده و برای برش دادن مناسب می باشد.در بافت آن حفره هایی با دیواره نرم و مدور به میزان کم و با قطر تا 20 میلیمتر وجود دارد علاوه بر این وجود سوراخ و شکاف در آن به میزان کم قابل قبول است.شکل آن استوانه، مربع یا مستطیل تخت است و ممکن است با یا بدون پوسته سخت و خشک تهیه و عرضه شود. پنیر سامسو برای ایجاد طعم و بافت مناسب معمولا در زمان حداقل 3 هفته در دمای 8 تا 17 درجه سانتیگراد و بسته به میزان رسیدن لازم ، فرایند رسیدن را طی می کند.این پنیر دارای طعم و بوی مخصوص به خود می باشد.</a:t>
            </a:r>
          </a:p>
          <a:p>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4750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501" y="1787856"/>
            <a:ext cx="11000096" cy="2497541"/>
          </a:xfrm>
        </p:spPr>
        <p:txBody>
          <a:bodyPr>
            <a:noAutofit/>
          </a:bodyPr>
          <a:lstStyle/>
          <a:p>
            <a:pPr marL="0" indent="0">
              <a:lnSpc>
                <a:spcPct val="120000"/>
              </a:lnSpc>
              <a:buNone/>
            </a:pPr>
            <a:r>
              <a:rPr lang="fa-IR" sz="2800" b="1" dirty="0">
                <a:solidFill>
                  <a:srgbClr val="FFFF00"/>
                </a:solidFill>
                <a:latin typeface="Arial" panose="020B0604020202020204" pitchFamily="34" charset="0"/>
                <a:ea typeface="Calibri" panose="020F0502020204030204" pitchFamily="34" charset="0"/>
                <a:cs typeface="Arial" panose="020B0604020202020204" pitchFamily="34" charset="0"/>
              </a:rPr>
              <a:t>مواد اولیه اصلی :</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شیر وسایر فراورده های آن که با یکی از روشهای متداول سالم سازی شده باشند. </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مایه های لاکتیک بدون زیان (باکتریهای آغازگر) و یا باکتریهای تولید کننده عطر و طعم و یا کشتی از سایر میکروارگانیسمهای بدون زیان که موجب تخمیر لاکتیکی می شوند.</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مایه پنیر و یا هر ماده منعقد کننده مناسب و بدون زیان</a:t>
            </a:r>
          </a:p>
          <a:p>
            <a:pPr marL="457200" indent="-457200">
              <a:lnSpc>
                <a:spcPct val="120000"/>
              </a:lnSpc>
              <a:buFont typeface="+mj-lt"/>
              <a:buAutoNum type="arabicPeriod"/>
            </a:pPr>
            <a:r>
              <a:rPr lang="fa-IR" b="1" dirty="0" smtClean="0">
                <a:solidFill>
                  <a:schemeClr val="tx1"/>
                </a:solidFill>
                <a:latin typeface="Arial" panose="020B0604020202020204" pitchFamily="34" charset="0"/>
                <a:ea typeface="Calibri" panose="020F0502020204030204" pitchFamily="34" charset="0"/>
                <a:cs typeface="Arial" panose="020B0604020202020204" pitchFamily="34" charset="0"/>
              </a:rPr>
              <a:t>مواد </a:t>
            </a: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تشکیل دهنده اختیاری:</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نمک طعام </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آب آشامیدنی</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سایر مواد خوراکی مجاز نظیر ادویه ها ، سبزیها و مغزهای خوراکی</a:t>
            </a:r>
          </a:p>
          <a:p>
            <a:pPr marL="457200" indent="-457200">
              <a:lnSpc>
                <a:spcPct val="120000"/>
              </a:lnSpc>
              <a:buFont typeface="+mj-lt"/>
              <a:buAutoNum type="arabicPeriod"/>
            </a:pP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افزودنیهای </a:t>
            </a:r>
            <a:r>
              <a:rPr lang="fa-IR" b="1" dirty="0" smtClean="0">
                <a:solidFill>
                  <a:schemeClr val="tx1"/>
                </a:solidFill>
                <a:latin typeface="Arial" panose="020B0604020202020204" pitchFamily="34" charset="0"/>
                <a:ea typeface="Calibri" panose="020F0502020204030204" pitchFamily="34" charset="0"/>
                <a:cs typeface="Arial" panose="020B0604020202020204" pitchFamily="34" charset="0"/>
              </a:rPr>
              <a:t>خوراکی :1 . کلرید کلسیم   2 . سایر </a:t>
            </a:r>
            <a:r>
              <a:rPr lang="fa-IR" b="1" dirty="0">
                <a:solidFill>
                  <a:schemeClr val="tx1"/>
                </a:solidFill>
                <a:latin typeface="Arial" panose="020B0604020202020204" pitchFamily="34" charset="0"/>
                <a:ea typeface="Calibri" panose="020F0502020204030204" pitchFamily="34" charset="0"/>
                <a:cs typeface="Arial" panose="020B0604020202020204" pitchFamily="34" charset="0"/>
              </a:rPr>
              <a:t>افزودنیهای مجاز</a:t>
            </a:r>
          </a:p>
          <a:p>
            <a:pPr marL="0" indent="0">
              <a:buNone/>
            </a:pPr>
            <a:endParaRPr lang="fa-I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071235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242868" cy="4823460"/>
          </a:xfrm>
        </p:spPr>
        <p:txBody>
          <a:bodyPr/>
          <a:lstStyle/>
          <a:p>
            <a:r>
              <a:rPr lang="fa-IR" sz="2400" b="1" dirty="0">
                <a:solidFill>
                  <a:schemeClr val="tx1"/>
                </a:solidFill>
                <a:latin typeface="Arial" panose="020B0604020202020204" pitchFamily="34" charset="0"/>
                <a:cs typeface="Arial" panose="020B0604020202020204" pitchFamily="34" charset="0"/>
              </a:rPr>
              <a:t>ویژگیهای شیمیایی پنیر سامسو  :</a:t>
            </a:r>
          </a:p>
          <a:p>
            <a:r>
              <a:rPr lang="fa-IR" sz="2400" b="1" dirty="0">
                <a:solidFill>
                  <a:schemeClr val="tx1"/>
                </a:solidFill>
                <a:latin typeface="Arial" panose="020B0604020202020204" pitchFamily="34" charset="0"/>
                <a:cs typeface="Arial" panose="020B0604020202020204" pitchFamily="34" charset="0"/>
              </a:rPr>
              <a:t>چربی در ماده خشک : حداقل 30% </a:t>
            </a:r>
          </a:p>
          <a:p>
            <a:r>
              <a:rPr lang="fa-IR" sz="2400" b="1" dirty="0">
                <a:solidFill>
                  <a:schemeClr val="tx1"/>
                </a:solidFill>
                <a:latin typeface="Arial" panose="020B0604020202020204" pitchFamily="34" charset="0"/>
                <a:cs typeface="Arial" panose="020B0604020202020204" pitchFamily="34" charset="0"/>
              </a:rPr>
              <a:t>ماده خشک : حداقل 46% (بسته به میزان چربی پنیر) </a:t>
            </a:r>
          </a:p>
          <a:p>
            <a:r>
              <a:rPr lang="fa-IR" sz="2400" b="1" dirty="0">
                <a:solidFill>
                  <a:schemeClr val="tx1"/>
                </a:solidFill>
                <a:latin typeface="Arial" panose="020B0604020202020204" pitchFamily="34" charset="0"/>
                <a:cs typeface="Arial" panose="020B0604020202020204" pitchFamily="34" charset="0"/>
              </a:rPr>
              <a:t>پروتئین حداقل 25% </a:t>
            </a:r>
          </a:p>
          <a:p>
            <a:r>
              <a:rPr lang="fa-IR" sz="2400" b="1" dirty="0">
                <a:solidFill>
                  <a:schemeClr val="tx1"/>
                </a:solidFill>
                <a:latin typeface="Arial" panose="020B0604020202020204" pitchFamily="34" charset="0"/>
                <a:cs typeface="Arial" panose="020B0604020202020204" pitchFamily="34" charset="0"/>
              </a:rPr>
              <a:t>نمک : حداکثر 2% </a:t>
            </a:r>
          </a:p>
          <a:p>
            <a:r>
              <a:rPr lang="en-US" sz="2400" b="1" dirty="0">
                <a:solidFill>
                  <a:schemeClr val="tx1"/>
                </a:solidFill>
                <a:latin typeface="Arial" panose="020B0604020202020204" pitchFamily="34" charset="0"/>
                <a:cs typeface="Arial" panose="020B0604020202020204" pitchFamily="34" charset="0"/>
              </a:rPr>
              <a:t>PH(</a:t>
            </a:r>
            <a:r>
              <a:rPr lang="fa-IR" sz="2400" b="1" dirty="0">
                <a:solidFill>
                  <a:schemeClr val="tx1"/>
                </a:solidFill>
                <a:latin typeface="Arial" panose="020B0604020202020204" pitchFamily="34" charset="0"/>
                <a:cs typeface="Arial" panose="020B0604020202020204" pitchFamily="34" charset="0"/>
              </a:rPr>
              <a:t>محلول 10%) : 6 – 5.2</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07560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54380"/>
            <a:ext cx="11124304" cy="5715000"/>
          </a:xfrm>
        </p:spPr>
        <p:txBody>
          <a:bodyPr>
            <a:noAutofit/>
          </a:bodyPr>
          <a:lstStyle/>
          <a:p>
            <a:r>
              <a:rPr lang="fa-IR" sz="3200" b="1" dirty="0">
                <a:solidFill>
                  <a:schemeClr val="tx1"/>
                </a:solidFill>
                <a:latin typeface="Arial" panose="020B0604020202020204" pitchFamily="34" charset="0"/>
                <a:cs typeface="Arial" panose="020B0604020202020204" pitchFamily="34" charset="0"/>
              </a:rPr>
              <a:t>پنیر سنت پائولین </a:t>
            </a:r>
            <a:endParaRPr lang="fa-IR" sz="3200" b="1" dirty="0" smtClean="0">
              <a:solidFill>
                <a:schemeClr val="tx1"/>
              </a:solidFill>
              <a:latin typeface="Arial" panose="020B0604020202020204" pitchFamily="34" charset="0"/>
              <a:cs typeface="Arial" panose="020B0604020202020204" pitchFamily="34" charset="0"/>
            </a:endParaRPr>
          </a:p>
          <a:p>
            <a:r>
              <a:rPr lang="fa-IR" sz="2800" dirty="0" smtClean="0">
                <a:solidFill>
                  <a:schemeClr val="tx1"/>
                </a:solidFill>
                <a:latin typeface="Arial" panose="020B0604020202020204" pitchFamily="34" charset="0"/>
                <a:cs typeface="Arial" panose="020B0604020202020204" pitchFamily="34" charset="0"/>
              </a:rPr>
              <a:t>جزو </a:t>
            </a:r>
            <a:r>
              <a:rPr lang="fa-IR" sz="2800" dirty="0">
                <a:solidFill>
                  <a:schemeClr val="tx1"/>
                </a:solidFill>
                <a:latin typeface="Arial" panose="020B0604020202020204" pitchFamily="34" charset="0"/>
                <a:cs typeface="Arial" panose="020B0604020202020204" pitchFamily="34" charset="0"/>
              </a:rPr>
              <a:t>پنیرهای رسیده </a:t>
            </a:r>
            <a:r>
              <a:rPr lang="fa-IR" sz="2800" b="1" dirty="0">
                <a:solidFill>
                  <a:schemeClr val="tx1"/>
                </a:solidFill>
                <a:latin typeface="Arial" panose="020B0604020202020204" pitchFamily="34" charset="0"/>
                <a:cs typeface="Arial" panose="020B0604020202020204" pitchFamily="34" charset="0"/>
              </a:rPr>
              <a:t>نیمه سخت </a:t>
            </a:r>
            <a:r>
              <a:rPr lang="fa-IR" sz="2800" dirty="0">
                <a:solidFill>
                  <a:schemeClr val="tx1"/>
                </a:solidFill>
                <a:latin typeface="Arial" panose="020B0604020202020204" pitchFamily="34" charset="0"/>
                <a:cs typeface="Arial" panose="020B0604020202020204" pitchFamily="34" charset="0"/>
              </a:rPr>
              <a:t>است که </a:t>
            </a:r>
            <a:r>
              <a:rPr lang="fa-IR" sz="2800" dirty="0" smtClean="0">
                <a:solidFill>
                  <a:schemeClr val="tx1"/>
                </a:solidFill>
                <a:latin typeface="Arial" panose="020B0604020202020204" pitchFamily="34" charset="0"/>
                <a:cs typeface="Arial" panose="020B0604020202020204" pitchFamily="34" charset="0"/>
              </a:rPr>
              <a:t>بافت آن </a:t>
            </a:r>
            <a:r>
              <a:rPr lang="fa-IR" sz="2800" dirty="0">
                <a:solidFill>
                  <a:schemeClr val="tx1"/>
                </a:solidFill>
                <a:latin typeface="Arial" panose="020B0604020202020204" pitchFamily="34" charset="0"/>
                <a:cs typeface="Arial" panose="020B0604020202020204" pitchFamily="34" charset="0"/>
              </a:rPr>
              <a:t>زمانیکه با انگشت فشار داده می شود، سخت بوده و انعطاف پذیر می باشد.این پنیر ممکن است با پوسته خشک یا تاحدی مرطوب نیز تهیه و عرضه شود، که این پوسته بطور معمول سخت بوده، لیکن تحت فشار انگشت حالت ارتجاعی دارد.پنیر سنت پائولین برای ایجاد طعم و بافت مناسب معمولا در زمان حداقل یک هفته در دمای 10 تا 17 درجه سانتیگراد و بسته به میزان رسیدن </a:t>
            </a:r>
            <a:r>
              <a:rPr lang="fa-IR" sz="2800" dirty="0" smtClean="0">
                <a:solidFill>
                  <a:schemeClr val="tx1"/>
                </a:solidFill>
                <a:latin typeface="Arial" panose="020B0604020202020204" pitchFamily="34" charset="0"/>
                <a:cs typeface="Arial" panose="020B0604020202020204" pitchFamily="34" charset="0"/>
              </a:rPr>
              <a:t>لازم </a:t>
            </a:r>
            <a:r>
              <a:rPr lang="fa-IR" sz="2800" dirty="0">
                <a:solidFill>
                  <a:schemeClr val="tx1"/>
                </a:solidFill>
                <a:latin typeface="Arial" panose="020B0604020202020204" pitchFamily="34" charset="0"/>
                <a:cs typeface="Arial" panose="020B0604020202020204" pitchFamily="34" charset="0"/>
              </a:rPr>
              <a:t>فرایند رسیدن را طی می </a:t>
            </a:r>
            <a:r>
              <a:rPr lang="fa-IR" sz="2800" dirty="0" smtClean="0">
                <a:solidFill>
                  <a:schemeClr val="tx1"/>
                </a:solidFill>
                <a:latin typeface="Arial" panose="020B0604020202020204" pitchFamily="34" charset="0"/>
                <a:cs typeface="Arial" panose="020B0604020202020204" pitchFamily="34" charset="0"/>
              </a:rPr>
              <a:t>کند.در این پنیر بطور معمول حفره وجود ندارد لیکن وجود سوراخ و شکاف در آن به میزان کم قابل قبول است.این </a:t>
            </a:r>
            <a:r>
              <a:rPr lang="fa-IR" sz="2800" dirty="0">
                <a:solidFill>
                  <a:schemeClr val="tx1"/>
                </a:solidFill>
                <a:latin typeface="Arial" panose="020B0604020202020204" pitchFamily="34" charset="0"/>
                <a:cs typeface="Arial" panose="020B0604020202020204" pitchFamily="34" charset="0"/>
              </a:rPr>
              <a:t>پنیر باید دارای رنگ سفید عاجی تا رنگ زرد یا زرد روشن باشد.بافت آن باید کمی سفت و انعطاف پذیر بوده و دارای طعم و بوی مخصوص به خود باشد. </a:t>
            </a:r>
            <a:endParaRPr lang="fa-IR" sz="2800" dirty="0" smtClean="0">
              <a:solidFill>
                <a:schemeClr val="tx1"/>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74336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174288" cy="5097780"/>
          </a:xfrm>
        </p:spPr>
        <p:txBody>
          <a:bodyPr/>
          <a:lstStyle/>
          <a:p>
            <a:r>
              <a:rPr lang="fa-IR" sz="2800" dirty="0">
                <a:solidFill>
                  <a:schemeClr val="tx1"/>
                </a:solidFill>
                <a:latin typeface="Arial" panose="020B0604020202020204" pitchFamily="34" charset="0"/>
                <a:cs typeface="Arial" panose="020B0604020202020204" pitchFamily="34" charset="0"/>
              </a:rPr>
              <a:t>ویژگیهای شیمیایی پنیر پائولین :</a:t>
            </a:r>
          </a:p>
          <a:p>
            <a:r>
              <a:rPr lang="fa-IR" sz="2800" dirty="0">
                <a:solidFill>
                  <a:schemeClr val="tx1"/>
                </a:solidFill>
                <a:latin typeface="Arial" panose="020B0604020202020204" pitchFamily="34" charset="0"/>
                <a:cs typeface="Arial" panose="020B0604020202020204" pitchFamily="34" charset="0"/>
              </a:rPr>
              <a:t>چربی در ماده خشک : حداقل 40% </a:t>
            </a:r>
          </a:p>
          <a:p>
            <a:r>
              <a:rPr lang="fa-IR" sz="2800" dirty="0">
                <a:solidFill>
                  <a:schemeClr val="tx1"/>
                </a:solidFill>
                <a:latin typeface="Arial" panose="020B0604020202020204" pitchFamily="34" charset="0"/>
                <a:cs typeface="Arial" panose="020B0604020202020204" pitchFamily="34" charset="0"/>
              </a:rPr>
              <a:t>ماده خشک : حداقل 44%(بسته به میزان چربی پنیر )</a:t>
            </a:r>
          </a:p>
          <a:p>
            <a:r>
              <a:rPr lang="fa-IR" sz="2800" dirty="0">
                <a:solidFill>
                  <a:schemeClr val="tx1"/>
                </a:solidFill>
                <a:latin typeface="Arial" panose="020B0604020202020204" pitchFamily="34" charset="0"/>
                <a:cs typeface="Arial" panose="020B0604020202020204" pitchFamily="34" charset="0"/>
              </a:rPr>
              <a:t>پروتئین حداقل 22% </a:t>
            </a:r>
          </a:p>
          <a:p>
            <a:r>
              <a:rPr lang="fa-IR" sz="2800" dirty="0">
                <a:solidFill>
                  <a:schemeClr val="tx1"/>
                </a:solidFill>
                <a:latin typeface="Arial" panose="020B0604020202020204" pitchFamily="34" charset="0"/>
                <a:cs typeface="Arial" panose="020B0604020202020204" pitchFamily="34" charset="0"/>
              </a:rPr>
              <a:t>نمک : حداکثر2% </a:t>
            </a:r>
          </a:p>
          <a:p>
            <a:r>
              <a:rPr lang="en-US" sz="2800" dirty="0">
                <a:solidFill>
                  <a:schemeClr val="tx1"/>
                </a:solidFill>
                <a:latin typeface="Arial" panose="020B0604020202020204" pitchFamily="34" charset="0"/>
                <a:cs typeface="Arial" panose="020B0604020202020204" pitchFamily="34" charset="0"/>
              </a:rPr>
              <a:t>PH(</a:t>
            </a:r>
            <a:r>
              <a:rPr lang="fa-IR" sz="2800" dirty="0">
                <a:solidFill>
                  <a:schemeClr val="tx1"/>
                </a:solidFill>
                <a:latin typeface="Arial" panose="020B0604020202020204" pitchFamily="34" charset="0"/>
                <a:cs typeface="Arial" panose="020B0604020202020204" pitchFamily="34" charset="0"/>
              </a:rPr>
              <a:t>محلول 10%) : 6 – 5.2</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21349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72122"/>
            <a:ext cx="11490512" cy="6685878"/>
          </a:xfrm>
        </p:spPr>
        <p:txBody>
          <a:bodyPr>
            <a:normAutofit/>
          </a:bodyPr>
          <a:lstStyle/>
          <a:p>
            <a:r>
              <a:rPr lang="fa-IR" sz="3200" b="1" dirty="0">
                <a:latin typeface="Arial" panose="020B0604020202020204" pitchFamily="34" charset="0"/>
                <a:cs typeface="Arial" panose="020B0604020202020204" pitchFamily="34" charset="0"/>
              </a:rPr>
              <a:t> </a:t>
            </a:r>
            <a:r>
              <a:rPr lang="fa-IR" sz="3200" b="1" dirty="0" smtClean="0">
                <a:solidFill>
                  <a:schemeClr val="tx1"/>
                </a:solidFill>
                <a:latin typeface="Arial" panose="020B0604020202020204" pitchFamily="34" charset="0"/>
                <a:cs typeface="Arial" panose="020B0604020202020204" pitchFamily="34" charset="0"/>
              </a:rPr>
              <a:t>پنیر دانبو</a:t>
            </a:r>
            <a:endParaRPr lang="en-US" sz="3200" b="1" dirty="0">
              <a:solidFill>
                <a:schemeClr val="tx1"/>
              </a:solidFill>
              <a:latin typeface="Arial" panose="020B0604020202020204" pitchFamily="34" charset="0"/>
              <a:cs typeface="Arial" panose="020B0604020202020204" pitchFamily="34" charset="0"/>
            </a:endParaRPr>
          </a:p>
          <a:p>
            <a:pPr>
              <a:lnSpc>
                <a:spcPct val="120000"/>
              </a:lnSpc>
            </a:pPr>
            <a:r>
              <a:rPr lang="fa-IR" sz="2800" dirty="0" smtClean="0">
                <a:solidFill>
                  <a:schemeClr val="tx1"/>
                </a:solidFill>
                <a:latin typeface="Arial" panose="020B0604020202020204" pitchFamily="34" charset="0"/>
                <a:cs typeface="Arial" panose="020B0604020202020204" pitchFamily="34" charset="0"/>
              </a:rPr>
              <a:t>پنیر </a:t>
            </a:r>
            <a:r>
              <a:rPr lang="fa-IR" sz="2800" b="1" dirty="0">
                <a:solidFill>
                  <a:schemeClr val="tx1"/>
                </a:solidFill>
                <a:latin typeface="Arial" panose="020B0604020202020204" pitchFamily="34" charset="0"/>
                <a:cs typeface="Arial" panose="020B0604020202020204" pitchFamily="34" charset="0"/>
              </a:rPr>
              <a:t>سخت /</a:t>
            </a:r>
            <a:r>
              <a:rPr lang="fa-IR" sz="2800" b="1" dirty="0" smtClean="0">
                <a:solidFill>
                  <a:schemeClr val="tx1"/>
                </a:solidFill>
                <a:latin typeface="Arial" panose="020B0604020202020204" pitchFamily="34" charset="0"/>
                <a:cs typeface="Arial" panose="020B0604020202020204" pitchFamily="34" charset="0"/>
              </a:rPr>
              <a:t>یا </a:t>
            </a:r>
            <a:r>
              <a:rPr lang="fa-IR" sz="2800" b="1" dirty="0">
                <a:solidFill>
                  <a:schemeClr val="tx1"/>
                </a:solidFill>
                <a:latin typeface="Arial" panose="020B0604020202020204" pitchFamily="34" charset="0"/>
                <a:cs typeface="Arial" panose="020B0604020202020204" pitchFamily="34" charset="0"/>
              </a:rPr>
              <a:t>نیمه سخت </a:t>
            </a:r>
            <a:r>
              <a:rPr lang="fa-IR" sz="2800" dirty="0">
                <a:solidFill>
                  <a:schemeClr val="tx1"/>
                </a:solidFill>
                <a:latin typeface="Arial" panose="020B0604020202020204" pitchFamily="34" charset="0"/>
                <a:cs typeface="Arial" panose="020B0604020202020204" pitchFamily="34" charset="0"/>
              </a:rPr>
              <a:t>رسیده ای است که به شکل </a:t>
            </a:r>
            <a:r>
              <a:rPr lang="fa-IR" sz="2800" dirty="0" smtClean="0">
                <a:solidFill>
                  <a:schemeClr val="tx1"/>
                </a:solidFill>
                <a:latin typeface="Arial" panose="020B0604020202020204" pitchFamily="34" charset="0"/>
                <a:cs typeface="Arial" panose="020B0604020202020204" pitchFamily="34" charset="0"/>
              </a:rPr>
              <a:t>چهارگوش </a:t>
            </a:r>
            <a:r>
              <a:rPr lang="fa-IR" sz="2800" dirty="0">
                <a:solidFill>
                  <a:schemeClr val="tx1"/>
                </a:solidFill>
                <a:latin typeface="Arial" panose="020B0604020202020204" pitchFamily="34" charset="0"/>
                <a:cs typeface="Arial" panose="020B0604020202020204" pitchFamily="34" charset="0"/>
              </a:rPr>
              <a:t>مسطح یا متوازی السطوح با یا بدون پوسته رسیده نسبتا مرطوب یا سخت تولید می شود</a:t>
            </a:r>
            <a:r>
              <a:rPr lang="fa-IR" sz="2800" dirty="0" smtClean="0">
                <a:solidFill>
                  <a:schemeClr val="tx1"/>
                </a:solidFill>
                <a:latin typeface="Arial" panose="020B0604020202020204" pitchFamily="34" charset="0"/>
                <a:cs typeface="Arial" panose="020B0604020202020204" pitchFamily="34" charset="0"/>
              </a:rPr>
              <a:t>.(منظور از عدم وجود پوسته بر روی پنیر دانبو جدا کردن پوسته از سطح آن نیست ، بلکه به معنای آنست که پنیر در شرایطی تولید و رسیده شده که پوسته ای بر روی آن تشکیل نشده است).دوره </a:t>
            </a:r>
            <a:r>
              <a:rPr lang="fa-IR" sz="2800" dirty="0">
                <a:solidFill>
                  <a:schemeClr val="tx1"/>
                </a:solidFill>
                <a:latin typeface="Arial" panose="020B0604020202020204" pitchFamily="34" charset="0"/>
                <a:cs typeface="Arial" panose="020B0604020202020204" pitchFamily="34" charset="0"/>
              </a:rPr>
              <a:t>رسیدن این محصول برای بهبود عطر، طعم و بافت، بسته به درجه رسیدن مورد نظر سه هفته در دمای 12 تا 20 درجه سلسیوس می باشد.رنگ این پنیر از تقریبا سفید تا زرد روشن یا رنگ زرد متغیر است. بافت آن باید سخت( زمانیکه با انگشت فشار داده می شود) و مناسب برای برش دادن باشد. در بافت این پنیر تعدادی حفره گازی با سطح مقطع صاف ، گرد و به اندازه نخود اکثرا تا قطر 10 میلیمتر بصورت یکنواخت توزیع شده اند و در آن تعداد کمی روزنه و شکاف قابل قبول است. پنیر دانبو باید دارای بو و مزه مخصوص به خود باشد</a:t>
            </a:r>
            <a:r>
              <a:rPr lang="fa-IR" sz="2800" dirty="0" smtClean="0">
                <a:solidFill>
                  <a:schemeClr val="tx1"/>
                </a:solidFill>
                <a:latin typeface="Arial" panose="020B0604020202020204" pitchFamily="34" charset="0"/>
                <a:cs typeface="Arial" panose="020B0604020202020204" pitchFamily="34" charset="0"/>
              </a:rPr>
              <a:t>.</a:t>
            </a:r>
          </a:p>
          <a:p>
            <a:pPr marL="0" indent="0">
              <a:buNone/>
            </a:pPr>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07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471468" cy="5120640"/>
          </a:xfrm>
        </p:spPr>
        <p:txBody>
          <a:bodyPr/>
          <a:lstStyle/>
          <a:p>
            <a:r>
              <a:rPr lang="fa-IR" sz="2400" b="1" dirty="0">
                <a:solidFill>
                  <a:schemeClr val="tx1"/>
                </a:solidFill>
                <a:latin typeface="Arial" panose="020B0604020202020204" pitchFamily="34" charset="0"/>
                <a:cs typeface="Arial" panose="020B0604020202020204" pitchFamily="34" charset="0"/>
              </a:rPr>
              <a:t>ویژگیهای شیمیایی پنیر </a:t>
            </a:r>
            <a:r>
              <a:rPr lang="fa-IR" sz="2400" b="1" dirty="0" smtClean="0">
                <a:solidFill>
                  <a:schemeClr val="tx1"/>
                </a:solidFill>
                <a:latin typeface="Arial" panose="020B0604020202020204" pitchFamily="34" charset="0"/>
                <a:cs typeface="Arial" panose="020B0604020202020204" pitchFamily="34" charset="0"/>
              </a:rPr>
              <a:t>دانیو </a:t>
            </a:r>
            <a:r>
              <a:rPr lang="fa-IR" sz="2400" b="1" dirty="0">
                <a:solidFill>
                  <a:schemeClr val="tx1"/>
                </a:solidFill>
                <a:latin typeface="Arial" panose="020B0604020202020204" pitchFamily="34" charset="0"/>
                <a:cs typeface="Arial" panose="020B0604020202020204" pitchFamily="34" charset="0"/>
              </a:rPr>
              <a:t>:</a:t>
            </a:r>
          </a:p>
          <a:p>
            <a:r>
              <a:rPr lang="fa-IR" sz="2400" b="1" dirty="0">
                <a:solidFill>
                  <a:schemeClr val="tx1"/>
                </a:solidFill>
                <a:latin typeface="Arial" panose="020B0604020202020204" pitchFamily="34" charset="0"/>
                <a:cs typeface="Arial" panose="020B0604020202020204" pitchFamily="34" charset="0"/>
              </a:rPr>
              <a:t>چربی در ماده خشک : حداقل 20% </a:t>
            </a:r>
          </a:p>
          <a:p>
            <a:r>
              <a:rPr lang="fa-IR" sz="2400" b="1" dirty="0">
                <a:solidFill>
                  <a:schemeClr val="tx1"/>
                </a:solidFill>
                <a:latin typeface="Arial" panose="020B0604020202020204" pitchFamily="34" charset="0"/>
                <a:cs typeface="Arial" panose="020B0604020202020204" pitchFamily="34" charset="0"/>
              </a:rPr>
              <a:t>میزان ماده خشک : حداقل 41% (بسته به میزان چربی پنیر) </a:t>
            </a:r>
          </a:p>
          <a:p>
            <a:r>
              <a:rPr lang="fa-IR" sz="2400" b="1" dirty="0">
                <a:solidFill>
                  <a:schemeClr val="tx1"/>
                </a:solidFill>
                <a:latin typeface="Arial" panose="020B0604020202020204" pitchFamily="34" charset="0"/>
                <a:cs typeface="Arial" panose="020B0604020202020204" pitchFamily="34" charset="0"/>
              </a:rPr>
              <a:t>پروتئین : حداقل 22% </a:t>
            </a:r>
          </a:p>
          <a:p>
            <a:r>
              <a:rPr lang="fa-IR" sz="2400" b="1" dirty="0">
                <a:solidFill>
                  <a:schemeClr val="tx1"/>
                </a:solidFill>
                <a:latin typeface="Arial" panose="020B0604020202020204" pitchFamily="34" charset="0"/>
                <a:cs typeface="Arial" panose="020B0604020202020204" pitchFamily="34" charset="0"/>
              </a:rPr>
              <a:t>نمک : حداکثر 2% </a:t>
            </a:r>
          </a:p>
          <a:p>
            <a:r>
              <a:rPr lang="en-US" sz="2400" b="1" dirty="0">
                <a:solidFill>
                  <a:schemeClr val="tx1"/>
                </a:solidFill>
                <a:latin typeface="Arial" panose="020B0604020202020204" pitchFamily="34" charset="0"/>
                <a:cs typeface="Arial" panose="020B0604020202020204" pitchFamily="34" charset="0"/>
              </a:rPr>
              <a:t>PH(</a:t>
            </a:r>
            <a:r>
              <a:rPr lang="fa-IR" sz="2400" b="1" dirty="0">
                <a:solidFill>
                  <a:schemeClr val="tx1"/>
                </a:solidFill>
                <a:latin typeface="Arial" panose="020B0604020202020204" pitchFamily="34" charset="0"/>
                <a:cs typeface="Arial" panose="020B0604020202020204" pitchFamily="34" charset="0"/>
              </a:rPr>
              <a:t>محلول 10%) : 6.4 – 5.2</a:t>
            </a: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025406" y="3603009"/>
            <a:ext cx="5047926" cy="2688240"/>
          </a:xfrm>
          <a:prstGeom prst="rect">
            <a:avLst/>
          </a:prstGeom>
        </p:spPr>
      </p:pic>
    </p:spTree>
    <p:extLst>
      <p:ext uri="{BB962C8B-B14F-4D97-AF65-F5344CB8AC3E}">
        <p14:creationId xmlns:p14="http://schemas.microsoft.com/office/powerpoint/2010/main" val="2673301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80" y="193638"/>
            <a:ext cx="11514716" cy="6664362"/>
          </a:xfrm>
        </p:spPr>
        <p:txBody>
          <a:bodyPr>
            <a:normAutofit/>
          </a:bodyPr>
          <a:lstStyle/>
          <a:p>
            <a:r>
              <a:rPr lang="fa-IR" sz="2800" b="1" dirty="0">
                <a:solidFill>
                  <a:schemeClr val="tx1"/>
                </a:solidFill>
                <a:latin typeface="Arial" panose="020B0604020202020204" pitchFamily="34" charset="0"/>
                <a:cs typeface="Arial" panose="020B0604020202020204" pitchFamily="34" charset="0"/>
              </a:rPr>
              <a:t>پنیر ادام </a:t>
            </a:r>
            <a:endParaRPr lang="fa-IR" sz="2800" b="1" dirty="0" smtClean="0">
              <a:solidFill>
                <a:schemeClr val="tx1"/>
              </a:solidFill>
              <a:latin typeface="Arial" panose="020B0604020202020204" pitchFamily="34" charset="0"/>
              <a:cs typeface="Arial" panose="020B0604020202020204" pitchFamily="34" charset="0"/>
            </a:endParaRPr>
          </a:p>
          <a:p>
            <a:pPr>
              <a:lnSpc>
                <a:spcPct val="100000"/>
              </a:lnSpc>
            </a:pPr>
            <a:r>
              <a:rPr lang="fa-IR" sz="2800" dirty="0" smtClean="0">
                <a:solidFill>
                  <a:schemeClr val="tx1"/>
                </a:solidFill>
                <a:latin typeface="Arial" panose="020B0604020202020204" pitchFamily="34" charset="0"/>
                <a:cs typeface="Arial" panose="020B0604020202020204" pitchFamily="34" charset="0"/>
              </a:rPr>
              <a:t>پنیر </a:t>
            </a:r>
            <a:r>
              <a:rPr lang="fa-IR" sz="2800" b="1" dirty="0">
                <a:solidFill>
                  <a:schemeClr val="tx1"/>
                </a:solidFill>
                <a:latin typeface="Arial" panose="020B0604020202020204" pitchFamily="34" charset="0"/>
                <a:cs typeface="Arial" panose="020B0604020202020204" pitchFamily="34" charset="0"/>
              </a:rPr>
              <a:t>سخت /</a:t>
            </a:r>
            <a:r>
              <a:rPr lang="fa-IR" sz="2800" b="1" dirty="0" smtClean="0">
                <a:solidFill>
                  <a:schemeClr val="tx1"/>
                </a:solidFill>
                <a:latin typeface="Arial" panose="020B0604020202020204" pitchFamily="34" charset="0"/>
                <a:cs typeface="Arial" panose="020B0604020202020204" pitchFamily="34" charset="0"/>
              </a:rPr>
              <a:t>یا </a:t>
            </a:r>
            <a:r>
              <a:rPr lang="fa-IR" sz="2800" b="1" dirty="0">
                <a:solidFill>
                  <a:schemeClr val="tx1"/>
                </a:solidFill>
                <a:latin typeface="Arial" panose="020B0604020202020204" pitchFamily="34" charset="0"/>
                <a:cs typeface="Arial" panose="020B0604020202020204" pitchFamily="34" charset="0"/>
              </a:rPr>
              <a:t>نیمه سخت </a:t>
            </a:r>
            <a:r>
              <a:rPr lang="fa-IR" sz="2800" dirty="0">
                <a:solidFill>
                  <a:schemeClr val="tx1"/>
                </a:solidFill>
                <a:latin typeface="Arial" panose="020B0604020202020204" pitchFamily="34" charset="0"/>
                <a:cs typeface="Arial" panose="020B0604020202020204" pitchFamily="34" charset="0"/>
              </a:rPr>
              <a:t>و رسیده ای است که پس از کاهش </a:t>
            </a:r>
            <a:r>
              <a:rPr lang="en-US" sz="2800" dirty="0">
                <a:solidFill>
                  <a:schemeClr val="tx1"/>
                </a:solidFill>
                <a:latin typeface="Arial" panose="020B0604020202020204" pitchFamily="34" charset="0"/>
                <a:cs typeface="Arial" panose="020B0604020202020204" pitchFamily="34" charset="0"/>
              </a:rPr>
              <a:t>PH</a:t>
            </a:r>
            <a:r>
              <a:rPr lang="fa-IR" sz="2800" dirty="0">
                <a:solidFill>
                  <a:schemeClr val="tx1"/>
                </a:solidFill>
                <a:latin typeface="Arial" panose="020B0604020202020204" pitchFamily="34" charset="0"/>
                <a:cs typeface="Arial" panose="020B0604020202020204" pitchFamily="34" charset="0"/>
              </a:rPr>
              <a:t> شیر تازه توسط باکتریهای آغازگر لاکتیکی و سپس انعقاد آنزیمی به کمک مایه پنیر یا هر آنزیم منعقد کننده مناسب و مجاز دیگری در دمای معین حاصل شده و دوره رسیدن آن برای بهبود عطر ، طعم و بافت بسته به درجه رسیدن مورد نظر سه هفته در دمای 10 تا 18 درجه سانتیگراد می </a:t>
            </a:r>
            <a:r>
              <a:rPr lang="fa-IR" sz="2800" dirty="0" smtClean="0">
                <a:solidFill>
                  <a:schemeClr val="tx1"/>
                </a:solidFill>
                <a:latin typeface="Arial" panose="020B0604020202020204" pitchFamily="34" charset="0"/>
                <a:cs typeface="Arial" panose="020B0604020202020204" pitchFamily="34" charset="0"/>
              </a:rPr>
              <a:t>باشد.مرحله نمک زنی به پنیر ادام با کمک آب نمک انجام می شود.رنگ </a:t>
            </a:r>
            <a:r>
              <a:rPr lang="fa-IR" sz="2800" dirty="0">
                <a:solidFill>
                  <a:schemeClr val="tx1"/>
                </a:solidFill>
                <a:latin typeface="Arial" panose="020B0604020202020204" pitchFamily="34" charset="0"/>
                <a:cs typeface="Arial" panose="020B0604020202020204" pitchFamily="34" charset="0"/>
              </a:rPr>
              <a:t>آن از سفید یا عاجی تا رنگ زرد یا زرد روشن متغیر است.بافت آن باید سخت و قابل برش با تعداد کمی حفره کم و بیش گرد با اندازه برنج تا نخود(حداکثر 10 میلیمتر) که بصورت منظم در سرتاسر داخل پنیر توزیع شده اند، باشد.شکل ظاهری آن بصورت کروی یا مکعب مستطیل یا قرص نان است، تولید و فروش این پنیر همراه با پوسته خشکی است که ممکن است پوشش داده شده باشد و نیز دارای بو و مزه مخصوص به خود می باشد</a:t>
            </a:r>
            <a:r>
              <a:rPr lang="fa-IR" sz="2800" dirty="0" smtClean="0">
                <a:solidFill>
                  <a:schemeClr val="tx1"/>
                </a:solidFill>
                <a:latin typeface="Arial" panose="020B0604020202020204" pitchFamily="34" charset="0"/>
                <a:cs typeface="Arial" panose="020B0604020202020204" pitchFamily="34" charset="0"/>
              </a:rPr>
              <a:t>.</a:t>
            </a:r>
          </a:p>
          <a:p>
            <a:endParaRPr lang="fa-I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43183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242868" cy="5532120"/>
          </a:xfrm>
        </p:spPr>
        <p:txBody>
          <a:bodyPr/>
          <a:lstStyle/>
          <a:p>
            <a:r>
              <a:rPr lang="fa-IR" sz="2800" b="1" dirty="0">
                <a:solidFill>
                  <a:schemeClr val="tx1"/>
                </a:solidFill>
                <a:latin typeface="Arial" panose="020B0604020202020204" pitchFamily="34" charset="0"/>
                <a:cs typeface="Arial" panose="020B0604020202020204" pitchFamily="34" charset="0"/>
              </a:rPr>
              <a:t>ویژگیهای شیمیایی:</a:t>
            </a:r>
          </a:p>
          <a:p>
            <a:r>
              <a:rPr lang="fa-IR" sz="2800" b="1" dirty="0">
                <a:solidFill>
                  <a:schemeClr val="tx1"/>
                </a:solidFill>
                <a:latin typeface="Arial" panose="020B0604020202020204" pitchFamily="34" charset="0"/>
                <a:cs typeface="Arial" panose="020B0604020202020204" pitchFamily="34" charset="0"/>
              </a:rPr>
              <a:t>چربی در ماده خشک : حداقل 30%</a:t>
            </a:r>
          </a:p>
          <a:p>
            <a:r>
              <a:rPr lang="fa-IR" sz="2800" b="1" dirty="0">
                <a:solidFill>
                  <a:schemeClr val="tx1"/>
                </a:solidFill>
                <a:latin typeface="Arial" panose="020B0604020202020204" pitchFamily="34" charset="0"/>
                <a:cs typeface="Arial" panose="020B0604020202020204" pitchFamily="34" charset="0"/>
              </a:rPr>
              <a:t>ماده خشک : حداقل 47%(بسته به میزان چربی پنیر)</a:t>
            </a:r>
          </a:p>
          <a:p>
            <a:r>
              <a:rPr lang="fa-IR" sz="2800" b="1" dirty="0">
                <a:solidFill>
                  <a:schemeClr val="tx1"/>
                </a:solidFill>
                <a:latin typeface="Arial" panose="020B0604020202020204" pitchFamily="34" charset="0"/>
                <a:cs typeface="Arial" panose="020B0604020202020204" pitchFamily="34" charset="0"/>
              </a:rPr>
              <a:t>پروتئین : حداقل 22%</a:t>
            </a:r>
          </a:p>
          <a:p>
            <a:r>
              <a:rPr lang="fa-IR" sz="2800" b="1" dirty="0">
                <a:solidFill>
                  <a:schemeClr val="tx1"/>
                </a:solidFill>
                <a:latin typeface="Arial" panose="020B0604020202020204" pitchFamily="34" charset="0"/>
                <a:cs typeface="Arial" panose="020B0604020202020204" pitchFamily="34" charset="0"/>
              </a:rPr>
              <a:t>نمک : حداکثر 2%</a:t>
            </a:r>
          </a:p>
          <a:p>
            <a:r>
              <a:rPr lang="en-US" sz="2800" b="1" dirty="0">
                <a:solidFill>
                  <a:schemeClr val="tx1"/>
                </a:solidFill>
                <a:latin typeface="Arial" panose="020B0604020202020204" pitchFamily="34" charset="0"/>
                <a:cs typeface="Arial" panose="020B0604020202020204" pitchFamily="34" charset="0"/>
              </a:rPr>
              <a:t>PH(</a:t>
            </a:r>
            <a:r>
              <a:rPr lang="fa-IR" sz="2800" b="1" dirty="0">
                <a:solidFill>
                  <a:schemeClr val="tx1"/>
                </a:solidFill>
                <a:latin typeface="Arial" panose="020B0604020202020204" pitchFamily="34" charset="0"/>
                <a:cs typeface="Arial" panose="020B0604020202020204" pitchFamily="34" charset="0"/>
              </a:rPr>
              <a:t>محلول 10%) : 5.6 – 5.4</a:t>
            </a:r>
          </a:p>
          <a:p>
            <a:endParaRPr lang="fa-IR"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684212" y="3753134"/>
            <a:ext cx="5252563" cy="2699005"/>
          </a:xfrm>
          <a:prstGeom prst="rect">
            <a:avLst/>
          </a:prstGeom>
        </p:spPr>
      </p:pic>
    </p:spTree>
    <p:extLst>
      <p:ext uri="{BB962C8B-B14F-4D97-AF65-F5344CB8AC3E}">
        <p14:creationId xmlns:p14="http://schemas.microsoft.com/office/powerpoint/2010/main" val="28975913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0606"/>
            <a:ext cx="10995212" cy="6374017"/>
          </a:xfrm>
        </p:spPr>
        <p:txBody>
          <a:bodyPr/>
          <a:lstStyle/>
          <a:p>
            <a:r>
              <a:rPr lang="fa-IR" sz="3200" b="1" dirty="0">
                <a:solidFill>
                  <a:schemeClr val="tx1"/>
                </a:solidFill>
                <a:latin typeface="Arial" panose="020B0604020202020204" pitchFamily="34" charset="0"/>
                <a:cs typeface="Arial" panose="020B0604020202020204" pitchFamily="34" charset="0"/>
              </a:rPr>
              <a:t>پنیر کاچیوتا </a:t>
            </a:r>
          </a:p>
          <a:p>
            <a:r>
              <a:rPr lang="fa-IR" sz="2400" b="1" dirty="0">
                <a:solidFill>
                  <a:schemeClr val="tx1"/>
                </a:solidFill>
                <a:latin typeface="Arial" panose="020B0604020202020204" pitchFamily="34" charset="0"/>
                <a:cs typeface="Arial" panose="020B0604020202020204" pitchFamily="34" charset="0"/>
              </a:rPr>
              <a:t>از دسته پنیرهای نیمه سخت بوده که به مدت حداقل دو هفته پس از آغاز دوران رسیدن قابل عرضه به بازار می باشد. رنگ آن باید سفید شیری تا زرد روشن باشد و بافت آن باید یکنواخت و قابل برش دادن به گونه مناسب و نیز دارای حفره های کوچک و همچنین حاوی طعم ملایم و مخصوص به خود باشد. </a:t>
            </a:r>
          </a:p>
          <a:p>
            <a:r>
              <a:rPr lang="fa-IR" sz="2400" b="1" dirty="0">
                <a:solidFill>
                  <a:schemeClr val="tx1"/>
                </a:solidFill>
                <a:latin typeface="Arial" panose="020B0604020202020204" pitchFamily="34" charset="0"/>
                <a:cs typeface="Arial" panose="020B0604020202020204" pitchFamily="34" charset="0"/>
              </a:rPr>
              <a:t>ویژگیهای </a:t>
            </a:r>
            <a:r>
              <a:rPr lang="fa-IR" sz="2400" b="1" dirty="0" smtClean="0">
                <a:solidFill>
                  <a:schemeClr val="tx1"/>
                </a:solidFill>
                <a:latin typeface="Arial" panose="020B0604020202020204" pitchFamily="34" charset="0"/>
                <a:cs typeface="Arial" panose="020B0604020202020204" pitchFamily="34" charset="0"/>
              </a:rPr>
              <a:t>شیمیایی پنیر کاچیوتا:</a:t>
            </a:r>
            <a:endParaRPr lang="fa-IR" sz="24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چربی در ماده خشک : حداقل 45%</a:t>
            </a:r>
          </a:p>
          <a:p>
            <a:r>
              <a:rPr lang="fa-IR" sz="2400" b="1" dirty="0">
                <a:solidFill>
                  <a:schemeClr val="tx1"/>
                </a:solidFill>
                <a:latin typeface="Arial" panose="020B0604020202020204" pitchFamily="34" charset="0"/>
                <a:cs typeface="Arial" panose="020B0604020202020204" pitchFamily="34" charset="0"/>
              </a:rPr>
              <a:t>پروتئین : حداقل 22%</a:t>
            </a:r>
          </a:p>
          <a:p>
            <a:r>
              <a:rPr lang="fa-IR" sz="2400" b="1" dirty="0">
                <a:solidFill>
                  <a:schemeClr val="tx1"/>
                </a:solidFill>
                <a:latin typeface="Arial" panose="020B0604020202020204" pitchFamily="34" charset="0"/>
                <a:cs typeface="Arial" panose="020B0604020202020204" pitchFamily="34" charset="0"/>
              </a:rPr>
              <a:t>ماده خشک : حداقل 58% </a:t>
            </a:r>
          </a:p>
          <a:p>
            <a:r>
              <a:rPr lang="fa-IR" sz="2400" b="1" dirty="0">
                <a:solidFill>
                  <a:schemeClr val="tx1"/>
                </a:solidFill>
                <a:latin typeface="Arial" panose="020B0604020202020204" pitchFamily="34" charset="0"/>
                <a:cs typeface="Arial" panose="020B0604020202020204" pitchFamily="34" charset="0"/>
              </a:rPr>
              <a:t>نمک : حداکثر2% </a:t>
            </a:r>
          </a:p>
          <a:p>
            <a:r>
              <a:rPr lang="fa-IR" sz="2400" b="1" dirty="0">
                <a:solidFill>
                  <a:schemeClr val="tx1"/>
                </a:solidFill>
                <a:latin typeface="Arial" panose="020B0604020202020204" pitchFamily="34" charset="0"/>
                <a:cs typeface="Arial" panose="020B0604020202020204" pitchFamily="34" charset="0"/>
              </a:rPr>
              <a:t>رطوبت : حداکثر 42%</a:t>
            </a:r>
          </a:p>
          <a:p>
            <a:r>
              <a:rPr lang="en-US" sz="2400" b="1" dirty="0">
                <a:solidFill>
                  <a:schemeClr val="tx1"/>
                </a:solidFill>
                <a:latin typeface="Arial" panose="020B0604020202020204" pitchFamily="34" charset="0"/>
                <a:cs typeface="Arial" panose="020B0604020202020204" pitchFamily="34" charset="0"/>
              </a:rPr>
              <a:t>PH</a:t>
            </a:r>
            <a:r>
              <a:rPr lang="fa-IR" sz="2400" b="1" dirty="0">
                <a:solidFill>
                  <a:schemeClr val="tx1"/>
                </a:solidFill>
                <a:latin typeface="Arial" panose="020B0604020202020204" pitchFamily="34" charset="0"/>
                <a:cs typeface="Arial" panose="020B0604020202020204" pitchFamily="34" charset="0"/>
              </a:rPr>
              <a:t>(محلول 10%) : 5.2 – 4.9</a:t>
            </a:r>
            <a:endParaRPr lang="en-US" sz="2400" b="1" dirty="0">
              <a:solidFill>
                <a:schemeClr val="tx1"/>
              </a:solidFill>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1" y="3611880"/>
            <a:ext cx="5280659" cy="2912744"/>
          </a:xfrm>
          <a:prstGeom prst="rect">
            <a:avLst/>
          </a:prstGeom>
        </p:spPr>
      </p:pic>
    </p:spTree>
    <p:extLst>
      <p:ext uri="{BB962C8B-B14F-4D97-AF65-F5344CB8AC3E}">
        <p14:creationId xmlns:p14="http://schemas.microsoft.com/office/powerpoint/2010/main" val="23477092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545" y="0"/>
            <a:ext cx="11122927" cy="6858000"/>
          </a:xfrm>
        </p:spPr>
        <p:txBody>
          <a:bodyPr>
            <a:normAutofit/>
          </a:bodyPr>
          <a:lstStyle/>
          <a:p>
            <a:pPr marL="0" indent="0">
              <a:buNone/>
            </a:pPr>
            <a:r>
              <a:rPr lang="fa-IR" sz="2800" dirty="0" smtClean="0">
                <a:solidFill>
                  <a:schemeClr val="tx1"/>
                </a:solidFill>
                <a:latin typeface="Arial" panose="020B0604020202020204" pitchFamily="34" charset="0"/>
                <a:cs typeface="Arial" panose="020B0604020202020204" pitchFamily="34" charset="0"/>
              </a:rPr>
              <a:t>پنیر کاممبرت:</a:t>
            </a:r>
          </a:p>
          <a:p>
            <a:pPr marL="0" indent="0">
              <a:buNone/>
            </a:pPr>
            <a:r>
              <a:rPr lang="fa-IR" sz="2800" dirty="0" smtClean="0">
                <a:solidFill>
                  <a:schemeClr val="tx1"/>
                </a:solidFill>
                <a:latin typeface="Arial" panose="020B0604020202020204" pitchFamily="34" charset="0"/>
                <a:cs typeface="Arial" panose="020B0604020202020204" pitchFamily="34" charset="0"/>
              </a:rPr>
              <a:t>اسم </a:t>
            </a:r>
            <a:r>
              <a:rPr lang="fa-IR" sz="2800" dirty="0">
                <a:solidFill>
                  <a:schemeClr val="tx1"/>
                </a:solidFill>
                <a:latin typeface="Arial" panose="020B0604020202020204" pitchFamily="34" charset="0"/>
                <a:cs typeface="Arial" panose="020B0604020202020204" pitchFamily="34" charset="0"/>
              </a:rPr>
              <a:t>این پنیر از برج کامِمبرت در منطقه‌ی نورماندی (</a:t>
            </a:r>
            <a:r>
              <a:rPr lang="en-US" sz="2800" dirty="0">
                <a:solidFill>
                  <a:schemeClr val="tx1"/>
                </a:solidFill>
                <a:latin typeface="Arial" panose="020B0604020202020204" pitchFamily="34" charset="0"/>
                <a:cs typeface="Arial" panose="020B0604020202020204" pitchFamily="34" charset="0"/>
              </a:rPr>
              <a:t>Normandy</a:t>
            </a:r>
            <a:r>
              <a:rPr lang="fa-IR" sz="2800" dirty="0">
                <a:solidFill>
                  <a:schemeClr val="tx1"/>
                </a:solidFill>
                <a:latin typeface="Arial" panose="020B0604020202020204" pitchFamily="34" charset="0"/>
                <a:cs typeface="Arial" panose="020B0604020202020204" pitchFamily="34" charset="0"/>
              </a:rPr>
              <a:t>) فرانسه گرفته شده است..پنیر کاممبرت پنیر نرم و رسیده ای است که پس از کاهش </a:t>
            </a:r>
            <a:r>
              <a:rPr lang="en-US" sz="2800" dirty="0">
                <a:solidFill>
                  <a:schemeClr val="tx1"/>
                </a:solidFill>
                <a:latin typeface="Arial" panose="020B0604020202020204" pitchFamily="34" charset="0"/>
                <a:cs typeface="Arial" panose="020B0604020202020204" pitchFamily="34" charset="0"/>
              </a:rPr>
              <a:t>PH</a:t>
            </a:r>
            <a:r>
              <a:rPr lang="fa-IR" sz="2800" dirty="0">
                <a:solidFill>
                  <a:schemeClr val="tx1"/>
                </a:solidFill>
                <a:latin typeface="Arial" panose="020B0604020202020204" pitchFamily="34" charset="0"/>
                <a:cs typeface="Arial" panose="020B0604020202020204" pitchFamily="34" charset="0"/>
              </a:rPr>
              <a:t> شیر تازه توسط باکتریهای آغازگر لاکتیکی و سپس انعقاد آنزیمی به کمک مایه پنیر یا هر آنزیم منعقد کننده مناسب و مجاز دیگری در دمای معین حاصل شده و دوره رسیدن آن حداقل 10 روز در دمای 10 تا 16 درجه می باشد. تشکیل پوسته و رسیدن (ناشی از پروتئولیز) از سطح تا مرکز این پنیر باید بوسیله کپک پنی سیلیوم کاندیدوم و یا پنی سیلیوم کاممبرتی و پنی سیلیوم کازیئی کولوم انجام شود.رنگ این پنیر ازتقریبا سفید تا زرد روشن متغیر است و پوسته آن با کپک سفیدرنگی پوشیده شده که ممکن است دارای نقاط قهوه ای ، قرمز یا نارنجی باشد. بافت آن باید نرم ، منسجم(غیر قابل شکست) و رسیده از سطح تا مرکز باشد. </a:t>
            </a:r>
          </a:p>
        </p:txBody>
      </p:sp>
    </p:spTree>
    <p:extLst>
      <p:ext uri="{BB962C8B-B14F-4D97-AF65-F5344CB8AC3E}">
        <p14:creationId xmlns:p14="http://schemas.microsoft.com/office/powerpoint/2010/main" val="30479087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517188" cy="5189220"/>
          </a:xfrm>
        </p:spPr>
        <p:txBody>
          <a:bodyPr>
            <a:normAutofit/>
          </a:bodyPr>
          <a:lstStyle/>
          <a:p>
            <a:r>
              <a:rPr lang="fa-IR" sz="2800" dirty="0">
                <a:solidFill>
                  <a:schemeClr val="tx1"/>
                </a:solidFill>
                <a:latin typeface="Arial" panose="020B0604020202020204" pitchFamily="34" charset="0"/>
                <a:cs typeface="Arial" panose="020B0604020202020204" pitchFamily="34" charset="0"/>
              </a:rPr>
              <a:t>در بافت </a:t>
            </a:r>
            <a:r>
              <a:rPr lang="fa-IR" sz="2800" dirty="0" smtClean="0">
                <a:solidFill>
                  <a:schemeClr val="tx1"/>
                </a:solidFill>
                <a:latin typeface="Arial" panose="020B0604020202020204" pitchFamily="34" charset="0"/>
                <a:cs typeface="Arial" panose="020B0604020202020204" pitchFamily="34" charset="0"/>
              </a:rPr>
              <a:t>پنیر کاممبرت  </a:t>
            </a:r>
            <a:r>
              <a:rPr lang="fa-IR" sz="2800" dirty="0">
                <a:solidFill>
                  <a:schemeClr val="tx1"/>
                </a:solidFill>
                <a:latin typeface="Arial" panose="020B0604020202020204" pitchFamily="34" charset="0"/>
                <a:cs typeface="Arial" panose="020B0604020202020204" pitchFamily="34" charset="0"/>
              </a:rPr>
              <a:t>حفره های گازی وجود ندارد البته تعداد کمی روزنه و شکاف در آن قابل قبول است.شکل ظاهری بصورت استوانه با ارتفاع تقریبی 5 سانتی متر و یا بخشهایی از آن می باشد و نیز دارای بو و مزه مخصوص به خود می باشد.</a:t>
            </a:r>
          </a:p>
          <a:p>
            <a:r>
              <a:rPr lang="fa-IR" sz="2800" dirty="0">
                <a:solidFill>
                  <a:schemeClr val="tx1"/>
                </a:solidFill>
                <a:latin typeface="Arial" panose="020B0604020202020204" pitchFamily="34" charset="0"/>
                <a:cs typeface="Arial" panose="020B0604020202020204" pitchFamily="34" charset="0"/>
              </a:rPr>
              <a:t>ویژگیهای شیمیایی:</a:t>
            </a:r>
          </a:p>
          <a:p>
            <a:r>
              <a:rPr lang="fa-IR" sz="2800" dirty="0">
                <a:solidFill>
                  <a:schemeClr val="tx1"/>
                </a:solidFill>
                <a:latin typeface="Arial" panose="020B0604020202020204" pitchFamily="34" charset="0"/>
                <a:cs typeface="Arial" panose="020B0604020202020204" pitchFamily="34" charset="0"/>
              </a:rPr>
              <a:t>چربی در ماده خشک : حداقل 30%</a:t>
            </a:r>
          </a:p>
          <a:p>
            <a:r>
              <a:rPr lang="fa-IR" sz="2800" dirty="0">
                <a:solidFill>
                  <a:schemeClr val="tx1"/>
                </a:solidFill>
                <a:latin typeface="Arial" panose="020B0604020202020204" pitchFamily="34" charset="0"/>
                <a:cs typeface="Arial" panose="020B0604020202020204" pitchFamily="34" charset="0"/>
              </a:rPr>
              <a:t>ماده خشک : حداقل 38% (بسته به میزان چربی )</a:t>
            </a:r>
          </a:p>
          <a:p>
            <a:r>
              <a:rPr lang="fa-IR" sz="2800" dirty="0">
                <a:solidFill>
                  <a:schemeClr val="tx1"/>
                </a:solidFill>
                <a:latin typeface="Arial" panose="020B0604020202020204" pitchFamily="34" charset="0"/>
                <a:cs typeface="Arial" panose="020B0604020202020204" pitchFamily="34" charset="0"/>
              </a:rPr>
              <a:t>پروتئین : حداقل 19%</a:t>
            </a:r>
          </a:p>
          <a:p>
            <a:r>
              <a:rPr lang="fa-IR" sz="2800" dirty="0">
                <a:solidFill>
                  <a:schemeClr val="tx1"/>
                </a:solidFill>
                <a:latin typeface="Arial" panose="020B0604020202020204" pitchFamily="34" charset="0"/>
                <a:cs typeface="Arial" panose="020B0604020202020204" pitchFamily="34" charset="0"/>
              </a:rPr>
              <a:t>نمک : حداکثر 2%</a:t>
            </a:r>
          </a:p>
          <a:p>
            <a:r>
              <a:rPr lang="en-US" sz="2800" dirty="0">
                <a:solidFill>
                  <a:schemeClr val="tx1"/>
                </a:solidFill>
                <a:latin typeface="Arial" panose="020B0604020202020204" pitchFamily="34" charset="0"/>
                <a:cs typeface="Arial" panose="020B0604020202020204" pitchFamily="34" charset="0"/>
              </a:rPr>
              <a:t>PH(</a:t>
            </a:r>
            <a:r>
              <a:rPr lang="fa-IR" sz="2800" dirty="0">
                <a:solidFill>
                  <a:schemeClr val="tx1"/>
                </a:solidFill>
                <a:latin typeface="Arial" panose="020B0604020202020204" pitchFamily="34" charset="0"/>
                <a:cs typeface="Arial" panose="020B0604020202020204" pitchFamily="34" charset="0"/>
              </a:rPr>
              <a:t>محلول 10%) : 5.2 – 4.8</a:t>
            </a: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 y="4137660"/>
            <a:ext cx="5349240" cy="2308860"/>
          </a:xfrm>
          <a:prstGeom prst="rect">
            <a:avLst/>
          </a:prstGeom>
        </p:spPr>
      </p:pic>
    </p:spTree>
    <p:extLst>
      <p:ext uri="{BB962C8B-B14F-4D97-AF65-F5344CB8AC3E}">
        <p14:creationId xmlns:p14="http://schemas.microsoft.com/office/powerpoint/2010/main" val="1634499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1405719"/>
            <a:ext cx="10657078" cy="3452884"/>
          </a:xfrm>
        </p:spPr>
        <p:txBody>
          <a:bodyPr>
            <a:noAutofit/>
          </a:bodyPr>
          <a:lstStyle/>
          <a:p>
            <a:pPr algn="just"/>
            <a:r>
              <a:rPr lang="fa-IR" sz="3200" dirty="0" smtClean="0">
                <a:solidFill>
                  <a:srgbClr val="FFFF00"/>
                </a:solidFill>
                <a:latin typeface="Arial" panose="020B0604020202020204" pitchFamily="34" charset="0"/>
                <a:cs typeface="Arial" panose="020B0604020202020204" pitchFamily="34" charset="0"/>
              </a:rPr>
              <a:t>ویژگیهای شیر مورد نظر برای تهیه پنیر :</a:t>
            </a:r>
          </a:p>
          <a:p>
            <a:pPr marL="0" indent="0" algn="just">
              <a:buNone/>
            </a:pPr>
            <a:r>
              <a:rPr lang="fa-IR" sz="3200" dirty="0" smtClean="0">
                <a:solidFill>
                  <a:schemeClr val="tx1"/>
                </a:solidFill>
                <a:latin typeface="Arial" panose="020B0604020202020204" pitchFamily="34" charset="0"/>
                <a:cs typeface="Arial" panose="020B0604020202020204" pitchFamily="34" charset="0"/>
              </a:rPr>
              <a:t>شیر مورد نظر برای پنیر سازی باید دارای کیفیت خوب باشد و علاوه بر دارا بودن استاندارد های معمولی کیفیت ، عاری از آنتی بیوتیک باشد .اغوز یا شیر حیوانات بیمار نباید برای پنیر سازی مورد استفاده قرار گیرد. مهمترین ویژگی شیر برای پنیر سازی قدرت انعقاد آن بوسیله رنت و توانایی لخته برای خروج آب پنیر از آن است .این ویژگیها در شیر نژادهای گوناگون گاو و حتی در بین دامهای یک نژاد متغیر است . این تفاوت را می توان با مخلوط کردن شیر دامداری های مختلف از بین برد ولی تغییرات فصلی نیز وجود دارد که باید مد نظر قرار گیرد.</a:t>
            </a:r>
            <a:endParaRPr lang="fa-IR" sz="3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55316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15153"/>
            <a:ext cx="10919908" cy="5961810"/>
          </a:xfrm>
        </p:spPr>
        <p:txBody>
          <a:bodyPr>
            <a:normAutofit/>
          </a:bodyPr>
          <a:lstStyle/>
          <a:p>
            <a:r>
              <a:rPr lang="fa-IR" sz="3200" dirty="0">
                <a:solidFill>
                  <a:schemeClr val="tx1"/>
                </a:solidFill>
                <a:latin typeface="Arial" panose="020B0604020202020204" pitchFamily="34" charset="0"/>
                <a:cs typeface="Arial" panose="020B0604020202020204" pitchFamily="34" charset="0"/>
              </a:rPr>
              <a:t>پنیر کولومیرز </a:t>
            </a:r>
            <a:endParaRPr lang="fa-IR" sz="3200" dirty="0" smtClean="0">
              <a:solidFill>
                <a:schemeClr val="tx1"/>
              </a:solidFill>
              <a:latin typeface="Arial" panose="020B0604020202020204" pitchFamily="34" charset="0"/>
              <a:cs typeface="Arial" panose="020B0604020202020204" pitchFamily="34" charset="0"/>
            </a:endParaRPr>
          </a:p>
          <a:p>
            <a:r>
              <a:rPr lang="fa-IR" sz="2800" dirty="0" smtClean="0">
                <a:solidFill>
                  <a:schemeClr val="tx1"/>
                </a:solidFill>
                <a:latin typeface="Arial" panose="020B0604020202020204" pitchFamily="34" charset="0"/>
                <a:cs typeface="Arial" panose="020B0604020202020204" pitchFamily="34" charset="0"/>
              </a:rPr>
              <a:t>پنیری </a:t>
            </a:r>
            <a:r>
              <a:rPr lang="fa-IR" sz="2800" dirty="0">
                <a:solidFill>
                  <a:schemeClr val="tx1"/>
                </a:solidFill>
                <a:latin typeface="Arial" panose="020B0604020202020204" pitchFamily="34" charset="0"/>
                <a:cs typeface="Arial" panose="020B0604020202020204" pitchFamily="34" charset="0"/>
              </a:rPr>
              <a:t>نرم دارای سطحی رسیده و کپکی است که دارای شکل استوانه ای و بصورت صاف است. رنگ آن از سفید تا زرد روشن متغیر است. وقتی آن را با انگشت شست فشار می دهیم بافتی نرم و غیر شکننده </a:t>
            </a:r>
            <a:r>
              <a:rPr lang="fa-IR" sz="2800" dirty="0" smtClean="0">
                <a:solidFill>
                  <a:schemeClr val="tx1"/>
                </a:solidFill>
                <a:latin typeface="Arial" panose="020B0604020202020204" pitchFamily="34" charset="0"/>
                <a:cs typeface="Arial" panose="020B0604020202020204" pitchFamily="34" charset="0"/>
              </a:rPr>
              <a:t>دارد، بطور معمول اثری از حفره روی این پنیر نیست ، البته در برخی موارد شکافهایی روی آن مشاهده می شود.این </a:t>
            </a:r>
            <a:r>
              <a:rPr lang="fa-IR" sz="2800" dirty="0">
                <a:solidFill>
                  <a:schemeClr val="tx1"/>
                </a:solidFill>
                <a:latin typeface="Arial" panose="020B0604020202020204" pitchFamily="34" charset="0"/>
                <a:cs typeface="Arial" panose="020B0604020202020204" pitchFamily="34" charset="0"/>
              </a:rPr>
              <a:t>پنیر پوسته ای نرم دارد که بطور کامل با کپک سفید پوشش داده شده است هرچند ممکن است خالهایی به رنگ نارنجی ، قرمز، قرمز مایل به قهوه ای نیز بر سطح آن دیده شود. </a:t>
            </a:r>
            <a:r>
              <a:rPr lang="fa-IR" sz="2800" dirty="0" smtClean="0">
                <a:solidFill>
                  <a:schemeClr val="tx1"/>
                </a:solidFill>
                <a:latin typeface="Arial" panose="020B0604020202020204" pitchFamily="34" charset="0"/>
                <a:cs typeface="Arial" panose="020B0604020202020204" pitchFamily="34" charset="0"/>
              </a:rPr>
              <a:t>میکروارگانیسمهای کشت آغازگر اصلی باید شامل ژئوتریکوم کاندیدوم ، بروی باکتریوم لاینز و مخمر باشد.عملیات تجزیه پروتئین از طرف سطح بیرونی پنیر تا مرکز عمدتا بوسیله پنی سیلیوم کاندیدیوم و یا پنی سیلیوم کاممبرتی و پنی سیلیوم کازئی کولوم می باشد</a:t>
            </a:r>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141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882948" cy="5600700"/>
          </a:xfrm>
        </p:spPr>
        <p:txBody>
          <a:bodyPr>
            <a:normAutofit/>
          </a:bodyPr>
          <a:lstStyle/>
          <a:p>
            <a:r>
              <a:rPr lang="fa-IR" sz="2800" dirty="0">
                <a:solidFill>
                  <a:schemeClr val="tx1"/>
                </a:solidFill>
                <a:latin typeface="Arial" panose="020B0604020202020204" pitchFamily="34" charset="0"/>
                <a:cs typeface="Arial" panose="020B0604020202020204" pitchFamily="34" charset="0"/>
              </a:rPr>
              <a:t>.پنیر کولومیرز ممکن است پیش یا پس از رسیدگی کپکی برش داده شود بطور معمول فرایند رسیدگی این پنیر برای رسیدن به زمان قابلیت مصرف به مدت 10 روز در دمای 10 تا 16 درجه سلسیوس( بسته به درجه رسیدگی مورد نظر) می باشد و پس از این مدت پنیر مزه و خواص خود را حفظ می کند. حداکثر ارتفاع آن حدود 5 سانتی متر و وزن کل پنیر با شکل استوانه ای صاف حداقل 300 گرم است. </a:t>
            </a:r>
          </a:p>
          <a:p>
            <a:r>
              <a:rPr lang="fa-IR" sz="2800" dirty="0">
                <a:solidFill>
                  <a:schemeClr val="tx1"/>
                </a:solidFill>
                <a:latin typeface="Arial" panose="020B0604020202020204" pitchFamily="34" charset="0"/>
                <a:cs typeface="Arial" panose="020B0604020202020204" pitchFamily="34" charset="0"/>
              </a:rPr>
              <a:t>ویژگیهای </a:t>
            </a:r>
            <a:r>
              <a:rPr lang="fa-IR" sz="2800" dirty="0" smtClean="0">
                <a:solidFill>
                  <a:schemeClr val="tx1"/>
                </a:solidFill>
                <a:latin typeface="Arial" panose="020B0604020202020204" pitchFamily="34" charset="0"/>
                <a:cs typeface="Arial" panose="020B0604020202020204" pitchFamily="34" charset="0"/>
              </a:rPr>
              <a:t>شیمیایی پنیر کولومیرز :</a:t>
            </a:r>
            <a:endParaRPr lang="fa-IR" sz="2800" dirty="0">
              <a:solidFill>
                <a:schemeClr val="tx1"/>
              </a:solidFill>
              <a:latin typeface="Arial" panose="020B0604020202020204" pitchFamily="34" charset="0"/>
              <a:cs typeface="Arial" panose="020B0604020202020204" pitchFamily="34" charset="0"/>
            </a:endParaRPr>
          </a:p>
          <a:p>
            <a:r>
              <a:rPr lang="fa-IR" sz="2800" dirty="0">
                <a:solidFill>
                  <a:schemeClr val="tx1"/>
                </a:solidFill>
                <a:latin typeface="Arial" panose="020B0604020202020204" pitchFamily="34" charset="0"/>
                <a:cs typeface="Arial" panose="020B0604020202020204" pitchFamily="34" charset="0"/>
              </a:rPr>
              <a:t>چربی در ماده خشک : حداقل 40% </a:t>
            </a:r>
          </a:p>
          <a:p>
            <a:r>
              <a:rPr lang="fa-IR" sz="2800" dirty="0">
                <a:solidFill>
                  <a:schemeClr val="tx1"/>
                </a:solidFill>
                <a:latin typeface="Arial" panose="020B0604020202020204" pitchFamily="34" charset="0"/>
                <a:cs typeface="Arial" panose="020B0604020202020204" pitchFamily="34" charset="0"/>
              </a:rPr>
              <a:t> ماده خشک : حداقل 42% (بسته به میزان چربی پنیر)</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88330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normAutofit/>
          </a:bodyPr>
          <a:lstStyle/>
          <a:p>
            <a:pPr marL="0" indent="0">
              <a:buNone/>
            </a:pPr>
            <a:r>
              <a:rPr lang="fa-IR" sz="2800" b="1" dirty="0">
                <a:solidFill>
                  <a:schemeClr val="tx1"/>
                </a:solidFill>
                <a:latin typeface="Arial" panose="020B0604020202020204" pitchFamily="34" charset="0"/>
                <a:cs typeface="Arial" panose="020B0604020202020204" pitchFamily="34" charset="0"/>
              </a:rPr>
              <a:t>پنیر بری </a:t>
            </a:r>
            <a:endParaRPr lang="fa-IR" sz="2800" b="1" dirty="0" smtClean="0">
              <a:solidFill>
                <a:schemeClr val="tx1"/>
              </a:solidFill>
              <a:latin typeface="Arial" panose="020B0604020202020204" pitchFamily="34" charset="0"/>
              <a:cs typeface="Arial" panose="020B0604020202020204" pitchFamily="34" charset="0"/>
            </a:endParaRPr>
          </a:p>
          <a:p>
            <a:pPr>
              <a:lnSpc>
                <a:spcPct val="120000"/>
              </a:lnSpc>
            </a:pPr>
            <a:r>
              <a:rPr lang="fa-IR" sz="2400" dirty="0" smtClean="0">
                <a:solidFill>
                  <a:schemeClr val="tx1"/>
                </a:solidFill>
                <a:latin typeface="Arial" panose="020B0604020202020204" pitchFamily="34" charset="0"/>
                <a:cs typeface="Arial" panose="020B0604020202020204" pitchFamily="34" charset="0"/>
              </a:rPr>
              <a:t>بری یک پنیر عمل آمده قالبی است </a:t>
            </a:r>
            <a:r>
              <a:rPr lang="fa-IR" sz="2400" dirty="0">
                <a:solidFill>
                  <a:schemeClr val="tx1"/>
                </a:solidFill>
                <a:latin typeface="Arial" panose="020B0604020202020204" pitchFamily="34" charset="0"/>
                <a:cs typeface="Arial" panose="020B0604020202020204" pitchFamily="34" charset="0"/>
              </a:rPr>
              <a:t>که بصورت </a:t>
            </a:r>
            <a:r>
              <a:rPr lang="fa-IR" sz="2400" b="1" dirty="0">
                <a:solidFill>
                  <a:schemeClr val="tx1"/>
                </a:solidFill>
                <a:latin typeface="Arial" panose="020B0604020202020204" pitchFamily="34" charset="0"/>
                <a:cs typeface="Arial" panose="020B0604020202020204" pitchFamily="34" charset="0"/>
              </a:rPr>
              <a:t>نرم و رسیده </a:t>
            </a:r>
            <a:r>
              <a:rPr lang="fa-IR" sz="2400" dirty="0">
                <a:solidFill>
                  <a:schemeClr val="tx1"/>
                </a:solidFill>
                <a:latin typeface="Arial" panose="020B0604020202020204" pitchFamily="34" charset="0"/>
                <a:cs typeface="Arial" panose="020B0604020202020204" pitchFamily="34" charset="0"/>
              </a:rPr>
              <a:t>با کپک سفیدرنگ می باشد. </a:t>
            </a:r>
            <a:r>
              <a:rPr lang="fa-IR" sz="2400" dirty="0" smtClean="0">
                <a:solidFill>
                  <a:schemeClr val="tx1"/>
                </a:solidFill>
                <a:latin typeface="Arial" panose="020B0604020202020204" pitchFamily="34" charset="0"/>
                <a:cs typeface="Arial" panose="020B0604020202020204" pitchFamily="34" charset="0"/>
              </a:rPr>
              <a:t>در تهیه این پنیر از باکتری بروی باکتریوم لایننس استفاده می شود.این نوع باکتری هوازی روی پنیر بری رشد کرده و نوع متمایزی از پنیر را بوجود می آورد.پنیر </a:t>
            </a:r>
            <a:r>
              <a:rPr lang="fa-IR" sz="2400" dirty="0">
                <a:solidFill>
                  <a:schemeClr val="tx1"/>
                </a:solidFill>
                <a:latin typeface="Arial" panose="020B0604020202020204" pitchFamily="34" charset="0"/>
                <a:cs typeface="Arial" panose="020B0604020202020204" pitchFamily="34" charset="0"/>
              </a:rPr>
              <a:t>کامل ممکن است بریده شده ، قبل یا بعداز رشد کپک بصورت برشهای قطاع درآید، پوسته پنیر نرم و کاملا با کپک سفیدرنگ پوشیده شده ، اما ممکن است نقاط قرمز، قهوه ای یا نارنجی وجود داشته باشد.تشکیل پوسته و رسیدگی(پروتئولیز) از سطح به مرکز و عمدتا توسط پنی سیلیوم کاندیدوم و یا پنی سیلیوم </a:t>
            </a:r>
            <a:r>
              <a:rPr lang="fa-IR" sz="2400" dirty="0" smtClean="0">
                <a:solidFill>
                  <a:schemeClr val="tx1"/>
                </a:solidFill>
                <a:latin typeface="Arial" panose="020B0604020202020204" pitchFamily="34" charset="0"/>
                <a:cs typeface="Arial" panose="020B0604020202020204" pitchFamily="34" charset="0"/>
              </a:rPr>
              <a:t>کاممبرت </a:t>
            </a:r>
            <a:r>
              <a:rPr lang="fa-IR" sz="2400" dirty="0">
                <a:solidFill>
                  <a:schemeClr val="tx1"/>
                </a:solidFill>
                <a:latin typeface="Arial" panose="020B0604020202020204" pitchFamily="34" charset="0"/>
                <a:cs typeface="Arial" panose="020B0604020202020204" pitchFamily="34" charset="0"/>
              </a:rPr>
              <a:t>و کازئی کولوم ایجاد می شود.حداکثر ارتفاع این پنیر </a:t>
            </a:r>
            <a:r>
              <a:rPr lang="fa-IR" sz="2400" dirty="0" smtClean="0">
                <a:solidFill>
                  <a:schemeClr val="tx1"/>
                </a:solidFill>
                <a:latin typeface="Arial" panose="020B0604020202020204" pitchFamily="34" charset="0"/>
                <a:cs typeface="Arial" panose="020B0604020202020204" pitchFamily="34" charset="0"/>
              </a:rPr>
              <a:t>5 سانتیمتر </a:t>
            </a:r>
            <a:r>
              <a:rPr lang="fa-IR" sz="2400" dirty="0">
                <a:solidFill>
                  <a:schemeClr val="tx1"/>
                </a:solidFill>
                <a:latin typeface="Arial" panose="020B0604020202020204" pitchFamily="34" charset="0"/>
                <a:cs typeface="Arial" panose="020B0604020202020204" pitchFamily="34" charset="0"/>
              </a:rPr>
              <a:t>و وزن استوانه مسطح پنیر کامل تقریبا 500 تا </a:t>
            </a:r>
            <a:r>
              <a:rPr lang="fa-IR" sz="2400" dirty="0" smtClean="0">
                <a:solidFill>
                  <a:schemeClr val="tx1"/>
                </a:solidFill>
                <a:latin typeface="Arial" panose="020B0604020202020204" pitchFamily="34" charset="0"/>
                <a:cs typeface="Arial" panose="020B0604020202020204" pitchFamily="34" charset="0"/>
              </a:rPr>
              <a:t>3500گرم </a:t>
            </a:r>
            <a:r>
              <a:rPr lang="fa-IR" sz="2400" dirty="0">
                <a:solidFill>
                  <a:schemeClr val="tx1"/>
                </a:solidFill>
                <a:latin typeface="Arial" panose="020B0604020202020204" pitchFamily="34" charset="0"/>
                <a:cs typeface="Arial" panose="020B0604020202020204" pitchFamily="34" charset="0"/>
              </a:rPr>
              <a:t>می باشد. این محصول می تواند بطور معمول پس </a:t>
            </a:r>
            <a:r>
              <a:rPr lang="fa-IR" sz="2400" dirty="0" smtClean="0">
                <a:solidFill>
                  <a:schemeClr val="tx1"/>
                </a:solidFill>
                <a:latin typeface="Arial" panose="020B0604020202020204" pitchFamily="34" charset="0"/>
                <a:cs typeface="Arial" panose="020B0604020202020204" pitchFamily="34" charset="0"/>
              </a:rPr>
              <a:t>از 10 روز </a:t>
            </a:r>
            <a:r>
              <a:rPr lang="fa-IR" sz="2400" dirty="0">
                <a:solidFill>
                  <a:schemeClr val="tx1"/>
                </a:solidFill>
                <a:latin typeface="Arial" panose="020B0604020202020204" pitchFamily="34" charset="0"/>
                <a:cs typeface="Arial" panose="020B0604020202020204" pitchFamily="34" charset="0"/>
              </a:rPr>
              <a:t>نگهداری در دمای 10 تا 16 درجه سانتیگراد بسته به پیشرفت </a:t>
            </a:r>
            <a:r>
              <a:rPr lang="fa-IR" sz="2400" dirty="0" smtClean="0">
                <a:solidFill>
                  <a:schemeClr val="tx1"/>
                </a:solidFill>
                <a:latin typeface="Arial" panose="020B0604020202020204" pitchFamily="34" charset="0"/>
                <a:cs typeface="Arial" panose="020B0604020202020204" pitchFamily="34" charset="0"/>
              </a:rPr>
              <a:t>رسیدن </a:t>
            </a:r>
            <a:r>
              <a:rPr lang="fa-IR" sz="2400" dirty="0">
                <a:solidFill>
                  <a:schemeClr val="tx1"/>
                </a:solidFill>
                <a:latin typeface="Arial" panose="020B0604020202020204" pitchFamily="34" charset="0"/>
                <a:cs typeface="Arial" panose="020B0604020202020204" pitchFamily="34" charset="0"/>
              </a:rPr>
              <a:t>جهت حصول طعم و </a:t>
            </a:r>
            <a:endParaRPr lang="fa-IR" sz="2400" dirty="0" smtClean="0">
              <a:solidFill>
                <a:schemeClr val="tx1"/>
              </a:solidFill>
              <a:latin typeface="Arial" panose="020B0604020202020204" pitchFamily="34" charset="0"/>
              <a:cs typeface="Arial" panose="020B0604020202020204" pitchFamily="34" charset="0"/>
            </a:endParaRPr>
          </a:p>
          <a:p>
            <a:pPr>
              <a:lnSpc>
                <a:spcPct val="120000"/>
              </a:lnSpc>
            </a:pPr>
            <a:r>
              <a:rPr lang="fa-IR" sz="2400" dirty="0" smtClean="0">
                <a:solidFill>
                  <a:schemeClr val="tx1"/>
                </a:solidFill>
                <a:latin typeface="Arial" panose="020B0604020202020204" pitchFamily="34" charset="0"/>
                <a:cs typeface="Arial" panose="020B0604020202020204" pitchFamily="34" charset="0"/>
              </a:rPr>
              <a:t>ویژگی </a:t>
            </a:r>
            <a:r>
              <a:rPr lang="fa-IR" sz="2400" dirty="0">
                <a:solidFill>
                  <a:schemeClr val="tx1"/>
                </a:solidFill>
                <a:latin typeface="Arial" panose="020B0604020202020204" pitchFamily="34" charset="0"/>
                <a:cs typeface="Arial" panose="020B0604020202020204" pitchFamily="34" charset="0"/>
              </a:rPr>
              <a:t>بافتی مورد نیاز، آماده برای </a:t>
            </a:r>
            <a:r>
              <a:rPr lang="fa-IR" sz="2400" dirty="0" smtClean="0">
                <a:solidFill>
                  <a:schemeClr val="tx1"/>
                </a:solidFill>
                <a:latin typeface="Arial" panose="020B0604020202020204" pitchFamily="34" charset="0"/>
                <a:cs typeface="Arial" panose="020B0604020202020204" pitchFamily="34" charset="0"/>
              </a:rPr>
              <a:t>مصرف </a:t>
            </a:r>
            <a:r>
              <a:rPr lang="fa-IR" sz="2400" dirty="0">
                <a:solidFill>
                  <a:schemeClr val="tx1"/>
                </a:solidFill>
                <a:latin typeface="Arial" panose="020B0604020202020204" pitchFamily="34" charset="0"/>
                <a:cs typeface="Arial" panose="020B0604020202020204" pitchFamily="34" charset="0"/>
              </a:rPr>
              <a:t>می باشد</a:t>
            </a:r>
            <a:r>
              <a:rPr lang="fa-IR" sz="2400" dirty="0" smtClean="0">
                <a:solidFill>
                  <a:schemeClr val="tx1"/>
                </a:solidFill>
                <a:latin typeface="Arial" panose="020B0604020202020204" pitchFamily="34" charset="0"/>
                <a:cs typeface="Arial" panose="020B0604020202020204" pitchFamily="34" charset="0"/>
              </a:rPr>
              <a:t>.</a:t>
            </a:r>
          </a:p>
          <a:p>
            <a:pPr marL="0" indent="0">
              <a:lnSpc>
                <a:spcPct val="120000"/>
              </a:lnSpc>
              <a:buNone/>
            </a:pPr>
            <a:endParaRPr lang="fa-IR"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fa-IR"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752" y="4176216"/>
            <a:ext cx="4869455" cy="2681784"/>
          </a:xfrm>
          <a:prstGeom prst="rect">
            <a:avLst/>
          </a:prstGeom>
        </p:spPr>
      </p:pic>
    </p:spTree>
    <p:extLst>
      <p:ext uri="{BB962C8B-B14F-4D97-AF65-F5344CB8AC3E}">
        <p14:creationId xmlns:p14="http://schemas.microsoft.com/office/powerpoint/2010/main" val="2872189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1160060"/>
            <a:ext cx="10860088" cy="4966419"/>
          </a:xfrm>
        </p:spPr>
        <p:txBody>
          <a:bodyPr>
            <a:noAutofit/>
          </a:bodyPr>
          <a:lstStyle/>
          <a:p>
            <a:r>
              <a:rPr lang="fa-IR" sz="2800" b="1" dirty="0">
                <a:solidFill>
                  <a:schemeClr val="tx1"/>
                </a:solidFill>
                <a:latin typeface="Arial" panose="020B0604020202020204" pitchFamily="34" charset="0"/>
                <a:cs typeface="Arial" panose="020B0604020202020204" pitchFamily="34" charset="0"/>
              </a:rPr>
              <a:t> پنیر بری باید به رنگ سفید تا زرد روشن و </a:t>
            </a:r>
          </a:p>
          <a:p>
            <a:r>
              <a:rPr lang="fa-IR" sz="2800" b="1" dirty="0">
                <a:solidFill>
                  <a:schemeClr val="tx1"/>
                </a:solidFill>
                <a:latin typeface="Arial" panose="020B0604020202020204" pitchFamily="34" charset="0"/>
                <a:cs typeface="Arial" panose="020B0604020202020204" pitchFamily="34" charset="0"/>
              </a:rPr>
              <a:t>رنگ کپک آن سفید باشد. بافت آن باید نرم( هنگام فشار با انگشت شست) </a:t>
            </a:r>
          </a:p>
          <a:p>
            <a:r>
              <a:rPr lang="fa-IR" sz="2800" b="1" dirty="0">
                <a:solidFill>
                  <a:schemeClr val="tx1"/>
                </a:solidFill>
                <a:latin typeface="Arial" panose="020B0604020202020204" pitchFamily="34" charset="0"/>
                <a:cs typeface="Arial" panose="020B0604020202020204" pitchFamily="34" charset="0"/>
              </a:rPr>
              <a:t>غیر شکننده و رسیده باشد و طعم آن باید ملایم، معطر و باطعم قارچهای </a:t>
            </a:r>
          </a:p>
          <a:p>
            <a:r>
              <a:rPr lang="fa-IR" sz="2800" b="1" dirty="0">
                <a:solidFill>
                  <a:schemeClr val="tx1"/>
                </a:solidFill>
                <a:latin typeface="Arial" panose="020B0604020202020204" pitchFamily="34" charset="0"/>
                <a:cs typeface="Arial" panose="020B0604020202020204" pitchFamily="34" charset="0"/>
              </a:rPr>
              <a:t>خوراکی باشد. </a:t>
            </a:r>
          </a:p>
          <a:p>
            <a:r>
              <a:rPr lang="fa-IR" sz="2800" b="1" dirty="0">
                <a:solidFill>
                  <a:schemeClr val="tx1"/>
                </a:solidFill>
                <a:latin typeface="Arial" panose="020B0604020202020204" pitchFamily="34" charset="0"/>
                <a:cs typeface="Arial" panose="020B0604020202020204" pitchFamily="34" charset="0"/>
              </a:rPr>
              <a:t>ویژگیهای شیمیایی:</a:t>
            </a:r>
          </a:p>
          <a:p>
            <a:r>
              <a:rPr lang="fa-IR" sz="2800" b="1" dirty="0">
                <a:solidFill>
                  <a:schemeClr val="tx1"/>
                </a:solidFill>
                <a:latin typeface="Arial" panose="020B0604020202020204" pitchFamily="34" charset="0"/>
                <a:cs typeface="Arial" panose="020B0604020202020204" pitchFamily="34" charset="0"/>
              </a:rPr>
              <a:t> چربی در ماده خشک : حداقل 40%</a:t>
            </a:r>
          </a:p>
          <a:p>
            <a:r>
              <a:rPr lang="fa-IR" sz="2800" b="1" dirty="0">
                <a:solidFill>
                  <a:schemeClr val="tx1"/>
                </a:solidFill>
                <a:latin typeface="Arial" panose="020B0604020202020204" pitchFamily="34" charset="0"/>
                <a:cs typeface="Arial" panose="020B0604020202020204" pitchFamily="34" charset="0"/>
              </a:rPr>
              <a:t>ماده خشک : حداقل 42% (بسته به میزان چربی پنیر ) </a:t>
            </a:r>
          </a:p>
          <a:p>
            <a:r>
              <a:rPr lang="fa-IR" sz="2800" b="1" dirty="0">
                <a:solidFill>
                  <a:schemeClr val="tx1"/>
                </a:solidFill>
                <a:latin typeface="Arial" panose="020B0604020202020204" pitchFamily="34" charset="0"/>
                <a:cs typeface="Arial" panose="020B0604020202020204" pitchFamily="34" charset="0"/>
              </a:rPr>
              <a:t>پروتئین : حداقل 19% </a:t>
            </a:r>
          </a:p>
          <a:p>
            <a:r>
              <a:rPr lang="fa-IR" sz="2800" b="1" dirty="0">
                <a:solidFill>
                  <a:schemeClr val="tx1"/>
                </a:solidFill>
                <a:latin typeface="Arial" panose="020B0604020202020204" pitchFamily="34" charset="0"/>
                <a:cs typeface="Arial" panose="020B0604020202020204" pitchFamily="34" charset="0"/>
              </a:rPr>
              <a:t>نمک : حداکثر 2% </a:t>
            </a:r>
          </a:p>
          <a:p>
            <a:r>
              <a:rPr lang="en-US" sz="2800" b="1" dirty="0">
                <a:solidFill>
                  <a:schemeClr val="tx1"/>
                </a:solidFill>
                <a:latin typeface="Arial" panose="020B0604020202020204" pitchFamily="34" charset="0"/>
                <a:cs typeface="Arial" panose="020B0604020202020204" pitchFamily="34" charset="0"/>
              </a:rPr>
              <a:t>PH(</a:t>
            </a:r>
            <a:r>
              <a:rPr lang="fa-IR" sz="2800" b="1" dirty="0">
                <a:solidFill>
                  <a:schemeClr val="tx1"/>
                </a:solidFill>
                <a:latin typeface="Arial" panose="020B0604020202020204" pitchFamily="34" charset="0"/>
                <a:cs typeface="Arial" panose="020B0604020202020204" pitchFamily="34" charset="0"/>
              </a:rPr>
              <a:t>محلول 10%) : 5.2 – 4.8</a:t>
            </a:r>
          </a:p>
          <a:p>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4482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436728"/>
            <a:ext cx="11854926" cy="6421272"/>
          </a:xfrm>
        </p:spPr>
        <p:txBody>
          <a:bodyPr>
            <a:normAutofit fontScale="92500" lnSpcReduction="10000"/>
          </a:bodyPr>
          <a:lstStyle/>
          <a:p>
            <a:pPr marL="0" indent="0">
              <a:buNone/>
            </a:pPr>
            <a:r>
              <a:rPr lang="fa-IR" sz="3600" dirty="0">
                <a:solidFill>
                  <a:schemeClr val="tx1"/>
                </a:solidFill>
                <a:latin typeface="Arial" panose="020B0604020202020204" pitchFamily="34" charset="0"/>
                <a:cs typeface="Arial" panose="020B0604020202020204" pitchFamily="34" charset="0"/>
              </a:rPr>
              <a:t>پنیر لانکاشایر</a:t>
            </a:r>
            <a:endParaRPr lang="en-US" sz="3600" dirty="0">
              <a:solidFill>
                <a:schemeClr val="tx1"/>
              </a:solidFill>
              <a:latin typeface="Arial" panose="020B0604020202020204" pitchFamily="34" charset="0"/>
              <a:cs typeface="Arial" panose="020B0604020202020204" pitchFamily="34" charset="0"/>
            </a:endParaRPr>
          </a:p>
          <a:p>
            <a:r>
              <a:rPr lang="fa-IR" sz="3600" dirty="0">
                <a:solidFill>
                  <a:schemeClr val="tx1"/>
                </a:solidFill>
                <a:latin typeface="Arial" panose="020B0604020202020204" pitchFamily="34" charset="0"/>
                <a:cs typeface="Arial" panose="020B0604020202020204" pitchFamily="34" charset="0"/>
              </a:rPr>
              <a:t>پنیر لانکاشایر ( به انگلیسی: </a:t>
            </a:r>
            <a:r>
              <a:rPr lang="en-US" sz="3600" dirty="0">
                <a:solidFill>
                  <a:schemeClr val="tx1"/>
                </a:solidFill>
                <a:latin typeface="Arial" panose="020B0604020202020204" pitchFamily="34" charset="0"/>
                <a:cs typeface="Arial" panose="020B0604020202020204" pitchFamily="34" charset="0"/>
              </a:rPr>
              <a:t>Lancashire cheese</a:t>
            </a:r>
            <a:r>
              <a:rPr lang="fa-IR" sz="3600" dirty="0">
                <a:solidFill>
                  <a:schemeClr val="tx1"/>
                </a:solidFill>
                <a:latin typeface="Arial" panose="020B0604020202020204" pitchFamily="34" charset="0"/>
                <a:cs typeface="Arial" panose="020B0604020202020204" pitchFamily="34" charset="0"/>
              </a:rPr>
              <a:t> )‏ نوعی پنیر ترد و سفید رنگ انگلیسی است که از شیر گاو تهیه شده و طعمی ملایم و خامه ای دارد. با کهنه ‌تر شدن پنیر لایهٔ بیرونی آن به رنگ طلایی </a:t>
            </a:r>
            <a:endParaRPr lang="fa-IR" sz="3600" dirty="0" smtClean="0">
              <a:solidFill>
                <a:schemeClr val="tx1"/>
              </a:solidFill>
              <a:latin typeface="Arial" panose="020B0604020202020204" pitchFamily="34" charset="0"/>
              <a:cs typeface="Arial" panose="020B0604020202020204" pitchFamily="34" charset="0"/>
            </a:endParaRPr>
          </a:p>
          <a:p>
            <a:r>
              <a:rPr lang="fa-IR" sz="3600" dirty="0" smtClean="0">
                <a:solidFill>
                  <a:schemeClr val="tx1"/>
                </a:solidFill>
                <a:latin typeface="Arial" panose="020B0604020202020204" pitchFamily="34" charset="0"/>
                <a:cs typeface="Arial" panose="020B0604020202020204" pitchFamily="34" charset="0"/>
              </a:rPr>
              <a:t>کمرنگ </a:t>
            </a:r>
            <a:r>
              <a:rPr lang="fa-IR" sz="3600" dirty="0">
                <a:solidFill>
                  <a:schemeClr val="tx1"/>
                </a:solidFill>
                <a:latin typeface="Arial" panose="020B0604020202020204" pitchFamily="34" charset="0"/>
                <a:cs typeface="Arial" panose="020B0604020202020204" pitchFamily="34" charset="0"/>
              </a:rPr>
              <a:t>درآمده، بافت نرم </a:t>
            </a:r>
            <a:r>
              <a:rPr lang="fa-IR" sz="3600" dirty="0" smtClean="0">
                <a:solidFill>
                  <a:schemeClr val="tx1"/>
                </a:solidFill>
                <a:latin typeface="Arial" panose="020B0604020202020204" pitchFamily="34" charset="0"/>
                <a:cs typeface="Arial" panose="020B0604020202020204" pitchFamily="34" charset="0"/>
              </a:rPr>
              <a:t>آن</a:t>
            </a:r>
          </a:p>
          <a:p>
            <a:r>
              <a:rPr lang="fa-IR" sz="3600" dirty="0" smtClean="0">
                <a:solidFill>
                  <a:schemeClr val="tx1"/>
                </a:solidFill>
                <a:latin typeface="Arial" panose="020B0604020202020204" pitchFamily="34" charset="0"/>
                <a:cs typeface="Arial" panose="020B0604020202020204" pitchFamily="34" charset="0"/>
              </a:rPr>
              <a:t> </a:t>
            </a:r>
            <a:r>
              <a:rPr lang="fa-IR" sz="3600" dirty="0">
                <a:solidFill>
                  <a:schemeClr val="tx1"/>
                </a:solidFill>
                <a:latin typeface="Arial" panose="020B0604020202020204" pitchFamily="34" charset="0"/>
                <a:cs typeface="Arial" panose="020B0604020202020204" pitchFamily="34" charset="0"/>
              </a:rPr>
              <a:t>سفت ‌تر شده و طعمش نیز تندتر </a:t>
            </a:r>
            <a:r>
              <a:rPr lang="fa-IR" sz="3600" dirty="0" smtClean="0">
                <a:solidFill>
                  <a:schemeClr val="tx1"/>
                </a:solidFill>
                <a:latin typeface="Arial" panose="020B0604020202020204" pitchFamily="34" charset="0"/>
                <a:cs typeface="Arial" panose="020B0604020202020204" pitchFamily="34" charset="0"/>
              </a:rPr>
              <a:t>می‌گردد.</a:t>
            </a:r>
            <a:endParaRPr lang="fa-IR" sz="3600" dirty="0">
              <a:solidFill>
                <a:schemeClr val="tx1"/>
              </a:solidFill>
              <a:latin typeface="Arial" panose="020B0604020202020204" pitchFamily="34" charset="0"/>
              <a:cs typeface="Arial" panose="020B0604020202020204" pitchFamily="34" charset="0"/>
            </a:endParaRPr>
          </a:p>
          <a:p>
            <a:r>
              <a:rPr lang="fa-IR" sz="3600" dirty="0" smtClean="0">
                <a:solidFill>
                  <a:schemeClr val="tx1"/>
                </a:solidFill>
                <a:latin typeface="Arial" panose="020B0604020202020204" pitchFamily="34" charset="0"/>
                <a:cs typeface="Arial" panose="020B0604020202020204" pitchFamily="34" charset="0"/>
              </a:rPr>
              <a:t>. </a:t>
            </a:r>
            <a:r>
              <a:rPr lang="fa-IR" sz="3600" dirty="0">
                <a:solidFill>
                  <a:schemeClr val="tx1"/>
                </a:solidFill>
                <a:latin typeface="Arial" panose="020B0604020202020204" pitchFamily="34" charset="0"/>
                <a:cs typeface="Arial" panose="020B0604020202020204" pitchFamily="34" charset="0"/>
              </a:rPr>
              <a:t>این پنیر همچنین ۴۵٪ چربی </a:t>
            </a:r>
            <a:r>
              <a:rPr lang="fa-IR" sz="3600" dirty="0" smtClean="0">
                <a:solidFill>
                  <a:schemeClr val="tx1"/>
                </a:solidFill>
                <a:latin typeface="Arial" panose="020B0604020202020204" pitchFamily="34" charset="0"/>
                <a:cs typeface="Arial" panose="020B0604020202020204" pitchFamily="34" charset="0"/>
              </a:rPr>
              <a:t>دارد.</a:t>
            </a:r>
          </a:p>
          <a:p>
            <a:r>
              <a:rPr lang="fa-IR" sz="3600" dirty="0" smtClean="0">
                <a:solidFill>
                  <a:schemeClr val="tx1"/>
                </a:solidFill>
                <a:latin typeface="Arial" panose="020B0604020202020204" pitchFamily="34" charset="0"/>
                <a:cs typeface="Arial" panose="020B0604020202020204" pitchFamily="34" charset="0"/>
              </a:rPr>
              <a:t>. </a:t>
            </a:r>
            <a:r>
              <a:rPr lang="fa-IR" sz="3600" dirty="0">
                <a:solidFill>
                  <a:schemeClr val="tx1"/>
                </a:solidFill>
                <a:latin typeface="Arial" panose="020B0604020202020204" pitchFamily="34" charset="0"/>
                <a:cs typeface="Arial" panose="020B0604020202020204" pitchFamily="34" charset="0"/>
              </a:rPr>
              <a:t>پنیر لانکاشایر نخستین بار در لانکاشایر </a:t>
            </a:r>
            <a:endParaRPr lang="fa-IR" sz="3600" dirty="0" smtClean="0">
              <a:solidFill>
                <a:schemeClr val="tx1"/>
              </a:solidFill>
              <a:latin typeface="Arial" panose="020B0604020202020204" pitchFamily="34" charset="0"/>
              <a:cs typeface="Arial" panose="020B0604020202020204" pitchFamily="34" charset="0"/>
            </a:endParaRPr>
          </a:p>
          <a:p>
            <a:r>
              <a:rPr lang="fa-IR" sz="3900" dirty="0" smtClean="0">
                <a:solidFill>
                  <a:schemeClr val="tx1"/>
                </a:solidFill>
                <a:latin typeface="Arial" panose="020B0604020202020204" pitchFamily="34" charset="0"/>
                <a:cs typeface="Arial" panose="020B0604020202020204" pitchFamily="34" charset="0"/>
              </a:rPr>
              <a:t>انگلستان </a:t>
            </a:r>
            <a:r>
              <a:rPr lang="fa-IR" sz="3900" dirty="0">
                <a:solidFill>
                  <a:schemeClr val="tx1"/>
                </a:solidFill>
                <a:latin typeface="Arial" panose="020B0604020202020204" pitchFamily="34" charset="0"/>
                <a:cs typeface="Arial" panose="020B0604020202020204" pitchFamily="34" charset="0"/>
              </a:rPr>
              <a:t>تولید گردیده </a:t>
            </a:r>
            <a:r>
              <a:rPr lang="fa-IR" sz="3500" dirty="0">
                <a:solidFill>
                  <a:schemeClr val="tx1"/>
                </a:solidFill>
                <a:latin typeface="Arial" panose="020B0604020202020204" pitchFamily="34" charset="0"/>
                <a:cs typeface="Arial" panose="020B0604020202020204" pitchFamily="34" charset="0"/>
              </a:rPr>
              <a:t>و به همین دلیل </a:t>
            </a:r>
            <a:endParaRPr lang="fa-IR" sz="3500" dirty="0" smtClean="0">
              <a:solidFill>
                <a:schemeClr val="tx1"/>
              </a:solidFill>
              <a:latin typeface="Arial" panose="020B0604020202020204" pitchFamily="34" charset="0"/>
              <a:cs typeface="Arial" panose="020B0604020202020204" pitchFamily="34" charset="0"/>
            </a:endParaRPr>
          </a:p>
          <a:p>
            <a:r>
              <a:rPr lang="fa-IR" sz="3900" dirty="0" smtClean="0">
                <a:solidFill>
                  <a:schemeClr val="tx1"/>
                </a:solidFill>
                <a:latin typeface="Arial" panose="020B0604020202020204" pitchFamily="34" charset="0"/>
                <a:cs typeface="Arial" panose="020B0604020202020204" pitchFamily="34" charset="0"/>
              </a:rPr>
              <a:t>به </a:t>
            </a:r>
            <a:r>
              <a:rPr lang="fa-IR" sz="3900" dirty="0">
                <a:solidFill>
                  <a:schemeClr val="tx1"/>
                </a:solidFill>
                <a:latin typeface="Arial" panose="020B0604020202020204" pitchFamily="34" charset="0"/>
                <a:cs typeface="Arial" panose="020B0604020202020204" pitchFamily="34" charset="0"/>
              </a:rPr>
              <a:t>نام محل تولیدش مشهور است</a:t>
            </a:r>
            <a:r>
              <a:rPr lang="fa-IR" sz="3900" dirty="0" smtClean="0">
                <a:solidFill>
                  <a:schemeClr val="tx1"/>
                </a:solidFill>
                <a:latin typeface="Arial" panose="020B0604020202020204" pitchFamily="34" charset="0"/>
                <a:cs typeface="Arial" panose="020B0604020202020204" pitchFamily="34" charset="0"/>
              </a:rPr>
              <a:t>.</a:t>
            </a:r>
            <a:endParaRPr lang="en-US" sz="3900" dirty="0">
              <a:solidFill>
                <a:schemeClr val="tx1"/>
              </a:solidFill>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513" y="3207224"/>
            <a:ext cx="3977640" cy="3350525"/>
          </a:xfrm>
          <a:prstGeom prst="rect">
            <a:avLst/>
          </a:prstGeom>
        </p:spPr>
      </p:pic>
    </p:spTree>
    <p:extLst>
      <p:ext uri="{BB962C8B-B14F-4D97-AF65-F5344CB8AC3E}">
        <p14:creationId xmlns:p14="http://schemas.microsoft.com/office/powerpoint/2010/main" val="36188461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898" y="232012"/>
            <a:ext cx="10536071" cy="6277970"/>
          </a:xfrm>
        </p:spPr>
        <p:txBody>
          <a:bodyPr>
            <a:normAutofit fontScale="92500" lnSpcReduction="20000"/>
          </a:bodyPr>
          <a:lstStyle/>
          <a:p>
            <a:pPr marL="0" indent="0">
              <a:buNone/>
            </a:pPr>
            <a:r>
              <a:rPr lang="fa-IR" sz="2200" b="1" dirty="0">
                <a:solidFill>
                  <a:schemeClr val="tx1"/>
                </a:solidFill>
                <a:latin typeface="Arial" panose="020B0604020202020204" pitchFamily="34" charset="0"/>
                <a:cs typeface="Arial" panose="020B0604020202020204" pitchFamily="34" charset="0"/>
              </a:rPr>
              <a:t>پنیر کاتج (</a:t>
            </a:r>
            <a:r>
              <a:rPr lang="en-US" sz="3000" b="1" dirty="0">
                <a:solidFill>
                  <a:schemeClr val="tx1"/>
                </a:solidFill>
                <a:latin typeface="Arial" panose="020B0604020202020204" pitchFamily="34" charset="0"/>
                <a:cs typeface="Arial" panose="020B0604020202020204" pitchFamily="34" charset="0"/>
              </a:rPr>
              <a:t>Cottage Cheese</a:t>
            </a:r>
            <a:r>
              <a:rPr lang="fa-IR" sz="3000" b="1" dirty="0" smtClean="0">
                <a:solidFill>
                  <a:schemeClr val="tx1"/>
                </a:solidFill>
                <a:latin typeface="Arial" panose="020B0604020202020204" pitchFamily="34" charset="0"/>
                <a:cs typeface="Arial" panose="020B0604020202020204" pitchFamily="34" charset="0"/>
              </a:rPr>
              <a:t>):</a:t>
            </a:r>
            <a:endParaRPr lang="en-US" sz="3000" b="1"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کشور مبدأ: ایالات متحده</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عطر و طعم: ملایم</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بافت: مرطوب و خامه‌ای</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ظاهر: شبیه سرشیر سفید</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کالری: ۹۸ کیلوکالری</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کربوهیدرات: ۳٫۴ گرم</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چربی: ۴٫۳ گرم</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پروتئین: ۱۱٫۱ گرم</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پنیر کاتج نسبت به انواع دیگر پنیر تفاوت زیادی دارد </a:t>
            </a:r>
            <a:endParaRPr lang="fa-IR" sz="2900" dirty="0" smtClean="0">
              <a:solidFill>
                <a:schemeClr val="tx1"/>
              </a:solidFill>
              <a:latin typeface="Arial" panose="020B0604020202020204" pitchFamily="34" charset="0"/>
              <a:cs typeface="Arial" panose="020B0604020202020204" pitchFamily="34" charset="0"/>
            </a:endParaRPr>
          </a:p>
          <a:p>
            <a:r>
              <a:rPr lang="fa-IR" sz="2900" dirty="0" smtClean="0">
                <a:solidFill>
                  <a:schemeClr val="tx1"/>
                </a:solidFill>
                <a:latin typeface="Arial" panose="020B0604020202020204" pitchFamily="34" charset="0"/>
                <a:cs typeface="Arial" panose="020B0604020202020204" pitchFamily="34" charset="0"/>
              </a:rPr>
              <a:t>و </a:t>
            </a:r>
            <a:r>
              <a:rPr lang="fa-IR" sz="2900" dirty="0">
                <a:solidFill>
                  <a:schemeClr val="tx1"/>
                </a:solidFill>
                <a:latin typeface="Arial" panose="020B0604020202020204" pitchFamily="34" charset="0"/>
                <a:cs typeface="Arial" panose="020B0604020202020204" pitchFamily="34" charset="0"/>
              </a:rPr>
              <a:t>بیشتر شبیه به پنیر ریکوتا (</a:t>
            </a:r>
            <a:r>
              <a:rPr lang="en-US" sz="2900" dirty="0">
                <a:solidFill>
                  <a:schemeClr val="tx1"/>
                </a:solidFill>
                <a:latin typeface="Arial" panose="020B0604020202020204" pitchFamily="34" charset="0"/>
                <a:cs typeface="Arial" panose="020B0604020202020204" pitchFamily="34" charset="0"/>
              </a:rPr>
              <a:t>ricotta</a:t>
            </a:r>
            <a:r>
              <a:rPr lang="fa-IR" sz="2900" dirty="0">
                <a:solidFill>
                  <a:schemeClr val="tx1"/>
                </a:solidFill>
                <a:latin typeface="Arial" panose="020B0604020202020204" pitchFamily="34" charset="0"/>
                <a:cs typeface="Arial" panose="020B0604020202020204" pitchFamily="34" charset="0"/>
              </a:rPr>
              <a:t>) است.</a:t>
            </a:r>
            <a:endParaRPr lang="en-US" sz="2900" dirty="0">
              <a:solidFill>
                <a:schemeClr val="tx1"/>
              </a:solidFill>
              <a:latin typeface="Arial" panose="020B0604020202020204" pitchFamily="34" charset="0"/>
              <a:cs typeface="Arial" panose="020B0604020202020204" pitchFamily="34" charset="0"/>
            </a:endParaRPr>
          </a:p>
          <a:p>
            <a:r>
              <a:rPr lang="fa-IR" sz="2900" dirty="0">
                <a:solidFill>
                  <a:schemeClr val="tx1"/>
                </a:solidFill>
                <a:latin typeface="Arial" panose="020B0604020202020204" pitchFamily="34" charset="0"/>
                <a:cs typeface="Arial" panose="020B0604020202020204" pitchFamily="34" charset="0"/>
              </a:rPr>
              <a:t> </a:t>
            </a:r>
            <a:endParaRPr lang="en-US" sz="29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81" y="341194"/>
            <a:ext cx="4505900" cy="3470313"/>
          </a:xfrm>
          <a:prstGeom prst="rect">
            <a:avLst/>
          </a:prstGeom>
        </p:spPr>
      </p:pic>
    </p:spTree>
    <p:extLst>
      <p:ext uri="{BB962C8B-B14F-4D97-AF65-F5344CB8AC3E}">
        <p14:creationId xmlns:p14="http://schemas.microsoft.com/office/powerpoint/2010/main" val="36823451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9932" y="617220"/>
            <a:ext cx="10837228" cy="5577840"/>
          </a:xfrm>
        </p:spPr>
        <p:txBody>
          <a:bodyPr>
            <a:normAutofit fontScale="92500" lnSpcReduction="10000"/>
          </a:bodyPr>
          <a:lstStyle/>
          <a:p>
            <a:r>
              <a:rPr lang="fa-IR" sz="3000" dirty="0">
                <a:solidFill>
                  <a:schemeClr val="tx1"/>
                </a:solidFill>
                <a:latin typeface="Arial" panose="020B0604020202020204" pitchFamily="34" charset="0"/>
                <a:cs typeface="Arial" panose="020B0604020202020204" pitchFamily="34" charset="0"/>
              </a:rPr>
              <a:t>پنیر کاتج برای اولین بار در اوایل قرن نوزدهم در آمریکا، با تولید دلمه‌های اسیدی در شیر که حاصل کِشت باکتریایی بودند، تولید شد.</a:t>
            </a:r>
          </a:p>
          <a:p>
            <a:r>
              <a:rPr lang="fa-IR" sz="3000" dirty="0">
                <a:solidFill>
                  <a:schemeClr val="tx1"/>
                </a:solidFill>
                <a:latin typeface="Arial" panose="020B0604020202020204" pitchFamily="34" charset="0"/>
                <a:cs typeface="Arial" panose="020B0604020202020204" pitchFamily="34" charset="0"/>
              </a:rPr>
              <a:t>مواد مغذی موجود در این پنیر به‌دلیل روند تولید متفاوت آن، بسیار گوناگون است. این پنیر محتوای چربی خیلی کمی دارد، بنابراین کالری آن بسیار پایین است.</a:t>
            </a:r>
          </a:p>
          <a:p>
            <a:r>
              <a:rPr lang="fa-IR" sz="3000" dirty="0">
                <a:solidFill>
                  <a:schemeClr val="tx1"/>
                </a:solidFill>
                <a:latin typeface="Arial" panose="020B0604020202020204" pitchFamily="34" charset="0"/>
                <a:cs typeface="Arial" panose="020B0604020202020204" pitchFamily="34" charset="0"/>
              </a:rPr>
              <a:t>درنتیجه پنیر کاتج برای آن دسته از افرادی که به‌دنبال غذایی با پروتئین بالا هستند بسیار مناسب است</a:t>
            </a:r>
            <a:r>
              <a:rPr lang="fa-IR" sz="3000" dirty="0" smtClean="0">
                <a:solidFill>
                  <a:schemeClr val="tx1"/>
                </a:solidFill>
                <a:latin typeface="Arial" panose="020B0604020202020204" pitchFamily="34" charset="0"/>
                <a:cs typeface="Arial" panose="020B0604020202020204" pitchFamily="34" charset="0"/>
              </a:rPr>
              <a:t>.</a:t>
            </a:r>
            <a:endParaRPr lang="fa-IR" sz="3000" dirty="0">
              <a:solidFill>
                <a:schemeClr val="tx1"/>
              </a:solidFill>
              <a:latin typeface="Arial" panose="020B0604020202020204" pitchFamily="34" charset="0"/>
              <a:cs typeface="Arial" panose="020B0604020202020204" pitchFamily="34" charset="0"/>
            </a:endParaRPr>
          </a:p>
          <a:p>
            <a:r>
              <a:rPr lang="fa-IR" sz="3000" dirty="0">
                <a:solidFill>
                  <a:schemeClr val="tx1"/>
                </a:solidFill>
                <a:latin typeface="Arial" panose="020B0604020202020204" pitchFamily="34" charset="0"/>
                <a:cs typeface="Arial" panose="020B0604020202020204" pitchFamily="34" charset="0"/>
              </a:rPr>
              <a:t>از طرفی بسیاری از افراد از ظاهر پنیر کاتج خوش‌شان نمی‌آید. شاید دلیل آن ظاهر ناصاف پنیر باشد که شبیه به پودینگ برنج سرد است.</a:t>
            </a:r>
          </a:p>
          <a:p>
            <a:r>
              <a:rPr lang="fa-IR" sz="3000" dirty="0" smtClean="0">
                <a:solidFill>
                  <a:schemeClr val="tx1"/>
                </a:solidFill>
                <a:latin typeface="Arial" panose="020B0604020202020204" pitchFamily="34" charset="0"/>
                <a:cs typeface="Arial" panose="020B0604020202020204" pitchFamily="34" charset="0"/>
              </a:rPr>
              <a:t> </a:t>
            </a:r>
            <a:r>
              <a:rPr lang="fa-IR" sz="3000" dirty="0">
                <a:solidFill>
                  <a:schemeClr val="tx1"/>
                </a:solidFill>
                <a:latin typeface="Arial" panose="020B0604020202020204" pitchFamily="34" charset="0"/>
                <a:cs typeface="Arial" panose="020B0604020202020204" pitchFamily="34" charset="0"/>
              </a:rPr>
              <a:t>طعم این پنیر بسیار خوب است و کمی ملایم، نمکی و خامه‌ای است.</a:t>
            </a:r>
          </a:p>
          <a:p>
            <a:r>
              <a:rPr lang="fa-IR" sz="3000" dirty="0">
                <a:solidFill>
                  <a:schemeClr val="tx1"/>
                </a:solidFill>
                <a:latin typeface="Arial" panose="020B0604020202020204" pitchFamily="34" charset="0"/>
                <a:cs typeface="Arial" panose="020B0604020202020204" pitchFamily="34" charset="0"/>
              </a:rPr>
              <a:t>همچنین می‌توان از این پنیر در دستورهای مختلف آشپزی استفاده کرد که یکی از آنها پن‌کیک پنیر کاتج است</a:t>
            </a:r>
            <a:r>
              <a:rPr lang="fa-IR" sz="2600" dirty="0">
                <a:solidFill>
                  <a:schemeClr val="tx1"/>
                </a:solidFill>
                <a:latin typeface="Arial" panose="020B0604020202020204" pitchFamily="34" charset="0"/>
                <a:cs typeface="Arial" panose="020B0604020202020204" pitchFamily="34" charset="0"/>
              </a:rPr>
              <a:t>.</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05988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1194" y="180832"/>
            <a:ext cx="11477767" cy="6677167"/>
          </a:xfrm>
        </p:spPr>
        <p:txBody>
          <a:bodyPr>
            <a:normAutofit lnSpcReduction="10000"/>
          </a:bodyPr>
          <a:lstStyle/>
          <a:p>
            <a:pPr marL="0" indent="0">
              <a:buNone/>
            </a:pPr>
            <a:r>
              <a:rPr lang="fa-IR" b="1" dirty="0" smtClean="0">
                <a:solidFill>
                  <a:schemeClr val="tx1"/>
                </a:solidFill>
                <a:latin typeface="Arial" panose="020B0604020202020204" pitchFamily="34" charset="0"/>
                <a:cs typeface="Arial" panose="020B0604020202020204" pitchFamily="34" charset="0"/>
              </a:rPr>
              <a:t>پنیر گورگونزولا</a:t>
            </a:r>
            <a:endParaRPr lang="en-US" dirty="0">
              <a:solidFill>
                <a:schemeClr val="tx1"/>
              </a:solidFill>
              <a:latin typeface="Arial" panose="020B0604020202020204" pitchFamily="34" charset="0"/>
              <a:cs typeface="Arial" panose="020B0604020202020204" pitchFamily="34" charset="0"/>
            </a:endParaRPr>
          </a:p>
          <a:p>
            <a:r>
              <a:rPr lang="fa-IR" dirty="0">
                <a:solidFill>
                  <a:schemeClr val="tx1"/>
                </a:solidFill>
                <a:latin typeface="Arial" panose="020B0604020202020204" pitchFamily="34" charset="0"/>
                <a:cs typeface="Arial" panose="020B0604020202020204" pitchFamily="34" charset="0"/>
              </a:rPr>
              <a:t>کشور مبدأ: ایتالیا</a:t>
            </a:r>
          </a:p>
          <a:p>
            <a:r>
              <a:rPr lang="fa-IR" dirty="0">
                <a:solidFill>
                  <a:schemeClr val="tx1"/>
                </a:solidFill>
                <a:latin typeface="Arial" panose="020B0604020202020204" pitchFamily="34" charset="0"/>
                <a:cs typeface="Arial" panose="020B0604020202020204" pitchFamily="34" charset="0"/>
              </a:rPr>
              <a:t>عطر و طعم: تند، قوی</a:t>
            </a:r>
          </a:p>
          <a:p>
            <a:r>
              <a:rPr lang="fa-IR" dirty="0">
                <a:solidFill>
                  <a:schemeClr val="tx1"/>
                </a:solidFill>
                <a:latin typeface="Arial" panose="020B0604020202020204" pitchFamily="34" charset="0"/>
                <a:cs typeface="Arial" panose="020B0604020202020204" pitchFamily="34" charset="0"/>
              </a:rPr>
              <a:t>بافت: خامه‌ای تا تُرد</a:t>
            </a:r>
          </a:p>
          <a:p>
            <a:r>
              <a:rPr lang="fa-IR" dirty="0">
                <a:solidFill>
                  <a:schemeClr val="tx1"/>
                </a:solidFill>
                <a:latin typeface="Arial" panose="020B0604020202020204" pitchFamily="34" charset="0"/>
                <a:cs typeface="Arial" panose="020B0604020202020204" pitchFamily="34" charset="0"/>
              </a:rPr>
              <a:t>ظاهر: زرد کم‌رنگ، سفید</a:t>
            </a:r>
          </a:p>
          <a:p>
            <a:r>
              <a:rPr lang="fa-IR" dirty="0">
                <a:solidFill>
                  <a:schemeClr val="tx1"/>
                </a:solidFill>
                <a:latin typeface="Arial" panose="020B0604020202020204" pitchFamily="34" charset="0"/>
                <a:cs typeface="Arial" panose="020B0604020202020204" pitchFamily="34" charset="0"/>
              </a:rPr>
              <a:t>کالری: ۳۵۳ کیلوکالری</a:t>
            </a:r>
          </a:p>
          <a:p>
            <a:r>
              <a:rPr lang="fa-IR" dirty="0">
                <a:solidFill>
                  <a:schemeClr val="tx1"/>
                </a:solidFill>
                <a:latin typeface="Arial" panose="020B0604020202020204" pitchFamily="34" charset="0"/>
                <a:cs typeface="Arial" panose="020B0604020202020204" pitchFamily="34" charset="0"/>
              </a:rPr>
              <a:t>کربوهیدرات: ۲٫۳ گرم</a:t>
            </a:r>
          </a:p>
          <a:p>
            <a:r>
              <a:rPr lang="fa-IR" dirty="0">
                <a:solidFill>
                  <a:schemeClr val="tx1"/>
                </a:solidFill>
                <a:latin typeface="Arial" panose="020B0604020202020204" pitchFamily="34" charset="0"/>
                <a:cs typeface="Arial" panose="020B0604020202020204" pitchFamily="34" charset="0"/>
              </a:rPr>
              <a:t>چربی: ۲۸٫۷ گرم</a:t>
            </a:r>
          </a:p>
          <a:p>
            <a:r>
              <a:rPr lang="fa-IR" dirty="0">
                <a:solidFill>
                  <a:schemeClr val="tx1"/>
                </a:solidFill>
                <a:latin typeface="Arial" panose="020B0604020202020204" pitchFamily="34" charset="0"/>
                <a:cs typeface="Arial" panose="020B0604020202020204" pitchFamily="34" charset="0"/>
              </a:rPr>
              <a:t>پروتئین: ۲۱٫۴ گرم</a:t>
            </a:r>
          </a:p>
          <a:p>
            <a:r>
              <a:rPr lang="fa-IR" dirty="0">
                <a:solidFill>
                  <a:schemeClr val="tx1"/>
                </a:solidFill>
                <a:latin typeface="Arial" panose="020B0604020202020204" pitchFamily="34" charset="0"/>
                <a:cs typeface="Arial" panose="020B0604020202020204" pitchFamily="34" charset="0"/>
              </a:rPr>
              <a:t>گورگونزولا یکی از انواع پنیرهای غنی ایتالیایی است که عطر و طعم تندی دارد.</a:t>
            </a:r>
          </a:p>
          <a:p>
            <a:r>
              <a:rPr lang="fa-IR" dirty="0">
                <a:solidFill>
                  <a:schemeClr val="tx1"/>
                </a:solidFill>
                <a:latin typeface="Arial" panose="020B0604020202020204" pitchFamily="34" charset="0"/>
                <a:cs typeface="Arial" panose="020B0604020202020204" pitchFamily="34" charset="0"/>
              </a:rPr>
              <a:t>دو نوع عمده از این پنیر وجود دارد: </a:t>
            </a:r>
            <a:r>
              <a:rPr lang="fa-IR" dirty="0" smtClean="0">
                <a:solidFill>
                  <a:schemeClr val="tx1"/>
                </a:solidFill>
                <a:latin typeface="Arial" panose="020B0604020202020204" pitchFamily="34" charset="0"/>
                <a:cs typeface="Arial" panose="020B0604020202020204" pitchFamily="34" charset="0"/>
              </a:rPr>
              <a:t>دولسه</a:t>
            </a:r>
            <a:r>
              <a:rPr lang="en-US" dirty="0" smtClean="0">
                <a:solidFill>
                  <a:schemeClr val="tx1"/>
                </a:solidFill>
                <a:latin typeface="Arial" panose="020B0604020202020204" pitchFamily="34" charset="0"/>
                <a:cs typeface="Arial" panose="020B0604020202020204" pitchFamily="34" charset="0"/>
              </a:rPr>
              <a:t>Dolce) </a:t>
            </a:r>
            <a:r>
              <a:rPr lang="fa-IR" dirty="0" smtClean="0">
                <a:solidFill>
                  <a:schemeClr val="tx1"/>
                </a:solidFill>
                <a:latin typeface="Arial" panose="020B0604020202020204" pitchFamily="34" charset="0"/>
                <a:cs typeface="Arial" panose="020B0604020202020204" pitchFamily="34" charset="0"/>
              </a:rPr>
              <a:t>) </a:t>
            </a:r>
            <a:r>
              <a:rPr lang="fa-IR" dirty="0">
                <a:solidFill>
                  <a:schemeClr val="tx1"/>
                </a:solidFill>
                <a:latin typeface="Arial" panose="020B0604020202020204" pitchFamily="34" charset="0"/>
                <a:cs typeface="Arial" panose="020B0604020202020204" pitchFamily="34" charset="0"/>
              </a:rPr>
              <a:t>پیکانته (</a:t>
            </a:r>
            <a:r>
              <a:rPr lang="en-US" dirty="0" err="1" smtClean="0">
                <a:solidFill>
                  <a:schemeClr val="tx1"/>
                </a:solidFill>
                <a:latin typeface="Arial" panose="020B0604020202020204" pitchFamily="34" charset="0"/>
                <a:cs typeface="Arial" panose="020B0604020202020204" pitchFamily="34" charset="0"/>
              </a:rPr>
              <a:t>Piccante</a:t>
            </a:r>
            <a:r>
              <a:rPr lang="en-US" dirty="0" smtClean="0">
                <a:solidFill>
                  <a:schemeClr val="tx1"/>
                </a:solidFill>
                <a:latin typeface="Arial" panose="020B0604020202020204" pitchFamily="34" charset="0"/>
                <a:cs typeface="Arial" panose="020B0604020202020204" pitchFamily="34" charset="0"/>
              </a:rPr>
              <a:t>.</a:t>
            </a:r>
            <a:r>
              <a:rPr lang="fa-IR" dirty="0" smtClean="0">
                <a:solidFill>
                  <a:schemeClr val="tx1"/>
                </a:solidFill>
                <a:latin typeface="Arial" panose="020B0604020202020204" pitchFamily="34" charset="0"/>
                <a:cs typeface="Arial" panose="020B0604020202020204" pitchFamily="34" charset="0"/>
              </a:rPr>
              <a:t>)</a:t>
            </a:r>
            <a:endParaRPr lang="en-US" dirty="0">
              <a:solidFill>
                <a:schemeClr val="tx1"/>
              </a:solidFill>
              <a:latin typeface="Arial" panose="020B0604020202020204" pitchFamily="34" charset="0"/>
              <a:cs typeface="Arial" panose="020B0604020202020204" pitchFamily="34" charset="0"/>
            </a:endParaRPr>
          </a:p>
          <a:p>
            <a:r>
              <a:rPr lang="fa-IR" dirty="0">
                <a:solidFill>
                  <a:schemeClr val="tx1"/>
                </a:solidFill>
                <a:latin typeface="Arial" panose="020B0604020202020204" pitchFamily="34" charset="0"/>
                <a:cs typeface="Arial" panose="020B0604020202020204" pitchFamily="34" charset="0"/>
              </a:rPr>
              <a:t>به‌طور معمول، پنیر دولسه‌ی گورگونزولا درصورتی که کمتر از سه ماه سن داشته باشد، بافتی بسیار نرم و خامه‌ای دارد و به‌راحتی قابل‌پخش‌ شدن </a:t>
            </a:r>
            <a:r>
              <a:rPr lang="fa-IR" dirty="0" smtClean="0">
                <a:solidFill>
                  <a:schemeClr val="tx1"/>
                </a:solidFill>
                <a:latin typeface="Arial" panose="020B0604020202020204" pitchFamily="34" charset="0"/>
                <a:cs typeface="Arial" panose="020B0604020202020204" pitchFamily="34" charset="0"/>
              </a:rPr>
              <a:t>است.از </a:t>
            </a:r>
            <a:r>
              <a:rPr lang="fa-IR" dirty="0">
                <a:solidFill>
                  <a:schemeClr val="tx1"/>
                </a:solidFill>
                <a:latin typeface="Arial" panose="020B0604020202020204" pitchFamily="34" charset="0"/>
                <a:cs typeface="Arial" panose="020B0604020202020204" pitchFamily="34" charset="0"/>
              </a:rPr>
              <a:t>طرفی گورگونزولای پیکانسه عمری بین ۶ تا ۱۲ ماه دارد و زمانی‌ که برای اولین بار آن را امتحان می‌کنید متوجه این سن بیشتر </a:t>
            </a:r>
            <a:r>
              <a:rPr lang="fa-IR" dirty="0" smtClean="0">
                <a:solidFill>
                  <a:schemeClr val="tx1"/>
                </a:solidFill>
                <a:latin typeface="Arial" panose="020B0604020202020204" pitchFamily="34" charset="0"/>
                <a:cs typeface="Arial" panose="020B0604020202020204" pitchFamily="34" charset="0"/>
              </a:rPr>
              <a:t>می‌شوید.</a:t>
            </a:r>
          </a:p>
          <a:p>
            <a:r>
              <a:rPr lang="fa-IR" dirty="0">
                <a:solidFill>
                  <a:schemeClr val="tx1"/>
                </a:solidFill>
                <a:latin typeface="Arial" panose="020B0604020202020204" pitchFamily="34" charset="0"/>
                <a:cs typeface="Arial" panose="020B0604020202020204" pitchFamily="34" charset="0"/>
              </a:rPr>
              <a:t>بافت این پنیر تقریبا سفت و تُرد است و عطر و طعم کاملا تندی دارد. به‌ همین‌ دلیل بهتر است آن را با غذاهای دیگر مصرف کنید.</a:t>
            </a:r>
          </a:p>
          <a:p>
            <a:r>
              <a:rPr lang="fa-IR" dirty="0" smtClean="0">
                <a:solidFill>
                  <a:schemeClr val="tx1"/>
                </a:solidFill>
                <a:latin typeface="Arial" panose="020B0604020202020204" pitchFamily="34" charset="0"/>
                <a:cs typeface="Arial" panose="020B0604020202020204" pitchFamily="34" charset="0"/>
              </a:rPr>
              <a:t>نکته‌ی </a:t>
            </a:r>
            <a:r>
              <a:rPr lang="fa-IR" dirty="0">
                <a:solidFill>
                  <a:schemeClr val="tx1"/>
                </a:solidFill>
                <a:latin typeface="Arial" panose="020B0604020202020204" pitchFamily="34" charset="0"/>
                <a:cs typeface="Arial" panose="020B0604020202020204" pitchFamily="34" charset="0"/>
              </a:rPr>
              <a:t>کلیدی: گورگونزولا یکی از پنیرهای سفت است و در گروه چاشنی‌ها قرار می‌گیرد</a:t>
            </a:r>
            <a:r>
              <a:rPr lang="fa-IR" dirty="0" smtClean="0">
                <a:solidFill>
                  <a:schemeClr val="tx1"/>
                </a:solidFill>
                <a:latin typeface="Arial" panose="020B0604020202020204" pitchFamily="34" charset="0"/>
                <a:cs typeface="Arial" panose="020B0604020202020204" pitchFamily="34" charset="0"/>
              </a:rPr>
              <a:t>.</a:t>
            </a:r>
            <a:endParaRPr lang="fa-IR" dirty="0">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304" y="180833"/>
            <a:ext cx="5513696" cy="3248167"/>
          </a:xfrm>
          <a:prstGeom prst="rect">
            <a:avLst/>
          </a:prstGeom>
        </p:spPr>
      </p:pic>
    </p:spTree>
    <p:extLst>
      <p:ext uri="{BB962C8B-B14F-4D97-AF65-F5344CB8AC3E}">
        <p14:creationId xmlns:p14="http://schemas.microsoft.com/office/powerpoint/2010/main" val="5300821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6478"/>
            <a:ext cx="11955439" cy="6721522"/>
          </a:xfrm>
        </p:spPr>
        <p:txBody>
          <a:bodyPr>
            <a:normAutofit lnSpcReduction="10000"/>
          </a:bodyPr>
          <a:lstStyle/>
          <a:p>
            <a:pPr marL="0" indent="0">
              <a:buNone/>
            </a:pPr>
            <a:r>
              <a:rPr lang="fa-IR" b="1" dirty="0" smtClean="0">
                <a:solidFill>
                  <a:schemeClr val="tx1"/>
                </a:solidFill>
                <a:latin typeface="Arial" panose="020B0604020202020204" pitchFamily="34" charset="0"/>
                <a:cs typeface="Arial" panose="020B0604020202020204" pitchFamily="34" charset="0"/>
              </a:rPr>
              <a:t>پنیر گرویر</a:t>
            </a:r>
          </a:p>
          <a:p>
            <a:pPr marL="0" indent="0">
              <a:buNone/>
            </a:pPr>
            <a:r>
              <a:rPr lang="fa-IR" dirty="0">
                <a:solidFill>
                  <a:schemeClr val="tx1"/>
                </a:solidFill>
                <a:latin typeface="Arial" panose="020B0604020202020204" pitchFamily="34" charset="0"/>
                <a:cs typeface="Arial" panose="020B0604020202020204" pitchFamily="34" charset="0"/>
              </a:rPr>
              <a:t>کشور مبدأ: سوئیس</a:t>
            </a:r>
          </a:p>
          <a:p>
            <a:pPr marL="0" indent="0">
              <a:buNone/>
            </a:pPr>
            <a:r>
              <a:rPr lang="fa-IR" dirty="0">
                <a:solidFill>
                  <a:schemeClr val="tx1"/>
                </a:solidFill>
                <a:latin typeface="Arial" panose="020B0604020202020204" pitchFamily="34" charset="0"/>
                <a:cs typeface="Arial" panose="020B0604020202020204" pitchFamily="34" charset="0"/>
              </a:rPr>
              <a:t>عطر و طعم: ملایم تا قوی</a:t>
            </a:r>
          </a:p>
          <a:p>
            <a:pPr marL="0" indent="0">
              <a:buNone/>
            </a:pPr>
            <a:r>
              <a:rPr lang="fa-IR" dirty="0">
                <a:solidFill>
                  <a:schemeClr val="tx1"/>
                </a:solidFill>
                <a:latin typeface="Arial" panose="020B0604020202020204" pitchFamily="34" charset="0"/>
                <a:cs typeface="Arial" panose="020B0604020202020204" pitchFamily="34" charset="0"/>
              </a:rPr>
              <a:t>بافت: سفت، متراکم</a:t>
            </a:r>
          </a:p>
          <a:p>
            <a:pPr marL="0" indent="0">
              <a:buNone/>
            </a:pPr>
            <a:r>
              <a:rPr lang="fa-IR" dirty="0">
                <a:solidFill>
                  <a:schemeClr val="tx1"/>
                </a:solidFill>
                <a:latin typeface="Arial" panose="020B0604020202020204" pitchFamily="34" charset="0"/>
                <a:cs typeface="Arial" panose="020B0604020202020204" pitchFamily="34" charset="0"/>
              </a:rPr>
              <a:t>ظاهر: کِرِم تا نارنجی</a:t>
            </a:r>
          </a:p>
          <a:p>
            <a:pPr marL="0" indent="0">
              <a:buNone/>
            </a:pPr>
            <a:r>
              <a:rPr lang="fa-IR" dirty="0">
                <a:solidFill>
                  <a:schemeClr val="tx1"/>
                </a:solidFill>
                <a:latin typeface="Arial" panose="020B0604020202020204" pitchFamily="34" charset="0"/>
                <a:cs typeface="Arial" panose="020B0604020202020204" pitchFamily="34" charset="0"/>
              </a:rPr>
              <a:t>کالری: ۴۱۳ کیلوکالری</a:t>
            </a:r>
          </a:p>
          <a:p>
            <a:pPr marL="0" indent="0">
              <a:buNone/>
            </a:pPr>
            <a:r>
              <a:rPr lang="fa-IR" dirty="0">
                <a:solidFill>
                  <a:schemeClr val="tx1"/>
                </a:solidFill>
                <a:latin typeface="Arial" panose="020B0604020202020204" pitchFamily="34" charset="0"/>
                <a:cs typeface="Arial" panose="020B0604020202020204" pitchFamily="34" charset="0"/>
              </a:rPr>
              <a:t>کربوهیدرات: ۰٫۴ گرم</a:t>
            </a:r>
          </a:p>
          <a:p>
            <a:pPr marL="0" indent="0">
              <a:buNone/>
            </a:pPr>
            <a:r>
              <a:rPr lang="fa-IR" dirty="0">
                <a:solidFill>
                  <a:schemeClr val="tx1"/>
                </a:solidFill>
                <a:latin typeface="Arial" panose="020B0604020202020204" pitchFamily="34" charset="0"/>
                <a:cs typeface="Arial" panose="020B0604020202020204" pitchFamily="34" charset="0"/>
              </a:rPr>
              <a:t>چربی: ۳۲٫۳ گرم</a:t>
            </a:r>
          </a:p>
          <a:p>
            <a:pPr marL="0" indent="0">
              <a:buNone/>
            </a:pPr>
            <a:r>
              <a:rPr lang="fa-IR" dirty="0">
                <a:solidFill>
                  <a:schemeClr val="tx1"/>
                </a:solidFill>
                <a:latin typeface="Arial" panose="020B0604020202020204" pitchFamily="34" charset="0"/>
                <a:cs typeface="Arial" panose="020B0604020202020204" pitchFamily="34" charset="0"/>
              </a:rPr>
              <a:t>پروتئین: ۲۹٫۸ گرم</a:t>
            </a:r>
          </a:p>
          <a:p>
            <a:pPr marL="0" indent="0">
              <a:buNone/>
            </a:pPr>
            <a:r>
              <a:rPr lang="fa-IR" dirty="0">
                <a:solidFill>
                  <a:schemeClr val="tx1"/>
                </a:solidFill>
                <a:latin typeface="Arial" panose="020B0604020202020204" pitchFamily="34" charset="0"/>
                <a:cs typeface="Arial" panose="020B0604020202020204" pitchFamily="34" charset="0"/>
              </a:rPr>
              <a:t>پنیر گرویِر در اواسط قرون وسطا در شهر گرویِر از فیبروگ سوئیس تهیه شد.</a:t>
            </a:r>
          </a:p>
          <a:p>
            <a:pPr marL="0" indent="0">
              <a:buNone/>
            </a:pPr>
            <a:r>
              <a:rPr lang="fa-IR" dirty="0">
                <a:solidFill>
                  <a:schemeClr val="tx1"/>
                </a:solidFill>
                <a:latin typeface="Arial" panose="020B0604020202020204" pitchFamily="34" charset="0"/>
                <a:cs typeface="Arial" panose="020B0604020202020204" pitchFamily="34" charset="0"/>
              </a:rPr>
              <a:t>گرویِر پنیری سفت با بافتی متراکم و فشرده است که عطر و طعم آن خوب و قوی است.</a:t>
            </a:r>
          </a:p>
          <a:p>
            <a:pPr marL="0" indent="0">
              <a:buNone/>
            </a:pPr>
            <a:r>
              <a:rPr lang="fa-IR" dirty="0">
                <a:solidFill>
                  <a:schemeClr val="tx1"/>
                </a:solidFill>
                <a:latin typeface="Arial" panose="020B0604020202020204" pitchFamily="34" charset="0"/>
                <a:cs typeface="Arial" panose="020B0604020202020204" pitchFamily="34" charset="0"/>
              </a:rPr>
              <a:t>پنیر گرویِر بین ۶ ماه تا یک سال ماندگاری دارد و این ماندگاری طولانی به بافت سفت آن مربوط می‌شود. زمانی که پنیر جاافتاده می‌شود عطر و طعم آن بسیار قوی‌تر می‌شود.</a:t>
            </a:r>
          </a:p>
          <a:p>
            <a:pPr marL="0" indent="0">
              <a:buNone/>
            </a:pPr>
            <a:r>
              <a:rPr lang="fa-IR" dirty="0">
                <a:solidFill>
                  <a:schemeClr val="tx1"/>
                </a:solidFill>
                <a:latin typeface="Arial" panose="020B0604020202020204" pitchFamily="34" charset="0"/>
                <a:cs typeface="Arial" panose="020B0604020202020204" pitchFamily="34" charset="0"/>
              </a:rPr>
              <a:t>پنیر گرویِر را می‌توان </a:t>
            </a:r>
            <a:r>
              <a:rPr lang="fa-IR" dirty="0" smtClean="0">
                <a:solidFill>
                  <a:schemeClr val="tx1"/>
                </a:solidFill>
                <a:latin typeface="Arial" panose="020B0604020202020204" pitchFamily="34" charset="0"/>
                <a:cs typeface="Arial" panose="020B0604020202020204" pitchFamily="34" charset="0"/>
              </a:rPr>
              <a:t>هم خالی </a:t>
            </a:r>
            <a:r>
              <a:rPr lang="fa-IR" dirty="0">
                <a:solidFill>
                  <a:schemeClr val="tx1"/>
                </a:solidFill>
                <a:latin typeface="Arial" panose="020B0604020202020204" pitchFamily="34" charset="0"/>
                <a:cs typeface="Arial" panose="020B0604020202020204" pitchFamily="34" charset="0"/>
              </a:rPr>
              <a:t>مصرف </a:t>
            </a:r>
            <a:r>
              <a:rPr lang="fa-IR" dirty="0" smtClean="0">
                <a:solidFill>
                  <a:schemeClr val="tx1"/>
                </a:solidFill>
                <a:latin typeface="Arial" panose="020B0604020202020204" pitchFamily="34" charset="0"/>
                <a:cs typeface="Arial" panose="020B0604020202020204" pitchFamily="34" charset="0"/>
              </a:rPr>
              <a:t>کرد و هم </a:t>
            </a:r>
            <a:r>
              <a:rPr lang="fa-IR" dirty="0">
                <a:solidFill>
                  <a:schemeClr val="tx1"/>
                </a:solidFill>
                <a:latin typeface="Arial" panose="020B0604020202020204" pitchFamily="34" charset="0"/>
                <a:cs typeface="Arial" panose="020B0604020202020204" pitchFamily="34" charset="0"/>
              </a:rPr>
              <a:t>می‌توان در پخت‌و‌پز از آن استفاده کرد و آن را به‌صورت رنده‌شده در بسیاری از غذاها به کار </a:t>
            </a:r>
            <a:r>
              <a:rPr lang="fa-IR" dirty="0" smtClean="0">
                <a:solidFill>
                  <a:schemeClr val="tx1"/>
                </a:solidFill>
                <a:latin typeface="Arial" panose="020B0604020202020204" pitchFamily="34" charset="0"/>
                <a:cs typeface="Arial" panose="020B0604020202020204" pitchFamily="34" charset="0"/>
              </a:rPr>
              <a:t>برد. </a:t>
            </a:r>
            <a:r>
              <a:rPr lang="fa-IR" dirty="0">
                <a:solidFill>
                  <a:schemeClr val="tx1"/>
                </a:solidFill>
                <a:latin typeface="Arial" panose="020B0604020202020204" pitchFamily="34" charset="0"/>
                <a:cs typeface="Arial" panose="020B0604020202020204" pitchFamily="34" charset="0"/>
              </a:rPr>
              <a:t>همچنین به‌عنوان یکی از مواد اصلی در تهیه‌ی ساندویچ و بسیاری از سوپ‌های فرانسوی و غذاها کاربرد دارد.</a:t>
            </a:r>
          </a:p>
          <a:p>
            <a:pPr marL="0" indent="0">
              <a:buNone/>
            </a:pPr>
            <a:r>
              <a:rPr lang="fa-IR" dirty="0">
                <a:solidFill>
                  <a:schemeClr val="tx1"/>
                </a:solidFill>
                <a:latin typeface="Arial" panose="020B0604020202020204" pitchFamily="34" charset="0"/>
                <a:cs typeface="Arial" panose="020B0604020202020204" pitchFamily="34" charset="0"/>
              </a:rPr>
              <a:t>پنیر گرویِر غیرپاستوریزه و خام بسیار خوش‌طعم </a:t>
            </a:r>
            <a:r>
              <a:rPr lang="fa-IR" dirty="0" smtClean="0">
                <a:solidFill>
                  <a:schemeClr val="tx1"/>
                </a:solidFill>
                <a:latin typeface="Arial" panose="020B0604020202020204" pitchFamily="34" charset="0"/>
                <a:cs typeface="Arial" panose="020B0604020202020204" pitchFamily="34" charset="0"/>
              </a:rPr>
              <a:t>است. </a:t>
            </a:r>
            <a:r>
              <a:rPr lang="fa-IR" dirty="0" smtClean="0">
                <a:solidFill>
                  <a:srgbClr val="FFFF00"/>
                </a:solidFill>
                <a:latin typeface="Arial" panose="020B0604020202020204" pitchFamily="34" charset="0"/>
                <a:cs typeface="Arial" panose="020B0604020202020204" pitchFamily="34" charset="0"/>
              </a:rPr>
              <a:t>نکته‌ی </a:t>
            </a:r>
            <a:r>
              <a:rPr lang="fa-IR" dirty="0">
                <a:solidFill>
                  <a:srgbClr val="FFFF00"/>
                </a:solidFill>
                <a:latin typeface="Arial" panose="020B0604020202020204" pitchFamily="34" charset="0"/>
                <a:cs typeface="Arial" panose="020B0604020202020204" pitchFamily="34" charset="0"/>
              </a:rPr>
              <a:t>کلیدی: پنیر </a:t>
            </a:r>
            <a:r>
              <a:rPr lang="fa-IR" dirty="0" smtClean="0">
                <a:solidFill>
                  <a:srgbClr val="FFFF00"/>
                </a:solidFill>
                <a:latin typeface="Arial" panose="020B0604020202020204" pitchFamily="34" charset="0"/>
                <a:cs typeface="Arial" panose="020B0604020202020204" pitchFamily="34" charset="0"/>
              </a:rPr>
              <a:t>گرویِر </a:t>
            </a:r>
            <a:r>
              <a:rPr lang="fa-IR" dirty="0">
                <a:solidFill>
                  <a:srgbClr val="FFFF00"/>
                </a:solidFill>
                <a:latin typeface="Arial" panose="020B0604020202020204" pitchFamily="34" charset="0"/>
                <a:cs typeface="Arial" panose="020B0604020202020204" pitchFamily="34" charset="0"/>
              </a:rPr>
              <a:t>هرچه قدیمی‌تر باشد خوشمزه‌تر است.</a:t>
            </a:r>
          </a:p>
          <a:p>
            <a:pPr marL="0" indent="0">
              <a:buNone/>
            </a:pPr>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4525" y="791570"/>
            <a:ext cx="4660135" cy="2896121"/>
          </a:xfrm>
          <a:prstGeom prst="rect">
            <a:avLst/>
          </a:prstGeom>
        </p:spPr>
      </p:pic>
    </p:spTree>
    <p:extLst>
      <p:ext uri="{BB962C8B-B14F-4D97-AF65-F5344CB8AC3E}">
        <p14:creationId xmlns:p14="http://schemas.microsoft.com/office/powerpoint/2010/main" val="2438091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854" y="395784"/>
            <a:ext cx="11204812" cy="6462215"/>
          </a:xfrm>
        </p:spPr>
        <p:txBody>
          <a:bodyPr>
            <a:normAutofit fontScale="92500"/>
          </a:bodyPr>
          <a:lstStyle/>
          <a:p>
            <a:pPr marL="0" indent="0">
              <a:buNone/>
            </a:pPr>
            <a:r>
              <a:rPr lang="fa-IR" sz="2400" dirty="0" smtClean="0">
                <a:solidFill>
                  <a:schemeClr val="tx1"/>
                </a:solidFill>
                <a:latin typeface="Arial" panose="020B0604020202020204" pitchFamily="34" charset="0"/>
                <a:cs typeface="Arial" panose="020B0604020202020204" pitchFamily="34" charset="0"/>
              </a:rPr>
              <a:t>پنیر هاوارتی</a:t>
            </a:r>
          </a:p>
          <a:p>
            <a:r>
              <a:rPr lang="fa-IR" sz="2400" dirty="0" smtClean="0">
                <a:solidFill>
                  <a:schemeClr val="tx1"/>
                </a:solidFill>
                <a:latin typeface="Arial" panose="020B0604020202020204" pitchFamily="34" charset="0"/>
                <a:cs typeface="Arial" panose="020B0604020202020204" pitchFamily="34" charset="0"/>
              </a:rPr>
              <a:t>کشور </a:t>
            </a:r>
            <a:r>
              <a:rPr lang="fa-IR" sz="2400" dirty="0">
                <a:solidFill>
                  <a:schemeClr val="tx1"/>
                </a:solidFill>
                <a:latin typeface="Arial" panose="020B0604020202020204" pitchFamily="34" charset="0"/>
                <a:cs typeface="Arial" panose="020B0604020202020204" pitchFamily="34" charset="0"/>
              </a:rPr>
              <a:t>مبدأ: دانمارک</a:t>
            </a:r>
          </a:p>
          <a:p>
            <a:r>
              <a:rPr lang="fa-IR" sz="2400" dirty="0">
                <a:solidFill>
                  <a:schemeClr val="tx1"/>
                </a:solidFill>
                <a:latin typeface="Arial" panose="020B0604020202020204" pitchFamily="34" charset="0"/>
                <a:cs typeface="Arial" panose="020B0604020202020204" pitchFamily="34" charset="0"/>
              </a:rPr>
              <a:t>عطر و طعم: ملایم تا تند</a:t>
            </a:r>
          </a:p>
          <a:p>
            <a:r>
              <a:rPr lang="fa-IR" sz="2400" dirty="0">
                <a:solidFill>
                  <a:schemeClr val="tx1"/>
                </a:solidFill>
                <a:latin typeface="Arial" panose="020B0604020202020204" pitchFamily="34" charset="0"/>
                <a:cs typeface="Arial" panose="020B0604020202020204" pitchFamily="34" charset="0"/>
              </a:rPr>
              <a:t>بافت: نمیه نرم، خامه‌ای</a:t>
            </a:r>
          </a:p>
          <a:p>
            <a:r>
              <a:rPr lang="fa-IR" sz="2400" dirty="0">
                <a:solidFill>
                  <a:schemeClr val="tx1"/>
                </a:solidFill>
                <a:latin typeface="Arial" panose="020B0604020202020204" pitchFamily="34" charset="0"/>
                <a:cs typeface="Arial" panose="020B0604020202020204" pitchFamily="34" charset="0"/>
              </a:rPr>
              <a:t>ظاهر: زرد کم‌رنگ</a:t>
            </a:r>
          </a:p>
          <a:p>
            <a:r>
              <a:rPr lang="fa-IR" sz="2400" dirty="0">
                <a:solidFill>
                  <a:schemeClr val="tx1"/>
                </a:solidFill>
                <a:latin typeface="Arial" panose="020B0604020202020204" pitchFamily="34" charset="0"/>
                <a:cs typeface="Arial" panose="020B0604020202020204" pitchFamily="34" charset="0"/>
              </a:rPr>
              <a:t>کالری: ۲۹۲ کیلوکالری</a:t>
            </a:r>
          </a:p>
          <a:p>
            <a:r>
              <a:rPr lang="fa-IR" sz="2400" dirty="0">
                <a:solidFill>
                  <a:schemeClr val="tx1"/>
                </a:solidFill>
                <a:latin typeface="Arial" panose="020B0604020202020204" pitchFamily="34" charset="0"/>
                <a:cs typeface="Arial" panose="020B0604020202020204" pitchFamily="34" charset="0"/>
              </a:rPr>
              <a:t>کربوهیدرات: ۱٫۴ گرم</a:t>
            </a:r>
          </a:p>
          <a:p>
            <a:r>
              <a:rPr lang="fa-IR" sz="2400" dirty="0">
                <a:solidFill>
                  <a:schemeClr val="tx1"/>
                </a:solidFill>
                <a:latin typeface="Arial" panose="020B0604020202020204" pitchFamily="34" charset="0"/>
                <a:cs typeface="Arial" panose="020B0604020202020204" pitchFamily="34" charset="0"/>
              </a:rPr>
              <a:t>چربی: ۱۸٫۵ گرم</a:t>
            </a:r>
          </a:p>
          <a:p>
            <a:r>
              <a:rPr lang="fa-IR" sz="2400" dirty="0">
                <a:solidFill>
                  <a:schemeClr val="tx1"/>
                </a:solidFill>
                <a:latin typeface="Arial" panose="020B0604020202020204" pitchFamily="34" charset="0"/>
                <a:cs typeface="Arial" panose="020B0604020202020204" pitchFamily="34" charset="0"/>
              </a:rPr>
              <a:t>پروتئین: ۳۰٫۱ گرم</a:t>
            </a:r>
          </a:p>
          <a:p>
            <a:pPr>
              <a:lnSpc>
                <a:spcPct val="110000"/>
              </a:lnSpc>
            </a:pPr>
            <a:r>
              <a:rPr lang="fa-IR" sz="2400" dirty="0">
                <a:solidFill>
                  <a:schemeClr val="tx1"/>
                </a:solidFill>
                <a:latin typeface="Arial" panose="020B0604020202020204" pitchFamily="34" charset="0"/>
                <a:cs typeface="Arial" panose="020B0604020202020204" pitchFamily="34" charset="0"/>
              </a:rPr>
              <a:t>مانند سایر پنیرها عطر و طعم پنیر هاوارتی با توجه به زمان قوی‌تر می‌شود. پنیر هاوارتیِ تازه بافت کَره‌ای و طعم کمی تندی دارد. درمقابل انواع قدیمی‌تر نرم و خامه‌ای است، اما مزه‌ای تندتر و عطر و طعمی نمکی و قو‌ی‌تر دارد.</a:t>
            </a:r>
          </a:p>
          <a:p>
            <a:r>
              <a:rPr lang="fa-IR" sz="2400" dirty="0">
                <a:solidFill>
                  <a:schemeClr val="tx1"/>
                </a:solidFill>
                <a:latin typeface="Arial" panose="020B0604020202020204" pitchFamily="34" charset="0"/>
                <a:cs typeface="Arial" panose="020B0604020202020204" pitchFamily="34" charset="0"/>
              </a:rPr>
              <a:t>پنیر هاوارتی را می‌توان با گوشت چرخ‌شده و میوه مصرف کرد؛ بسیاری از افراد دوست دارند که آن را سرخ کنند.</a:t>
            </a:r>
          </a:p>
          <a:p>
            <a:r>
              <a:rPr lang="fa-IR" sz="2400" dirty="0">
                <a:solidFill>
                  <a:schemeClr val="tx1"/>
                </a:solidFill>
                <a:latin typeface="Arial" panose="020B0604020202020204" pitchFamily="34" charset="0"/>
                <a:cs typeface="Arial" panose="020B0604020202020204" pitchFamily="34" charset="0"/>
              </a:rPr>
              <a:t>نکته‌ی کلیدی: هاوارتی نوعی پنیر نرم و خامه‌ای از دانمارک است.</a:t>
            </a:r>
          </a:p>
          <a:p>
            <a:pPr marL="0" indent="0">
              <a:buNone/>
            </a:pPr>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955" y="586852"/>
            <a:ext cx="5554639" cy="2674963"/>
          </a:xfrm>
          <a:prstGeom prst="rect">
            <a:avLst/>
          </a:prstGeom>
        </p:spPr>
      </p:pic>
    </p:spTree>
    <p:extLst>
      <p:ext uri="{BB962C8B-B14F-4D97-AF65-F5344CB8AC3E}">
        <p14:creationId xmlns:p14="http://schemas.microsoft.com/office/powerpoint/2010/main" val="1256341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10185" y="685800"/>
            <a:ext cx="9007521" cy="3615267"/>
          </a:xfrm>
        </p:spPr>
        <p:txBody>
          <a:bodyPr/>
          <a:lstStyle/>
          <a:p>
            <a:r>
              <a:rPr lang="fa-IR" sz="2800" dirty="0">
                <a:solidFill>
                  <a:schemeClr val="tx1"/>
                </a:solidFill>
                <a:latin typeface="Arial" panose="020B0604020202020204" pitchFamily="34" charset="0"/>
                <a:cs typeface="Arial" panose="020B0604020202020204" pitchFamily="34" charset="0"/>
              </a:rPr>
              <a:t>.اضافه کردن کلرید کلسیم یا افزودن مایه لاکتیک به شیر تولید لخته را افزایش می دهد </a:t>
            </a:r>
            <a:r>
              <a:rPr lang="fa-IR" sz="2800" dirty="0" smtClean="0">
                <a:solidFill>
                  <a:schemeClr val="tx1"/>
                </a:solidFill>
                <a:latin typeface="Arial" panose="020B0604020202020204" pitchFamily="34" charset="0"/>
                <a:cs typeface="Arial" panose="020B0604020202020204" pitchFamily="34" charset="0"/>
              </a:rPr>
              <a:t>. نگهداری شیر در سرما و انجام عملیات مکانیکی شدید موجب آسیب رساندن به خواص انعقاد و لخته شدن می گردد.تنظیم نهایی ترکیب شیر با افزودن کلرید کلسیم می باشد.</a:t>
            </a:r>
          </a:p>
          <a:p>
            <a:endParaRPr lang="fa-IR" dirty="0">
              <a:solidFill>
                <a:schemeClr val="tx1"/>
              </a:solidFill>
            </a:endParaRPr>
          </a:p>
        </p:txBody>
      </p:sp>
    </p:spTree>
    <p:extLst>
      <p:ext uri="{BB962C8B-B14F-4D97-AF65-F5344CB8AC3E}">
        <p14:creationId xmlns:p14="http://schemas.microsoft.com/office/powerpoint/2010/main" val="41890665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1999" cy="6857999"/>
          </a:xfrm>
        </p:spPr>
        <p:txBody>
          <a:bodyPr>
            <a:normAutofit/>
          </a:bodyPr>
          <a:lstStyle/>
          <a:p>
            <a:r>
              <a:rPr lang="en-US" sz="2800" b="1" dirty="0" smtClean="0">
                <a:latin typeface="Arial" panose="020B0604020202020204" pitchFamily="34" charset="0"/>
                <a:cs typeface="Arial" panose="020B0604020202020204" pitchFamily="34" charset="0"/>
              </a:rPr>
              <a:t> </a:t>
            </a:r>
            <a:r>
              <a:rPr lang="fa-IR" sz="3200" b="1" dirty="0" smtClean="0">
                <a:solidFill>
                  <a:schemeClr val="tx1"/>
                </a:solidFill>
                <a:latin typeface="Arial" panose="020B0604020202020204" pitchFamily="34" charset="0"/>
                <a:cs typeface="Arial" panose="020B0604020202020204" pitchFamily="34" charset="0"/>
              </a:rPr>
              <a:t>پنیر </a:t>
            </a:r>
            <a:r>
              <a:rPr lang="fa-IR" sz="3200" b="1" dirty="0">
                <a:solidFill>
                  <a:schemeClr val="tx1"/>
                </a:solidFill>
                <a:latin typeface="Arial" panose="020B0604020202020204" pitchFamily="34" charset="0"/>
                <a:cs typeface="Arial" panose="020B0604020202020204" pitchFamily="34" charset="0"/>
              </a:rPr>
              <a:t>فتا </a:t>
            </a:r>
            <a:endParaRPr lang="en-US" sz="32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فتا در یونانی به معنی ورقه شده یا اسلایس است. پنیری سفید و بسیار شبیه لیقوان خودمان، اما کم نمک‌تر است. در ایران برای صبحانه استفاده می‌شود، اما در انواع غذا، سالاد و دسر مانند سالاد یونانی کاربرد دارد. در گذشته نوع باکیفیت‌تر آن با نام پنیر بلغاری به ایران وارد می‌شد.</a:t>
            </a:r>
            <a:endParaRPr lang="en-US" sz="24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انواع پنیر فتا را براساس شیری که محصول از آن تهیه می‌شود طبقه‌بندی می‌کنند. </a:t>
            </a:r>
            <a:endParaRPr lang="fa-IR" sz="2400" b="1" dirty="0" smtClean="0">
              <a:solidFill>
                <a:schemeClr val="tx1"/>
              </a:solidFill>
              <a:latin typeface="Arial" panose="020B0604020202020204" pitchFamily="34" charset="0"/>
              <a:cs typeface="Arial" panose="020B0604020202020204" pitchFamily="34" charset="0"/>
            </a:endParaRPr>
          </a:p>
          <a:p>
            <a:r>
              <a:rPr lang="fa-IR" sz="2400" b="1" dirty="0" smtClean="0">
                <a:solidFill>
                  <a:schemeClr val="tx1"/>
                </a:solidFill>
                <a:latin typeface="Arial" panose="020B0604020202020204" pitchFamily="34" charset="0"/>
                <a:cs typeface="Arial" panose="020B0604020202020204" pitchFamily="34" charset="0"/>
              </a:rPr>
              <a:t>برخی </a:t>
            </a:r>
            <a:r>
              <a:rPr lang="fa-IR" sz="2400" b="1" dirty="0">
                <a:solidFill>
                  <a:schemeClr val="tx1"/>
                </a:solidFill>
                <a:latin typeface="Arial" panose="020B0604020202020204" pitchFamily="34" charset="0"/>
                <a:cs typeface="Arial" panose="020B0604020202020204" pitchFamily="34" charset="0"/>
              </a:rPr>
              <a:t>از انواع پنیر فتا مانند لیقوان از شیر گوسفند تهیه می‌شود و برخی دیگر آن از </a:t>
            </a:r>
            <a:endParaRPr lang="fa-IR" sz="2400" b="1" dirty="0" smtClean="0">
              <a:solidFill>
                <a:schemeClr val="tx1"/>
              </a:solidFill>
              <a:latin typeface="Arial" panose="020B0604020202020204" pitchFamily="34" charset="0"/>
              <a:cs typeface="Arial" panose="020B0604020202020204" pitchFamily="34" charset="0"/>
            </a:endParaRPr>
          </a:p>
          <a:p>
            <a:pPr marL="0" indent="0">
              <a:buNone/>
            </a:pPr>
            <a:r>
              <a:rPr lang="fa-IR" sz="2400" b="1" dirty="0" smtClean="0">
                <a:solidFill>
                  <a:schemeClr val="tx1"/>
                </a:solidFill>
                <a:latin typeface="Arial" panose="020B0604020202020204" pitchFamily="34" charset="0"/>
                <a:cs typeface="Arial" panose="020B0604020202020204" pitchFamily="34" charset="0"/>
              </a:rPr>
              <a:t>ترکیب </a:t>
            </a:r>
            <a:r>
              <a:rPr lang="fa-IR" sz="2400" b="1" dirty="0">
                <a:solidFill>
                  <a:schemeClr val="tx1"/>
                </a:solidFill>
                <a:latin typeface="Arial" panose="020B0604020202020204" pitchFamily="34" charset="0"/>
                <a:cs typeface="Arial" panose="020B0604020202020204" pitchFamily="34" charset="0"/>
              </a:rPr>
              <a:t>شیر گوسفند </a:t>
            </a:r>
            <a:r>
              <a:rPr lang="fa-IR" sz="2400" b="1" dirty="0" smtClean="0">
                <a:solidFill>
                  <a:schemeClr val="tx1"/>
                </a:solidFill>
                <a:latin typeface="Arial" panose="020B0604020202020204" pitchFamily="34" charset="0"/>
                <a:cs typeface="Arial" panose="020B0604020202020204" pitchFamily="34" charset="0"/>
              </a:rPr>
              <a:t>و </a:t>
            </a:r>
            <a:r>
              <a:rPr lang="fa-IR" sz="2400" b="1" dirty="0">
                <a:solidFill>
                  <a:schemeClr val="tx1"/>
                </a:solidFill>
                <a:latin typeface="Arial" panose="020B0604020202020204" pitchFamily="34" charset="0"/>
                <a:cs typeface="Arial" panose="020B0604020202020204" pitchFamily="34" charset="0"/>
              </a:rPr>
              <a:t>بز تهیه شده که در این صورت بوی </a:t>
            </a:r>
            <a:r>
              <a:rPr lang="fa-IR" sz="2400" b="1" dirty="0" smtClean="0">
                <a:solidFill>
                  <a:schemeClr val="tx1"/>
                </a:solidFill>
                <a:latin typeface="Arial" panose="020B0604020202020204" pitchFamily="34" charset="0"/>
                <a:cs typeface="Arial" panose="020B0604020202020204" pitchFamily="34" charset="0"/>
              </a:rPr>
              <a:t>قوی‌تری </a:t>
            </a:r>
            <a:r>
              <a:rPr lang="fa-IR" sz="2400" b="1" dirty="0">
                <a:solidFill>
                  <a:schemeClr val="tx1"/>
                </a:solidFill>
                <a:latin typeface="Arial" panose="020B0604020202020204" pitchFamily="34" charset="0"/>
                <a:cs typeface="Arial" panose="020B0604020202020204" pitchFamily="34" charset="0"/>
              </a:rPr>
              <a:t>دارد</a:t>
            </a:r>
            <a:r>
              <a:rPr lang="fa-IR" sz="2400" b="1" dirty="0" smtClean="0">
                <a:solidFill>
                  <a:schemeClr val="tx1"/>
                </a:solidFill>
                <a:latin typeface="Arial" panose="020B0604020202020204" pitchFamily="34" charset="0"/>
                <a:cs typeface="Arial" panose="020B0604020202020204" pitchFamily="34" charset="0"/>
              </a:rPr>
              <a:t>.</a:t>
            </a:r>
            <a:r>
              <a:rPr lang="fa-IR" sz="2400" b="1" dirty="0">
                <a:solidFill>
                  <a:schemeClr val="tx1"/>
                </a:solidFill>
                <a:latin typeface="Arial" panose="020B0604020202020204" pitchFamily="34" charset="0"/>
                <a:cs typeface="Arial" panose="020B0604020202020204" pitchFamily="34" charset="0"/>
              </a:rPr>
              <a:t> </a:t>
            </a:r>
            <a:endParaRPr lang="fa-IR" sz="2400" b="1" dirty="0" smtClean="0">
              <a:solidFill>
                <a:schemeClr val="tx1"/>
              </a:solidFill>
              <a:latin typeface="Arial" panose="020B0604020202020204" pitchFamily="34" charset="0"/>
              <a:cs typeface="Arial" panose="020B0604020202020204" pitchFamily="34" charset="0"/>
            </a:endParaRPr>
          </a:p>
          <a:p>
            <a:r>
              <a:rPr lang="fa-IR" sz="2400" b="1" dirty="0" smtClean="0">
                <a:solidFill>
                  <a:schemeClr val="tx1"/>
                </a:solidFill>
                <a:latin typeface="Arial" panose="020B0604020202020204" pitchFamily="34" charset="0"/>
                <a:cs typeface="Arial" panose="020B0604020202020204" pitchFamily="34" charset="0"/>
              </a:rPr>
              <a:t>پنیری </a:t>
            </a:r>
            <a:r>
              <a:rPr lang="fa-IR" sz="2400" b="1" dirty="0">
                <a:solidFill>
                  <a:schemeClr val="tx1"/>
                </a:solidFill>
                <a:latin typeface="Arial" panose="020B0604020202020204" pitchFamily="34" charset="0"/>
                <a:cs typeface="Arial" panose="020B0604020202020204" pitchFamily="34" charset="0"/>
              </a:rPr>
              <a:t>است که سالها در ایران تولید می شود اصل </a:t>
            </a:r>
            <a:r>
              <a:rPr lang="fa-IR" sz="2400" b="1" dirty="0" smtClean="0">
                <a:solidFill>
                  <a:schemeClr val="tx1"/>
                </a:solidFill>
                <a:latin typeface="Arial" panose="020B0604020202020204" pitchFamily="34" charset="0"/>
                <a:cs typeface="Arial" panose="020B0604020202020204" pitchFamily="34" charset="0"/>
              </a:rPr>
              <a:t>آن </a:t>
            </a:r>
            <a:r>
              <a:rPr lang="fa-IR" sz="2400" b="1" dirty="0">
                <a:solidFill>
                  <a:schemeClr val="tx1"/>
                </a:solidFill>
                <a:latin typeface="Arial" panose="020B0604020202020204" pitchFamily="34" charset="0"/>
                <a:cs typeface="Arial" panose="020B0604020202020204" pitchFamily="34" charset="0"/>
              </a:rPr>
              <a:t>با شیر </a:t>
            </a:r>
            <a:endParaRPr lang="fa-IR" sz="2400" b="1" dirty="0" smtClean="0">
              <a:solidFill>
                <a:schemeClr val="tx1"/>
              </a:solidFill>
              <a:latin typeface="Arial" panose="020B0604020202020204" pitchFamily="34" charset="0"/>
              <a:cs typeface="Arial" panose="020B0604020202020204" pitchFamily="34" charset="0"/>
            </a:endParaRPr>
          </a:p>
          <a:p>
            <a:r>
              <a:rPr lang="fa-IR" sz="2400" b="1" dirty="0" smtClean="0">
                <a:solidFill>
                  <a:schemeClr val="tx1"/>
                </a:solidFill>
                <a:latin typeface="Arial" panose="020B0604020202020204" pitchFamily="34" charset="0"/>
                <a:cs typeface="Arial" panose="020B0604020202020204" pitchFamily="34" charset="0"/>
              </a:rPr>
              <a:t>گوسفند </a:t>
            </a:r>
            <a:r>
              <a:rPr lang="fa-IR" sz="2400" b="1" dirty="0">
                <a:solidFill>
                  <a:schemeClr val="tx1"/>
                </a:solidFill>
                <a:latin typeface="Arial" panose="020B0604020202020204" pitchFamily="34" charset="0"/>
                <a:cs typeface="Arial" panose="020B0604020202020204" pitchFamily="34" charset="0"/>
              </a:rPr>
              <a:t>در </a:t>
            </a:r>
            <a:r>
              <a:rPr lang="fa-IR" sz="2400" b="1" dirty="0" smtClean="0">
                <a:solidFill>
                  <a:schemeClr val="tx1"/>
                </a:solidFill>
                <a:latin typeface="Arial" panose="020B0604020202020204" pitchFamily="34" charset="0"/>
                <a:cs typeface="Arial" panose="020B0604020202020204" pitchFamily="34" charset="0"/>
              </a:rPr>
              <a:t>بلغارستان </a:t>
            </a:r>
            <a:r>
              <a:rPr lang="fa-IR" sz="2400" b="1" dirty="0">
                <a:solidFill>
                  <a:schemeClr val="tx1"/>
                </a:solidFill>
                <a:latin typeface="Arial" panose="020B0604020202020204" pitchFamily="34" charset="0"/>
                <a:cs typeface="Arial" panose="020B0604020202020204" pitchFamily="34" charset="0"/>
              </a:rPr>
              <a:t>و یونان تهیه می </a:t>
            </a:r>
            <a:r>
              <a:rPr lang="fa-IR" sz="2400" b="1" dirty="0" smtClean="0">
                <a:solidFill>
                  <a:schemeClr val="tx1"/>
                </a:solidFill>
                <a:latin typeface="Arial" panose="020B0604020202020204" pitchFamily="34" charset="0"/>
                <a:cs typeface="Arial" panose="020B0604020202020204" pitchFamily="34" charset="0"/>
              </a:rPr>
              <a:t>شود.</a:t>
            </a:r>
            <a:endParaRPr lang="en-US" sz="2400" b="1" dirty="0">
              <a:solidFill>
                <a:schemeClr val="tx1"/>
              </a:solidFill>
              <a:latin typeface="Arial" panose="020B0604020202020204" pitchFamily="34" charset="0"/>
              <a:cs typeface="Arial" panose="020B0604020202020204" pitchFamily="34" charset="0"/>
            </a:endParaRPr>
          </a:p>
          <a:p>
            <a:r>
              <a:rPr lang="fa-IR" sz="2400" b="1" dirty="0">
                <a:solidFill>
                  <a:schemeClr val="tx1"/>
                </a:solidFill>
                <a:latin typeface="Arial" panose="020B0604020202020204" pitchFamily="34" charset="0"/>
                <a:cs typeface="Arial" panose="020B0604020202020204" pitchFamily="34" charset="0"/>
              </a:rPr>
              <a:t>در سالاد یونانی، پنیر فتا معمولاً به شکل مکعب‌های کوچک </a:t>
            </a:r>
            <a:endParaRPr lang="fa-IR" sz="2400" b="1" dirty="0" smtClean="0">
              <a:solidFill>
                <a:schemeClr val="tx1"/>
              </a:solidFill>
              <a:latin typeface="Arial" panose="020B0604020202020204" pitchFamily="34" charset="0"/>
              <a:cs typeface="Arial" panose="020B0604020202020204" pitchFamily="34" charset="0"/>
            </a:endParaRPr>
          </a:p>
          <a:p>
            <a:r>
              <a:rPr lang="fa-IR" sz="2400" b="1" dirty="0" smtClean="0">
                <a:solidFill>
                  <a:schemeClr val="tx1"/>
                </a:solidFill>
                <a:latin typeface="Arial" panose="020B0604020202020204" pitchFamily="34" charset="0"/>
                <a:cs typeface="Arial" panose="020B0604020202020204" pitchFamily="34" charset="0"/>
              </a:rPr>
              <a:t>یا </a:t>
            </a:r>
            <a:r>
              <a:rPr lang="fa-IR" sz="2400" b="1" dirty="0">
                <a:solidFill>
                  <a:schemeClr val="tx1"/>
                </a:solidFill>
                <a:latin typeface="Arial" panose="020B0604020202020204" pitchFamily="34" charset="0"/>
                <a:cs typeface="Arial" panose="020B0604020202020204" pitchFamily="34" charset="0"/>
              </a:rPr>
              <a:t>خردشده وجود دارد</a:t>
            </a:r>
            <a:r>
              <a:rPr lang="fa-IR" sz="2400" b="1" dirty="0" smtClean="0">
                <a:solidFill>
                  <a:schemeClr val="tx1"/>
                </a:solidFill>
                <a:latin typeface="Arial" panose="020B0604020202020204" pitchFamily="34" charset="0"/>
                <a:cs typeface="Arial" panose="020B0604020202020204" pitchFamily="34" charset="0"/>
              </a:rPr>
              <a:t>.</a:t>
            </a:r>
            <a:endParaRPr lang="en-US" sz="2400" b="1"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911" y="3985144"/>
            <a:ext cx="3207223" cy="2654489"/>
          </a:xfrm>
          <a:prstGeom prst="rect">
            <a:avLst/>
          </a:prstGeom>
        </p:spPr>
      </p:pic>
    </p:spTree>
    <p:extLst>
      <p:ext uri="{BB962C8B-B14F-4D97-AF65-F5344CB8AC3E}">
        <p14:creationId xmlns:p14="http://schemas.microsoft.com/office/powerpoint/2010/main" val="21529892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6728" y="0"/>
            <a:ext cx="11436824" cy="6857999"/>
          </a:xfrm>
        </p:spPr>
        <p:txBody>
          <a:bodyPr>
            <a:normAutofit/>
          </a:bodyPr>
          <a:lstStyle/>
          <a:p>
            <a:pPr marL="0" indent="0">
              <a:buNone/>
            </a:pPr>
            <a:r>
              <a:rPr lang="fa-IR" sz="3200" b="1" dirty="0">
                <a:solidFill>
                  <a:schemeClr val="tx1"/>
                </a:solidFill>
                <a:latin typeface="Arial" panose="020B0604020202020204" pitchFamily="34" charset="0"/>
                <a:cs typeface="Arial" panose="020B0604020202020204" pitchFamily="34" charset="0"/>
              </a:rPr>
              <a:t>لیقوان </a:t>
            </a:r>
            <a:endParaRPr lang="en-US" sz="3200" b="1" dirty="0">
              <a:solidFill>
                <a:schemeClr val="tx1"/>
              </a:solidFill>
              <a:latin typeface="Arial" panose="020B0604020202020204" pitchFamily="34" charset="0"/>
              <a:cs typeface="Arial" panose="020B0604020202020204" pitchFamily="34" charset="0"/>
            </a:endParaRPr>
          </a:p>
          <a:p>
            <a:pPr marL="0" indent="0">
              <a:buNone/>
            </a:pPr>
            <a:r>
              <a:rPr lang="fa-IR" sz="2800" dirty="0">
                <a:solidFill>
                  <a:schemeClr val="tx1"/>
                </a:solidFill>
                <a:latin typeface="Arial" panose="020B0604020202020204" pitchFamily="34" charset="0"/>
                <a:cs typeface="Arial" panose="020B0604020202020204" pitchFamily="34" charset="0"/>
              </a:rPr>
              <a:t>لیقوان معروف‌ترین پنیر ایرانی است و نامش از روستای کوچکی در آذربایجان گرفته شده که محصولات لبنی آن معروف است. در گذشته پنیر لیقوان شور و سوراخ سوراخ از شیر گوسفند غیرپاستوریزه به دست می‌آمد، اما در حال حاضر روش تهیه آن کاملا بهداشتی است</a:t>
            </a:r>
            <a:r>
              <a:rPr lang="fa-IR" sz="2800" dirty="0" smtClean="0">
                <a:solidFill>
                  <a:schemeClr val="tx1"/>
                </a:solidFill>
                <a:latin typeface="Arial" panose="020B0604020202020204" pitchFamily="34" charset="0"/>
                <a:cs typeface="Arial" panose="020B0604020202020204" pitchFamily="34" charset="0"/>
              </a:rPr>
              <a:t>.</a:t>
            </a:r>
            <a:endParaRPr lang="en-US" sz="2800" dirty="0">
              <a:solidFill>
                <a:schemeClr val="tx1"/>
              </a:solidFill>
              <a:latin typeface="Arial" panose="020B0604020202020204" pitchFamily="34" charset="0"/>
              <a:cs typeface="Arial" panose="020B0604020202020204" pitchFamily="34" charset="0"/>
            </a:endParaRPr>
          </a:p>
          <a:p>
            <a:pPr marL="0" indent="0">
              <a:buNone/>
            </a:pPr>
            <a:r>
              <a:rPr lang="fa-IR" sz="2800" dirty="0">
                <a:solidFill>
                  <a:schemeClr val="tx1"/>
                </a:solidFill>
                <a:latin typeface="Arial" panose="020B0604020202020204" pitchFamily="34" charset="0"/>
                <a:cs typeface="Arial" panose="020B0604020202020204" pitchFamily="34" charset="0"/>
              </a:rPr>
              <a:t>لیقوان پنیر مناسب صبحانه است و با نان، خیار، گوجه فرنگی و گردو ترکیبی بی‌نظیر می‌سازد. از ویژگی‌های بی‌نظیر لیقوان استفاده از باکتری‌های پروبیوتیک در تهیه آن </a:t>
            </a:r>
            <a:r>
              <a:rPr lang="fa-IR" sz="2800" dirty="0" smtClean="0">
                <a:solidFill>
                  <a:schemeClr val="tx1"/>
                </a:solidFill>
                <a:latin typeface="Arial" panose="020B0604020202020204" pitchFamily="34" charset="0"/>
                <a:cs typeface="Arial" panose="020B0604020202020204" pitchFamily="34" charset="0"/>
              </a:rPr>
              <a:t>است</a:t>
            </a:r>
            <a:r>
              <a:rPr lang="fa-IR" sz="2800" dirty="0">
                <a:solidFill>
                  <a:schemeClr val="tx1"/>
                </a:solidFill>
                <a:latin typeface="Arial" panose="020B0604020202020204" pitchFamily="34" charset="0"/>
                <a:cs typeface="Arial" panose="020B0604020202020204" pitchFamily="34" charset="0"/>
              </a:rPr>
              <a:t> </a:t>
            </a:r>
            <a:r>
              <a:rPr lang="fa-IR" sz="2800" dirty="0" smtClean="0">
                <a:solidFill>
                  <a:schemeClr val="tx1"/>
                </a:solidFill>
                <a:latin typeface="Arial" panose="020B0604020202020204" pitchFamily="34" charset="0"/>
                <a:cs typeface="Arial" panose="020B0604020202020204" pitchFamily="34" charset="0"/>
              </a:rPr>
              <a:t>و </a:t>
            </a:r>
            <a:r>
              <a:rPr lang="fa-IR" sz="2800" dirty="0">
                <a:solidFill>
                  <a:schemeClr val="tx1"/>
                </a:solidFill>
                <a:latin typeface="Arial" panose="020B0604020202020204" pitchFamily="34" charset="0"/>
                <a:cs typeface="Arial" panose="020B0604020202020204" pitchFamily="34" charset="0"/>
              </a:rPr>
              <a:t>برای افرادی که ناراحتی گوارشی، مشکلات دیرهضمی و </a:t>
            </a:r>
            <a:endParaRPr lang="fa-IR" sz="2800" dirty="0" smtClean="0">
              <a:solidFill>
                <a:schemeClr val="tx1"/>
              </a:solidFill>
              <a:latin typeface="Arial" panose="020B0604020202020204" pitchFamily="34" charset="0"/>
              <a:cs typeface="Arial" panose="020B0604020202020204" pitchFamily="34" charset="0"/>
            </a:endParaRPr>
          </a:p>
          <a:p>
            <a:pPr marL="0" indent="0">
              <a:buNone/>
            </a:pPr>
            <a:r>
              <a:rPr lang="fa-IR" sz="2800" dirty="0" smtClean="0">
                <a:solidFill>
                  <a:schemeClr val="tx1"/>
                </a:solidFill>
                <a:latin typeface="Arial" panose="020B0604020202020204" pitchFamily="34" charset="0"/>
                <a:cs typeface="Arial" panose="020B0604020202020204" pitchFamily="34" charset="0"/>
              </a:rPr>
              <a:t>سیستم </a:t>
            </a:r>
            <a:r>
              <a:rPr lang="fa-IR" sz="2800" dirty="0">
                <a:solidFill>
                  <a:schemeClr val="tx1"/>
                </a:solidFill>
                <a:latin typeface="Arial" panose="020B0604020202020204" pitchFamily="34" charset="0"/>
                <a:cs typeface="Arial" panose="020B0604020202020204" pitchFamily="34" charset="0"/>
              </a:rPr>
              <a:t>ایمنی دارند سودمند است</a:t>
            </a:r>
            <a:r>
              <a:rPr lang="fa-IR" sz="2800" dirty="0" smtClean="0">
                <a:solidFill>
                  <a:schemeClr val="tx1"/>
                </a:solidFill>
                <a:latin typeface="Arial" panose="020B0604020202020204" pitchFamily="34" charset="0"/>
                <a:cs typeface="Arial" panose="020B0604020202020204" pitchFamily="34" charset="0"/>
              </a:rPr>
              <a:t>.</a:t>
            </a:r>
          </a:p>
          <a:p>
            <a:pPr marL="0" indent="0">
              <a:buNone/>
            </a:pPr>
            <a:endParaRPr lang="fa-IR" sz="24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94579"/>
            <a:ext cx="4831307" cy="2463420"/>
          </a:xfrm>
          <a:prstGeom prst="rect">
            <a:avLst/>
          </a:prstGeom>
        </p:spPr>
      </p:pic>
    </p:spTree>
    <p:extLst>
      <p:ext uri="{BB962C8B-B14F-4D97-AF65-F5344CB8AC3E}">
        <p14:creationId xmlns:p14="http://schemas.microsoft.com/office/powerpoint/2010/main" val="490213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12191" y="236668"/>
            <a:ext cx="7846326" cy="6621332"/>
          </a:xfrm>
        </p:spPr>
        <p:txBody>
          <a:bodyPr>
            <a:normAutofit/>
          </a:bodyPr>
          <a:lstStyle/>
          <a:p>
            <a:r>
              <a:rPr lang="fa-IR" sz="2800" dirty="0">
                <a:solidFill>
                  <a:schemeClr val="tx1"/>
                </a:solidFill>
                <a:latin typeface="Arial" panose="020B0604020202020204" pitchFamily="34" charset="0"/>
                <a:cs typeface="Arial" panose="020B0604020202020204" pitchFamily="34" charset="0"/>
              </a:rPr>
              <a:t>هالومی </a:t>
            </a:r>
            <a:endParaRPr lang="en-US" sz="2800" dirty="0">
              <a:solidFill>
                <a:schemeClr val="tx1"/>
              </a:solidFill>
              <a:latin typeface="Arial" panose="020B0604020202020204" pitchFamily="34" charset="0"/>
              <a:cs typeface="Arial" panose="020B0604020202020204" pitchFamily="34" charset="0"/>
            </a:endParaRPr>
          </a:p>
          <a:p>
            <a:r>
              <a:rPr lang="fa-IR" sz="2800" dirty="0">
                <a:solidFill>
                  <a:schemeClr val="tx1"/>
                </a:solidFill>
                <a:latin typeface="Arial" panose="020B0604020202020204" pitchFamily="34" charset="0"/>
                <a:cs typeface="Arial" panose="020B0604020202020204" pitchFamily="34" charset="0"/>
              </a:rPr>
              <a:t>نوعی هالومی در بازار ایران هم وجود دارد. هالومی نیمه سفت تحمل بالایی در برابر حرارت دارد و می‌توان آن را کباب یا سرخ کرد. به همین دلیل به پنیر کبابی هم معروف است.</a:t>
            </a:r>
            <a:endParaRPr lang="en-US" sz="2800" dirty="0">
              <a:solidFill>
                <a:schemeClr val="tx1"/>
              </a:solidFill>
              <a:latin typeface="Arial" panose="020B0604020202020204" pitchFamily="34" charset="0"/>
              <a:cs typeface="Arial" panose="020B0604020202020204" pitchFamily="34" charset="0"/>
            </a:endParaRPr>
          </a:p>
          <a:p>
            <a:endParaRPr lang="fa-IR" sz="2400"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234519"/>
            <a:ext cx="3807724" cy="2942482"/>
          </a:xfrm>
          <a:prstGeom prst="rect">
            <a:avLst/>
          </a:prstGeom>
        </p:spPr>
      </p:pic>
    </p:spTree>
    <p:extLst>
      <p:ext uri="{BB962C8B-B14F-4D97-AF65-F5344CB8AC3E}">
        <p14:creationId xmlns:p14="http://schemas.microsoft.com/office/powerpoint/2010/main" val="30223890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05970" y="0"/>
            <a:ext cx="9553433" cy="6857999"/>
          </a:xfrm>
        </p:spPr>
        <p:txBody>
          <a:bodyPr>
            <a:normAutofit/>
          </a:bodyPr>
          <a:lstStyle/>
          <a:p>
            <a:r>
              <a:rPr lang="fa-IR" sz="3200" b="1" dirty="0">
                <a:solidFill>
                  <a:schemeClr val="tx1"/>
                </a:solidFill>
                <a:latin typeface="Arial" panose="020B0604020202020204" pitchFamily="34" charset="0"/>
                <a:cs typeface="Arial" panose="020B0604020202020204" pitchFamily="34" charset="0"/>
              </a:rPr>
              <a:t>اسرم</a:t>
            </a:r>
            <a:r>
              <a:rPr lang="fa-IR" sz="2400" dirty="0">
                <a:solidFill>
                  <a:schemeClr val="tx1"/>
                </a:solidFill>
                <a:latin typeface="Arial" panose="020B0604020202020204" pitchFamily="34" charset="0"/>
                <a:cs typeface="Arial" panose="020B0604020202020204" pitchFamily="34" charset="0"/>
              </a:rPr>
              <a:t> </a:t>
            </a:r>
            <a:endParaRPr lang="en-US" sz="2400" dirty="0">
              <a:solidFill>
                <a:schemeClr val="tx1"/>
              </a:solidFill>
              <a:latin typeface="Arial" panose="020B0604020202020204" pitchFamily="34" charset="0"/>
              <a:cs typeface="Arial" panose="020B0604020202020204" pitchFamily="34" charset="0"/>
            </a:endParaRPr>
          </a:p>
          <a:p>
            <a:r>
              <a:rPr lang="fa-IR" sz="2400" dirty="0">
                <a:solidFill>
                  <a:schemeClr val="tx1"/>
                </a:solidFill>
                <a:latin typeface="Arial" panose="020B0604020202020204" pitchFamily="34" charset="0"/>
                <a:cs typeface="Arial" panose="020B0604020202020204" pitchFamily="34" charset="0"/>
              </a:rPr>
              <a:t>نام این پنیر که بافتی نیمه نرم، کره‌ای و رنگ زرد کمرنگ دارد، از صومعه‌ای در دانمارک گرفته شده است. اسرم شباهت زیادی به بوترکیزه دارد و با بافتی کره‌ای و سوراخ‌های ریزی که دارد در تهیه انواع خوراک کاربرد </a:t>
            </a:r>
            <a:r>
              <a:rPr lang="fa-IR" sz="2400" dirty="0" smtClean="0">
                <a:solidFill>
                  <a:schemeClr val="tx1"/>
                </a:solidFill>
                <a:latin typeface="Arial" panose="020B0604020202020204" pitchFamily="34" charset="0"/>
                <a:cs typeface="Arial" panose="020B0604020202020204" pitchFamily="34" charset="0"/>
              </a:rPr>
              <a:t>دارد.عطر </a:t>
            </a:r>
            <a:r>
              <a:rPr lang="fa-IR" sz="2400" dirty="0">
                <a:solidFill>
                  <a:schemeClr val="tx1"/>
                </a:solidFill>
                <a:latin typeface="Arial" panose="020B0604020202020204" pitchFamily="34" charset="0"/>
                <a:cs typeface="Arial" panose="020B0604020202020204" pitchFamily="34" charset="0"/>
              </a:rPr>
              <a:t>و طعم کره‌ای این پنیر، با طولانی شدن دورانِ رسیدن آن بهتر و قوی‌تر </a:t>
            </a:r>
            <a:r>
              <a:rPr lang="fa-IR" sz="2400" dirty="0" smtClean="0">
                <a:solidFill>
                  <a:schemeClr val="tx1"/>
                </a:solidFill>
                <a:latin typeface="Arial" panose="020B0604020202020204" pitchFamily="34" charset="0"/>
                <a:cs typeface="Arial" panose="020B0604020202020204" pitchFamily="34" charset="0"/>
              </a:rPr>
              <a:t>می‌شود.دوره رسیدن آن 2 ماه است .تولید </a:t>
            </a:r>
            <a:r>
              <a:rPr lang="fa-IR" sz="2400" dirty="0">
                <a:solidFill>
                  <a:schemeClr val="tx1"/>
                </a:solidFill>
                <a:latin typeface="Arial" panose="020B0604020202020204" pitchFamily="34" charset="0"/>
                <a:cs typeface="Arial" panose="020B0604020202020204" pitchFamily="34" charset="0"/>
              </a:rPr>
              <a:t>این پنیر به اواسط قرن ۱۶ میلادی برمی‌گردد و همراه </a:t>
            </a:r>
            <a:r>
              <a:rPr lang="en-US" sz="2400" dirty="0" err="1">
                <a:solidFill>
                  <a:schemeClr val="tx1"/>
                </a:solidFill>
                <a:latin typeface="Arial" panose="020B0604020202020204" pitchFamily="34" charset="0"/>
                <a:cs typeface="Arial" panose="020B0604020202020204" pitchFamily="34" charset="0"/>
              </a:rPr>
              <a:t>danblu</a:t>
            </a:r>
            <a:r>
              <a:rPr lang="en-US" sz="2400" dirty="0">
                <a:solidFill>
                  <a:schemeClr val="tx1"/>
                </a:solidFill>
                <a:latin typeface="Arial" panose="020B0604020202020204" pitchFamily="34" charset="0"/>
                <a:cs typeface="Arial" panose="020B0604020202020204" pitchFamily="34" charset="0"/>
              </a:rPr>
              <a:t> </a:t>
            </a:r>
            <a:r>
              <a:rPr lang="fa-IR" sz="2400" dirty="0">
                <a:solidFill>
                  <a:schemeClr val="tx1"/>
                </a:solidFill>
                <a:latin typeface="Arial" panose="020B0604020202020204" pitchFamily="34" charset="0"/>
                <a:cs typeface="Arial" panose="020B0604020202020204" pitchFamily="34" charset="0"/>
              </a:rPr>
              <a:t>یا بلوچیز دانمارکی، معروف‌ترین پنیرهای این کشور هستند</a:t>
            </a:r>
            <a:r>
              <a:rPr lang="fa-IR" sz="2400" dirty="0" smtClean="0">
                <a:solidFill>
                  <a:schemeClr val="tx1"/>
                </a:solidFill>
                <a:latin typeface="Arial" panose="020B0604020202020204" pitchFamily="34" charset="0"/>
                <a:cs typeface="Arial" panose="020B0604020202020204" pitchFamily="34" charset="0"/>
              </a:rPr>
              <a:t>.</a:t>
            </a:r>
            <a:r>
              <a:rPr lang="fa-IR" sz="2400" dirty="0">
                <a:solidFill>
                  <a:schemeClr val="tx1"/>
                </a:solidFill>
                <a:latin typeface="Arial" panose="020B0604020202020204" pitchFamily="34" charset="0"/>
                <a:cs typeface="Arial" panose="020B0604020202020204" pitchFamily="34" charset="0"/>
              </a:rPr>
              <a:t> پنیر اسرم در تهیه انواع ساندویچ‌های گرم و سرد</a:t>
            </a:r>
            <a:r>
              <a:rPr lang="fa-IR" sz="2400" dirty="0" smtClean="0">
                <a:solidFill>
                  <a:schemeClr val="tx1"/>
                </a:solidFill>
                <a:latin typeface="Arial" panose="020B0604020202020204" pitchFamily="34" charset="0"/>
                <a:cs typeface="Arial" panose="020B0604020202020204" pitchFamily="34" charset="0"/>
              </a:rPr>
              <a:t>،</a:t>
            </a:r>
          </a:p>
          <a:p>
            <a:r>
              <a:rPr lang="fa-IR" sz="2400" dirty="0" smtClean="0">
                <a:solidFill>
                  <a:schemeClr val="tx1"/>
                </a:solidFill>
                <a:latin typeface="Arial" panose="020B0604020202020204" pitchFamily="34" charset="0"/>
                <a:cs typeface="Arial" panose="020B0604020202020204" pitchFamily="34" charset="0"/>
              </a:rPr>
              <a:t> </a:t>
            </a:r>
            <a:r>
              <a:rPr lang="fa-IR" sz="2400" dirty="0">
                <a:solidFill>
                  <a:schemeClr val="tx1"/>
                </a:solidFill>
                <a:latin typeface="Arial" panose="020B0604020202020204" pitchFamily="34" charset="0"/>
                <a:cs typeface="Arial" panose="020B0604020202020204" pitchFamily="34" charset="0"/>
              </a:rPr>
              <a:t>به صورت اسلایس همراه با کراکر استفاده شده و برای تهیه </a:t>
            </a:r>
            <a:endParaRPr lang="fa-IR" sz="2400" dirty="0" smtClean="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کراستینی </a:t>
            </a:r>
            <a:r>
              <a:rPr lang="fa-IR" sz="2400" dirty="0">
                <a:solidFill>
                  <a:schemeClr val="tx1"/>
                </a:solidFill>
                <a:latin typeface="Arial" panose="020B0604020202020204" pitchFamily="34" charset="0"/>
                <a:cs typeface="Arial" panose="020B0604020202020204" pitchFamily="34" charset="0"/>
              </a:rPr>
              <a:t>بسیار مناسب است. به دلیل طعم کره‌ای، اضافه کردن </a:t>
            </a:r>
            <a:endParaRPr lang="fa-IR" sz="2400" dirty="0" smtClean="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کمی </a:t>
            </a:r>
            <a:r>
              <a:rPr lang="fa-IR" sz="2400" dirty="0">
                <a:solidFill>
                  <a:schemeClr val="tx1"/>
                </a:solidFill>
                <a:latin typeface="Arial" panose="020B0604020202020204" pitchFamily="34" charset="0"/>
                <a:cs typeface="Arial" panose="020B0604020202020204" pitchFamily="34" charset="0"/>
              </a:rPr>
              <a:t>اسرم در پایان پخت انواع سوپ و پتاژ، موجب ایجاد طعمی </a:t>
            </a:r>
            <a:endParaRPr lang="fa-IR" sz="2400" dirty="0" smtClean="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دلپذیر </a:t>
            </a:r>
            <a:r>
              <a:rPr lang="fa-IR" sz="2400" dirty="0">
                <a:solidFill>
                  <a:schemeClr val="tx1"/>
                </a:solidFill>
                <a:latin typeface="Arial" panose="020B0604020202020204" pitchFamily="34" charset="0"/>
                <a:cs typeface="Arial" panose="020B0604020202020204" pitchFamily="34" charset="0"/>
              </a:rPr>
              <a:t>می‌شود.</a:t>
            </a:r>
            <a:endParaRPr lang="en-US" sz="2400" dirty="0">
              <a:solidFill>
                <a:schemeClr val="tx1"/>
              </a:solidFill>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901" y="3649411"/>
            <a:ext cx="4053384" cy="2451139"/>
          </a:xfrm>
          <a:prstGeom prst="rect">
            <a:avLst/>
          </a:prstGeom>
        </p:spPr>
      </p:pic>
    </p:spTree>
    <p:extLst>
      <p:ext uri="{BB962C8B-B14F-4D97-AF65-F5344CB8AC3E}">
        <p14:creationId xmlns:p14="http://schemas.microsoft.com/office/powerpoint/2010/main" val="27625265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136" y="-395785"/>
            <a:ext cx="11423177" cy="7253785"/>
          </a:xfrm>
        </p:spPr>
        <p:txBody>
          <a:bodyPr>
            <a:normAutofit/>
          </a:bodyPr>
          <a:lstStyle/>
          <a:p>
            <a:r>
              <a:rPr lang="en-US" sz="2400" dirty="0">
                <a:solidFill>
                  <a:schemeClr val="tx1"/>
                </a:solidFill>
                <a:latin typeface="Arial" panose="020B0604020202020204" pitchFamily="34" charset="0"/>
                <a:cs typeface="Arial" panose="020B0604020202020204" pitchFamily="34" charset="0"/>
              </a:rPr>
              <a:t> </a:t>
            </a:r>
            <a:r>
              <a:rPr lang="fa-IR" sz="2400" dirty="0">
                <a:solidFill>
                  <a:schemeClr val="tx1"/>
                </a:solidFill>
                <a:latin typeface="Arial" panose="020B0604020202020204" pitchFamily="34" charset="0"/>
                <a:cs typeface="Arial" panose="020B0604020202020204" pitchFamily="34" charset="0"/>
              </a:rPr>
              <a:t>پنیر بلوچیز </a:t>
            </a:r>
            <a:endParaRPr lang="en-US" sz="2400" dirty="0">
              <a:solidFill>
                <a:schemeClr val="tx1"/>
              </a:solidFill>
              <a:latin typeface="Arial" panose="020B0604020202020204" pitchFamily="34" charset="0"/>
              <a:cs typeface="Arial" panose="020B0604020202020204" pitchFamily="34" charset="0"/>
            </a:endParaRPr>
          </a:p>
          <a:p>
            <a:r>
              <a:rPr lang="fa-IR" sz="2400" dirty="0">
                <a:solidFill>
                  <a:schemeClr val="tx1"/>
                </a:solidFill>
                <a:latin typeface="Arial" panose="020B0604020202020204" pitchFamily="34" charset="0"/>
                <a:cs typeface="Arial" panose="020B0604020202020204" pitchFamily="34" charset="0"/>
              </a:rPr>
              <a:t>بلو چیز انواع بسیاری داشته و به‌طور کل به انواع پنیر که در فرآیند تهیه آن از مخمر آبی استفاده می‌شود بلوچیز گفته می‌شود. </a:t>
            </a:r>
            <a:r>
              <a:rPr lang="fa-IR" sz="2400" dirty="0" smtClean="0">
                <a:solidFill>
                  <a:schemeClr val="tx1"/>
                </a:solidFill>
                <a:latin typeface="Arial" panose="020B0604020202020204" pitchFamily="34" charset="0"/>
                <a:cs typeface="Arial" panose="020B0604020202020204" pitchFamily="34" charset="0"/>
              </a:rPr>
              <a:t>این پنیر </a:t>
            </a:r>
            <a:r>
              <a:rPr lang="fa-IR" sz="2400" dirty="0">
                <a:solidFill>
                  <a:schemeClr val="tx1"/>
                </a:solidFill>
                <a:latin typeface="Arial" panose="020B0604020202020204" pitchFamily="34" charset="0"/>
                <a:cs typeface="Arial" panose="020B0604020202020204" pitchFamily="34" charset="0"/>
              </a:rPr>
              <a:t>در بسیاری از کشورها تولید می‌شود، اما در هر کشور نام مخصوص به خود را داشته و از نظر طعم و بافت کمی متفاوت است.</a:t>
            </a:r>
            <a:endParaRPr lang="en-US" sz="2400" dirty="0">
              <a:solidFill>
                <a:schemeClr val="tx1"/>
              </a:solidFill>
              <a:latin typeface="Arial" panose="020B0604020202020204" pitchFamily="34" charset="0"/>
              <a:cs typeface="Arial" panose="020B0604020202020204" pitchFamily="34" charset="0"/>
            </a:endParaRPr>
          </a:p>
          <a:p>
            <a:r>
              <a:rPr lang="fa-IR" sz="2400" dirty="0">
                <a:solidFill>
                  <a:schemeClr val="tx1"/>
                </a:solidFill>
                <a:latin typeface="Arial" panose="020B0604020202020204" pitchFamily="34" charset="0"/>
                <a:cs typeface="Arial" panose="020B0604020202020204" pitchFamily="34" charset="0"/>
              </a:rPr>
              <a:t>بلوچیز در ایالات متحده استیلتون، در اسپانیا گورگونزولا و کالابراس و در فرانسه روکفور نامیده می‌شود و یکی از بهترین پنیرها برای تهیه سس سالاد است. بلوچیز از انواع شیر و به کمک نوعی کپک آبی رنگ که از خانواده پنی‌سیلین‌هاست به دست می‌آید. استفاده بلوچیز بیشتر در انواع سالاد، پیش غذا و ساندویچ است.</a:t>
            </a:r>
            <a:endParaRPr lang="en-US" sz="2400" dirty="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این </a:t>
            </a:r>
            <a:r>
              <a:rPr lang="fa-IR" sz="2400" dirty="0">
                <a:solidFill>
                  <a:schemeClr val="tx1"/>
                </a:solidFill>
                <a:latin typeface="Arial" panose="020B0604020202020204" pitchFamily="34" charset="0"/>
                <a:cs typeface="Arial" panose="020B0604020202020204" pitchFamily="34" charset="0"/>
              </a:rPr>
              <a:t>نوع پنیر در هر ۳۰ گرم حدود ۱۰۰ کالری، </a:t>
            </a:r>
            <a:r>
              <a:rPr lang="fa-IR" sz="2400" dirty="0" smtClean="0">
                <a:solidFill>
                  <a:schemeClr val="tx1"/>
                </a:solidFill>
                <a:latin typeface="Arial" panose="020B0604020202020204" pitchFamily="34" charset="0"/>
                <a:cs typeface="Arial" panose="020B0604020202020204" pitchFamily="34" charset="0"/>
              </a:rPr>
              <a:t>۸.۲</a:t>
            </a:r>
          </a:p>
          <a:p>
            <a:r>
              <a:rPr lang="fa-IR" sz="2400" dirty="0" smtClean="0">
                <a:solidFill>
                  <a:schemeClr val="tx1"/>
                </a:solidFill>
                <a:latin typeface="Arial" panose="020B0604020202020204" pitchFamily="34" charset="0"/>
                <a:cs typeface="Arial" panose="020B0604020202020204" pitchFamily="34" charset="0"/>
              </a:rPr>
              <a:t> </a:t>
            </a:r>
            <a:r>
              <a:rPr lang="fa-IR" sz="2400" dirty="0">
                <a:solidFill>
                  <a:schemeClr val="tx1"/>
                </a:solidFill>
                <a:latin typeface="Arial" panose="020B0604020202020204" pitchFamily="34" charset="0"/>
                <a:cs typeface="Arial" panose="020B0604020202020204" pitchFamily="34" charset="0"/>
              </a:rPr>
              <a:t>گرم چربی، ۶.۱ گرم پروتئین دارد. البته انواع مختلفی </a:t>
            </a:r>
            <a:endParaRPr lang="fa-IR" sz="2400" dirty="0" smtClean="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از </a:t>
            </a:r>
            <a:r>
              <a:rPr lang="fa-IR" sz="2400" dirty="0">
                <a:solidFill>
                  <a:schemeClr val="tx1"/>
                </a:solidFill>
                <a:latin typeface="Arial" panose="020B0604020202020204" pitchFamily="34" charset="0"/>
                <a:cs typeface="Arial" panose="020B0604020202020204" pitchFamily="34" charset="0"/>
              </a:rPr>
              <a:t>آن مانند پنیر بلوچیز با شیر بز و پنیر بلوچیز خامه‌ای </a:t>
            </a:r>
            <a:endParaRPr lang="fa-IR" sz="2400" dirty="0" smtClean="0">
              <a:solidFill>
                <a:schemeClr val="tx1"/>
              </a:solidFill>
              <a:latin typeface="Arial" panose="020B0604020202020204" pitchFamily="34" charset="0"/>
              <a:cs typeface="Arial" panose="020B0604020202020204" pitchFamily="34" charset="0"/>
            </a:endParaRPr>
          </a:p>
          <a:p>
            <a:r>
              <a:rPr lang="fa-IR" sz="2400" dirty="0" smtClean="0">
                <a:solidFill>
                  <a:schemeClr val="tx1"/>
                </a:solidFill>
                <a:latin typeface="Arial" panose="020B0604020202020204" pitchFamily="34" charset="0"/>
                <a:cs typeface="Arial" panose="020B0604020202020204" pitchFamily="34" charset="0"/>
              </a:rPr>
              <a:t>با </a:t>
            </a:r>
            <a:r>
              <a:rPr lang="fa-IR" sz="2400" dirty="0">
                <a:solidFill>
                  <a:schemeClr val="tx1"/>
                </a:solidFill>
                <a:latin typeface="Arial" panose="020B0604020202020204" pitchFamily="34" charset="0"/>
                <a:cs typeface="Arial" panose="020B0604020202020204" pitchFamily="34" charset="0"/>
              </a:rPr>
              <a:t>بافت‌های مختلفی وجود دارد.</a:t>
            </a:r>
            <a:endParaRPr lang="en-US" sz="2400" dirty="0">
              <a:solidFill>
                <a:schemeClr val="tx1"/>
              </a:solidFill>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fa-IR"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72" y="3667836"/>
            <a:ext cx="5001658" cy="2842147"/>
          </a:xfrm>
          <a:prstGeom prst="rect">
            <a:avLst/>
          </a:prstGeom>
        </p:spPr>
      </p:pic>
    </p:spTree>
    <p:extLst>
      <p:ext uri="{BB962C8B-B14F-4D97-AF65-F5344CB8AC3E}">
        <p14:creationId xmlns:p14="http://schemas.microsoft.com/office/powerpoint/2010/main" val="41630442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490" y="0"/>
            <a:ext cx="11218459" cy="6858000"/>
          </a:xfrm>
        </p:spPr>
        <p:txBody>
          <a:bodyPr>
            <a:normAutofit/>
          </a:bodyPr>
          <a:lstStyle/>
          <a:p>
            <a:r>
              <a:rPr lang="fa-IR" b="1" dirty="0">
                <a:solidFill>
                  <a:schemeClr val="tx1"/>
                </a:solidFill>
                <a:latin typeface="Arial" panose="020B0604020202020204" pitchFamily="34" charset="0"/>
                <a:cs typeface="Arial" panose="020B0604020202020204" pitchFamily="34" charset="0"/>
              </a:rPr>
              <a:t>ماسکارپونه</a:t>
            </a:r>
            <a:r>
              <a:rPr lang="fa-IR" dirty="0">
                <a:solidFill>
                  <a:schemeClr val="tx1"/>
                </a:solidFill>
                <a:latin typeface="Arial" panose="020B0604020202020204" pitchFamily="34" charset="0"/>
                <a:cs typeface="Arial" panose="020B0604020202020204" pitchFamily="34" charset="0"/>
              </a:rPr>
              <a:t> </a:t>
            </a:r>
            <a:endParaRPr lang="en-US" dirty="0">
              <a:solidFill>
                <a:schemeClr val="tx1"/>
              </a:solidFill>
              <a:latin typeface="Arial" panose="020B0604020202020204" pitchFamily="34" charset="0"/>
              <a:cs typeface="Arial" panose="020B0604020202020204" pitchFamily="34" charset="0"/>
            </a:endParaRPr>
          </a:p>
          <a:p>
            <a:r>
              <a:rPr lang="fa-IR" dirty="0">
                <a:solidFill>
                  <a:schemeClr val="tx1"/>
                </a:solidFill>
                <a:latin typeface="Arial" panose="020B0604020202020204" pitchFamily="34" charset="0"/>
                <a:cs typeface="Arial" panose="020B0604020202020204" pitchFamily="34" charset="0"/>
              </a:rPr>
              <a:t>گونه‌ای ایتالیایی که آوازه آن به سراسر جهان رسیده است. ماسکارپونه را به نام پنیر خامه‌ای سه لایه هم می‌شناسند. این گونه پایه اصلی تهیه دسرهایی مانند تیرامیسو است ولی با میوه و انواع تارت و پای هم سرو می شود.</a:t>
            </a:r>
            <a:endParaRPr lang="en-US" dirty="0">
              <a:solidFill>
                <a:schemeClr val="tx1"/>
              </a:solidFill>
              <a:latin typeface="Arial" panose="020B0604020202020204" pitchFamily="34" charset="0"/>
              <a:cs typeface="Arial" panose="020B0604020202020204" pitchFamily="34" charset="0"/>
            </a:endParaRPr>
          </a:p>
          <a:p>
            <a:pPr marL="0" indent="0">
              <a:buNone/>
            </a:pPr>
            <a:r>
              <a:rPr lang="fa-IR" dirty="0">
                <a:solidFill>
                  <a:schemeClr val="tx1"/>
                </a:solidFill>
                <a:latin typeface="Arial" panose="020B0604020202020204" pitchFamily="34" charset="0"/>
                <a:cs typeface="Arial" panose="020B0604020202020204" pitchFamily="34" charset="0"/>
              </a:rPr>
              <a:t>ماسکارپونه را گاهی در ریزوتو (پلوی ایتالیایی) به جای پارمزان هم استفاده می‌کنند تا آن را غلیظ تر کند. این پنیر دوست داشتنی بافتی شبیه پنیر خامه‌ای اما لطیف‌تر داشته و بدون نمک است. به همین دلیل در وعده صبحانه همراه نان، عسل، مربا یا میوه یک ترکیب بسیار خوشمزه را ایجاد می‌کند.</a:t>
            </a:r>
            <a:endParaRPr lang="en-US" dirty="0">
              <a:solidFill>
                <a:schemeClr val="tx1"/>
              </a:solidFill>
              <a:latin typeface="Arial" panose="020B0604020202020204" pitchFamily="34" charset="0"/>
              <a:cs typeface="Arial" panose="020B0604020202020204" pitchFamily="34" charset="0"/>
            </a:endParaRPr>
          </a:p>
          <a:p>
            <a:pPr marL="0" indent="0">
              <a:buNone/>
            </a:pPr>
            <a:r>
              <a:rPr lang="fa-IR" dirty="0">
                <a:solidFill>
                  <a:schemeClr val="tx1"/>
                </a:solidFill>
                <a:latin typeface="Arial" panose="020B0604020202020204" pitchFamily="34" charset="0"/>
                <a:cs typeface="Arial" panose="020B0604020202020204" pitchFamily="34" charset="0"/>
              </a:rPr>
              <a:t>ماسکارپونه یک پنیر ایتالیایی دارای خامهٔ سه لایه می‌باشد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که </a:t>
            </a:r>
            <a:r>
              <a:rPr lang="fa-IR" dirty="0">
                <a:solidFill>
                  <a:schemeClr val="tx1"/>
                </a:solidFill>
                <a:latin typeface="Arial" panose="020B0604020202020204" pitchFamily="34" charset="0"/>
                <a:cs typeface="Arial" panose="020B0604020202020204" pitchFamily="34" charset="0"/>
              </a:rPr>
              <a:t>از خامهٔ تازه که با اسید تارتاریک واسرشت شده‌است،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ساخته </a:t>
            </a:r>
            <a:r>
              <a:rPr lang="fa-IR" dirty="0">
                <a:solidFill>
                  <a:schemeClr val="tx1"/>
                </a:solidFill>
                <a:latin typeface="Arial" panose="020B0604020202020204" pitchFamily="34" charset="0"/>
                <a:cs typeface="Arial" panose="020B0604020202020204" pitchFamily="34" charset="0"/>
              </a:rPr>
              <a:t>می‌شود. گاهی پسآبِ کره یا همان آب‌ دوغ را به آن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اضافه </a:t>
            </a:r>
            <a:r>
              <a:rPr lang="fa-IR" dirty="0">
                <a:solidFill>
                  <a:schemeClr val="tx1"/>
                </a:solidFill>
                <a:latin typeface="Arial" panose="020B0604020202020204" pitchFamily="34" charset="0"/>
                <a:cs typeface="Arial" panose="020B0604020202020204" pitchFamily="34" charset="0"/>
              </a:rPr>
              <a:t>می‌کنند. پس از واسرشتن، آب آن را بدون فشار دادن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از </a:t>
            </a:r>
            <a:r>
              <a:rPr lang="fa-IR" dirty="0">
                <a:solidFill>
                  <a:schemeClr val="tx1"/>
                </a:solidFill>
                <a:latin typeface="Arial" panose="020B0604020202020204" pitchFamily="34" charset="0"/>
                <a:cs typeface="Arial" panose="020B0604020202020204" pitchFamily="34" charset="0"/>
              </a:rPr>
              <a:t>آن می‌گیرند. ماسکارپونه را می‌توان با استفاده از خامه و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اسید </a:t>
            </a:r>
            <a:r>
              <a:rPr lang="fa-IR" dirty="0">
                <a:solidFill>
                  <a:schemeClr val="tx1"/>
                </a:solidFill>
                <a:latin typeface="Arial" panose="020B0604020202020204" pitchFamily="34" charset="0"/>
                <a:cs typeface="Arial" panose="020B0604020202020204" pitchFamily="34" charset="0"/>
              </a:rPr>
              <a:t>سیتریک و یا آب لیمو تولید کرد. ماسکارپونه دارای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رنگ </a:t>
            </a:r>
            <a:r>
              <a:rPr lang="fa-IR" dirty="0">
                <a:solidFill>
                  <a:schemeClr val="tx1"/>
                </a:solidFill>
                <a:latin typeface="Arial" panose="020B0604020202020204" pitchFamily="34" charset="0"/>
                <a:cs typeface="Arial" panose="020B0604020202020204" pitchFamily="34" charset="0"/>
              </a:rPr>
              <a:t>شیری می‌باشد و در منطقهٔ لومباردی ایتالیا بسیار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استفاده </a:t>
            </a:r>
            <a:r>
              <a:rPr lang="fa-IR" dirty="0">
                <a:solidFill>
                  <a:schemeClr val="tx1"/>
                </a:solidFill>
                <a:latin typeface="Arial" panose="020B0604020202020204" pitchFamily="34" charset="0"/>
                <a:cs typeface="Arial" panose="020B0604020202020204" pitchFamily="34" charset="0"/>
              </a:rPr>
              <a:t>می‌شود. همچنین ماسکارپونه جزو مواد اصلی تهیهٔ </a:t>
            </a:r>
            <a:endParaRPr lang="fa-IR" dirty="0" smtClean="0">
              <a:solidFill>
                <a:schemeClr val="tx1"/>
              </a:solidFill>
              <a:latin typeface="Arial" panose="020B0604020202020204" pitchFamily="34" charset="0"/>
              <a:cs typeface="Arial" panose="020B0604020202020204" pitchFamily="34" charset="0"/>
            </a:endParaRPr>
          </a:p>
          <a:p>
            <a:pPr marL="0" indent="0">
              <a:buNone/>
            </a:pPr>
            <a:r>
              <a:rPr lang="fa-IR" dirty="0" smtClean="0">
                <a:solidFill>
                  <a:schemeClr val="tx1"/>
                </a:solidFill>
                <a:latin typeface="Arial" panose="020B0604020202020204" pitchFamily="34" charset="0"/>
                <a:cs typeface="Arial" panose="020B0604020202020204" pitchFamily="34" charset="0"/>
              </a:rPr>
              <a:t>تیرامیسو </a:t>
            </a:r>
            <a:r>
              <a:rPr lang="fa-IR" dirty="0">
                <a:solidFill>
                  <a:schemeClr val="tx1"/>
                </a:solidFill>
                <a:latin typeface="Arial" panose="020B0604020202020204" pitchFamily="34" charset="0"/>
                <a:cs typeface="Arial" panose="020B0604020202020204" pitchFamily="34" charset="0"/>
              </a:rPr>
              <a:t>می‌باشد</a:t>
            </a:r>
            <a:r>
              <a:rPr lang="fa-IR" dirty="0" smtClean="0">
                <a:solidFill>
                  <a:schemeClr val="tx1"/>
                </a:solidFill>
                <a:latin typeface="Arial" panose="020B0604020202020204" pitchFamily="34" charset="0"/>
                <a:cs typeface="Arial" panose="020B0604020202020204" pitchFamily="34" charset="0"/>
              </a:rPr>
              <a:t>.</a:t>
            </a:r>
            <a:endParaRPr lang="fa-IR" dirty="0">
              <a:solidFill>
                <a:schemeClr val="tx1"/>
              </a:solidFill>
              <a:latin typeface="Arial" panose="020B0604020202020204" pitchFamily="34" charset="0"/>
              <a:cs typeface="Arial" panose="020B0604020202020204" pitchFamily="34" charset="0"/>
            </a:endParaRP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769" y="3272011"/>
            <a:ext cx="5376231" cy="2487345"/>
          </a:xfrm>
          <a:prstGeom prst="rect">
            <a:avLst/>
          </a:prstGeom>
        </p:spPr>
      </p:pic>
    </p:spTree>
    <p:extLst>
      <p:ext uri="{BB962C8B-B14F-4D97-AF65-F5344CB8AC3E}">
        <p14:creationId xmlns:p14="http://schemas.microsoft.com/office/powerpoint/2010/main" val="21952924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024" y="354842"/>
            <a:ext cx="11341289" cy="5923128"/>
          </a:xfrm>
        </p:spPr>
        <p:txBody>
          <a:bodyPr>
            <a:normAutofit lnSpcReduction="10000"/>
          </a:bodyPr>
          <a:lstStyle/>
          <a:p>
            <a:r>
              <a:rPr lang="fa-IR" b="1" dirty="0" smtClean="0">
                <a:solidFill>
                  <a:schemeClr val="tx1"/>
                </a:solidFill>
                <a:latin typeface="Arial" panose="020B0604020202020204" pitchFamily="34" charset="0"/>
                <a:cs typeface="Arial" panose="020B0604020202020204" pitchFamily="34" charset="0"/>
              </a:rPr>
              <a:t>پنیر ونسلی داله</a:t>
            </a:r>
          </a:p>
          <a:p>
            <a:r>
              <a:rPr lang="fa-IR" dirty="0">
                <a:solidFill>
                  <a:schemeClr val="tx1"/>
                </a:solidFill>
                <a:latin typeface="Arial" panose="020B0604020202020204" pitchFamily="34" charset="0"/>
                <a:cs typeface="Arial" panose="020B0604020202020204" pitchFamily="34" charset="0"/>
              </a:rPr>
              <a:t>کشور مبدأ: انگلستان</a:t>
            </a:r>
          </a:p>
          <a:p>
            <a:r>
              <a:rPr lang="fa-IR" dirty="0">
                <a:solidFill>
                  <a:schemeClr val="tx1"/>
                </a:solidFill>
                <a:latin typeface="Arial" panose="020B0604020202020204" pitchFamily="34" charset="0"/>
                <a:cs typeface="Arial" panose="020B0604020202020204" pitchFamily="34" charset="0"/>
              </a:rPr>
              <a:t>عطر و طعم: ملایم</a:t>
            </a:r>
          </a:p>
          <a:p>
            <a:r>
              <a:rPr lang="fa-IR" dirty="0">
                <a:solidFill>
                  <a:schemeClr val="tx1"/>
                </a:solidFill>
                <a:latin typeface="Arial" panose="020B0604020202020204" pitchFamily="34" charset="0"/>
                <a:cs typeface="Arial" panose="020B0604020202020204" pitchFamily="34" charset="0"/>
              </a:rPr>
              <a:t>بافت: مرطوب، تُرد</a:t>
            </a:r>
          </a:p>
          <a:p>
            <a:r>
              <a:rPr lang="fa-IR" dirty="0">
                <a:solidFill>
                  <a:schemeClr val="tx1"/>
                </a:solidFill>
                <a:latin typeface="Arial" panose="020B0604020202020204" pitchFamily="34" charset="0"/>
                <a:cs typeface="Arial" panose="020B0604020202020204" pitchFamily="34" charset="0"/>
              </a:rPr>
              <a:t>ظاهر: رنگ‌پریده، کیکی</a:t>
            </a:r>
          </a:p>
          <a:p>
            <a:r>
              <a:rPr lang="fa-IR" dirty="0">
                <a:solidFill>
                  <a:schemeClr val="tx1"/>
                </a:solidFill>
                <a:latin typeface="Arial" panose="020B0604020202020204" pitchFamily="34" charset="0"/>
                <a:cs typeface="Arial" panose="020B0604020202020204" pitchFamily="34" charset="0"/>
              </a:rPr>
              <a:t>کالری: ۳۸۵ کیلوکالری</a:t>
            </a:r>
          </a:p>
          <a:p>
            <a:r>
              <a:rPr lang="fa-IR" dirty="0">
                <a:solidFill>
                  <a:schemeClr val="tx1"/>
                </a:solidFill>
                <a:latin typeface="Arial" panose="020B0604020202020204" pitchFamily="34" charset="0"/>
                <a:cs typeface="Arial" panose="020B0604020202020204" pitchFamily="34" charset="0"/>
              </a:rPr>
              <a:t>کربوهیدرات: ۰٫۱ گرم</a:t>
            </a:r>
          </a:p>
          <a:p>
            <a:r>
              <a:rPr lang="fa-IR" dirty="0">
                <a:solidFill>
                  <a:schemeClr val="tx1"/>
                </a:solidFill>
                <a:latin typeface="Arial" panose="020B0604020202020204" pitchFamily="34" charset="0"/>
                <a:cs typeface="Arial" panose="020B0604020202020204" pitchFamily="34" charset="0"/>
              </a:rPr>
              <a:t>چربی: ۳۱٫۸ گرم</a:t>
            </a:r>
          </a:p>
          <a:p>
            <a:r>
              <a:rPr lang="fa-IR" dirty="0">
                <a:solidFill>
                  <a:schemeClr val="tx1"/>
                </a:solidFill>
                <a:latin typeface="Arial" panose="020B0604020202020204" pitchFamily="34" charset="0"/>
                <a:cs typeface="Arial" panose="020B0604020202020204" pitchFamily="34" charset="0"/>
              </a:rPr>
              <a:t>پروتئین: ۲۳٫۷ گرم</a:t>
            </a:r>
          </a:p>
          <a:p>
            <a:r>
              <a:rPr lang="fa-IR" dirty="0">
                <a:solidFill>
                  <a:schemeClr val="tx1"/>
                </a:solidFill>
                <a:latin typeface="Arial" panose="020B0604020202020204" pitchFamily="34" charset="0"/>
                <a:cs typeface="Arial" panose="020B0604020202020204" pitchFamily="34" charset="0"/>
              </a:rPr>
              <a:t>ونسلی‌داله از پنیرهای مشهور انگلیس است .</a:t>
            </a:r>
          </a:p>
          <a:p>
            <a:r>
              <a:rPr lang="fa-IR" dirty="0">
                <a:solidFill>
                  <a:schemeClr val="tx1"/>
                </a:solidFill>
                <a:latin typeface="Arial" panose="020B0604020202020204" pitchFamily="34" charset="0"/>
                <a:cs typeface="Arial" panose="020B0604020202020204" pitchFamily="34" charset="0"/>
              </a:rPr>
              <a:t>ونسلی‌داله ظاهری سفید تا زرد کم‌رنگ دارد و پنیری کیکی است.</a:t>
            </a:r>
          </a:p>
          <a:p>
            <a:r>
              <a:rPr lang="fa-IR" dirty="0">
                <a:solidFill>
                  <a:schemeClr val="tx1"/>
                </a:solidFill>
                <a:latin typeface="Arial" panose="020B0604020202020204" pitchFamily="34" charset="0"/>
                <a:cs typeface="Arial" panose="020B0604020202020204" pitchFamily="34" charset="0"/>
              </a:rPr>
              <a:t>عطر و طعم آن تاحدودی ترش است و به همین دلیل با میوه‌هایی مثل کرَن‌بِری (</a:t>
            </a:r>
            <a:r>
              <a:rPr lang="en-US" dirty="0">
                <a:solidFill>
                  <a:schemeClr val="tx1"/>
                </a:solidFill>
                <a:latin typeface="Arial" panose="020B0604020202020204" pitchFamily="34" charset="0"/>
                <a:cs typeface="Arial" panose="020B0604020202020204" pitchFamily="34" charset="0"/>
              </a:rPr>
              <a:t>cranberries) </a:t>
            </a:r>
            <a:r>
              <a:rPr lang="fa-IR" dirty="0">
                <a:solidFill>
                  <a:schemeClr val="tx1"/>
                </a:solidFill>
                <a:latin typeface="Arial" panose="020B0604020202020204" pitchFamily="34" charset="0"/>
                <a:cs typeface="Arial" panose="020B0604020202020204" pitchFamily="34" charset="0"/>
              </a:rPr>
              <a:t>و زردآلو ترکیب می‌شود.</a:t>
            </a:r>
          </a:p>
          <a:p>
            <a:r>
              <a:rPr lang="fa-IR" dirty="0">
                <a:solidFill>
                  <a:schemeClr val="tx1"/>
                </a:solidFill>
                <a:latin typeface="Arial" panose="020B0604020202020204" pitchFamily="34" charset="0"/>
                <a:cs typeface="Arial" panose="020B0604020202020204" pitchFamily="34" charset="0"/>
              </a:rPr>
              <a:t>هرچند که این پنیر در انواع سفید و آبی موجود است، بااین‌حال ونسلی‌داله‌ی سفید این روزها بیشتر است.</a:t>
            </a:r>
          </a:p>
          <a:p>
            <a:r>
              <a:rPr lang="fa-IR" dirty="0">
                <a:solidFill>
                  <a:schemeClr val="tx1"/>
                </a:solidFill>
                <a:latin typeface="Arial" panose="020B0604020202020204" pitchFamily="34" charset="0"/>
                <a:cs typeface="Arial" panose="020B0604020202020204" pitchFamily="34" charset="0"/>
              </a:rPr>
              <a:t>نکته‌ی کلیدی: ونسلی‌داله نوعی پنیر محبوب انگلیسی است و اغلب با میوه‌های خشک‌ ترکیب می‌شود.</a:t>
            </a: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149" y="586853"/>
            <a:ext cx="5706737" cy="3246523"/>
          </a:xfrm>
          <a:prstGeom prst="rect">
            <a:avLst/>
          </a:prstGeom>
        </p:spPr>
      </p:pic>
    </p:spTree>
    <p:extLst>
      <p:ext uri="{BB962C8B-B14F-4D97-AF65-F5344CB8AC3E}">
        <p14:creationId xmlns:p14="http://schemas.microsoft.com/office/powerpoint/2010/main" val="4261195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 y="0"/>
            <a:ext cx="11335148" cy="6858000"/>
          </a:xfrm>
        </p:spPr>
        <p:txBody>
          <a:bodyPr>
            <a:normAutofit/>
          </a:bodyPr>
          <a:lstStyle/>
          <a:p>
            <a:pPr marL="0" indent="0">
              <a:buNone/>
            </a:pPr>
            <a:r>
              <a:rPr lang="en-US" dirty="0">
                <a:latin typeface="Arial" panose="020B0604020202020204" pitchFamily="34" charset="0"/>
                <a:cs typeface="Arial" panose="020B0604020202020204" pitchFamily="34" charset="0"/>
              </a:rPr>
              <a:t> </a:t>
            </a:r>
            <a:r>
              <a:rPr lang="fa-IR" sz="2800" b="1" dirty="0">
                <a:solidFill>
                  <a:schemeClr val="tx1"/>
                </a:solidFill>
                <a:latin typeface="Arial" panose="020B0604020202020204" pitchFamily="34" charset="0"/>
                <a:cs typeface="Arial" panose="020B0604020202020204" pitchFamily="34" charset="0"/>
              </a:rPr>
              <a:t>پنیر </a:t>
            </a:r>
            <a:r>
              <a:rPr lang="fa-IR" sz="2800" b="1" dirty="0" smtClean="0">
                <a:solidFill>
                  <a:schemeClr val="tx1"/>
                </a:solidFill>
                <a:latin typeface="Arial" panose="020B0604020202020204" pitchFamily="34" charset="0"/>
                <a:cs typeface="Arial" panose="020B0604020202020204" pitchFamily="34" charset="0"/>
              </a:rPr>
              <a:t>فیلافیلا یا پنیر پیتزا انگلیسی</a:t>
            </a:r>
            <a:endParaRPr lang="en-US" sz="2800" b="1" dirty="0">
              <a:solidFill>
                <a:schemeClr val="tx1"/>
              </a:solidFill>
              <a:latin typeface="Arial" panose="020B0604020202020204" pitchFamily="34" charset="0"/>
              <a:cs typeface="Arial" panose="020B0604020202020204" pitchFamily="34" charset="0"/>
            </a:endParaRPr>
          </a:p>
          <a:p>
            <a:pPr marL="0" indent="0">
              <a:buNone/>
            </a:pPr>
            <a:r>
              <a:rPr lang="fa-IR" sz="2400" dirty="0">
                <a:solidFill>
                  <a:schemeClr val="tx1"/>
                </a:solidFill>
                <a:latin typeface="Arial" panose="020B0604020202020204" pitchFamily="34" charset="0"/>
                <a:cs typeface="Arial" panose="020B0604020202020204" pitchFamily="34" charset="0"/>
              </a:rPr>
              <a:t>فیلا فیلا به معنای کش دار بودن، نوعی پنیر پروسس پیتزا می باشد.این پنیر خواص بهتری نسبت به سایر پنیرهای پیتزا دارد که به چند مورد آن اشاره می شود:</a:t>
            </a:r>
            <a:endParaRPr lang="en-US" sz="2400" dirty="0">
              <a:solidFill>
                <a:schemeClr val="tx1"/>
              </a:solidFill>
              <a:latin typeface="Arial" panose="020B0604020202020204" pitchFamily="34" charset="0"/>
              <a:cs typeface="Arial" panose="020B0604020202020204" pitchFamily="34" charset="0"/>
            </a:endParaRPr>
          </a:p>
          <a:p>
            <a:pPr marL="0" indent="0">
              <a:buNone/>
            </a:pPr>
            <a:r>
              <a:rPr lang="fa-IR" sz="2400" dirty="0">
                <a:solidFill>
                  <a:schemeClr val="tx1"/>
                </a:solidFill>
                <a:latin typeface="Arial" panose="020B0604020202020204" pitchFamily="34" charset="0"/>
                <a:cs typeface="Arial" panose="020B0604020202020204" pitchFamily="34" charset="0"/>
              </a:rPr>
              <a:t>پنیر فیلا فیلا از خاصیت ذوب بسیار استثنایی برخوردار بوده و به راحتی بر روی پیتزا پخش شده و به هیچ وجه آب نمی اندازد</a:t>
            </a:r>
            <a:endParaRPr lang="en-US" sz="2400" dirty="0">
              <a:solidFill>
                <a:schemeClr val="tx1"/>
              </a:solidFill>
              <a:latin typeface="Arial" panose="020B0604020202020204" pitchFamily="34" charset="0"/>
              <a:cs typeface="Arial" panose="020B0604020202020204" pitchFamily="34" charset="0"/>
            </a:endParaRPr>
          </a:p>
          <a:p>
            <a:pPr marL="0" indent="0">
              <a:buNone/>
            </a:pPr>
            <a:r>
              <a:rPr lang="fa-IR" sz="2400" dirty="0">
                <a:solidFill>
                  <a:schemeClr val="tx1"/>
                </a:solidFill>
                <a:latin typeface="Arial" panose="020B0604020202020204" pitchFamily="34" charset="0"/>
                <a:cs typeface="Arial" panose="020B0604020202020204" pitchFamily="34" charset="0"/>
              </a:rPr>
              <a:t>یکی از خواص این محصول بالا بودن طول عمر فیلا فیلا در یخچال نسبت به سایر پنیرهای پیتزا می باشد که این مساله به شرایط بهداشتی و نحوه فرآیند انجام شده مناسب روی آن برمی گردد.</a:t>
            </a:r>
            <a:endParaRPr lang="en-US" sz="2400" dirty="0">
              <a:solidFill>
                <a:schemeClr val="tx1"/>
              </a:solidFill>
              <a:latin typeface="Arial" panose="020B0604020202020204" pitchFamily="34" charset="0"/>
              <a:cs typeface="Arial" panose="020B0604020202020204" pitchFamily="34" charset="0"/>
            </a:endParaRPr>
          </a:p>
          <a:p>
            <a:pPr marL="0" indent="0">
              <a:buNone/>
            </a:pPr>
            <a:r>
              <a:rPr lang="fa-IR" sz="2400" dirty="0">
                <a:solidFill>
                  <a:schemeClr val="tx1"/>
                </a:solidFill>
                <a:latin typeface="Arial" panose="020B0604020202020204" pitchFamily="34" charset="0"/>
                <a:cs typeface="Arial" panose="020B0604020202020204" pitchFamily="34" charset="0"/>
              </a:rPr>
              <a:t>حتما باید پنیر رنده شده فیلا فیلا را ۴ الی ۵ دقیقه قبل از پایان پخت به پیتزا اضافه شود (یعنی پس از اضافه کردن پنیر رنده شده فیلا فیلا حداکثر ۵ دقیقه در فر بماند) .</a:t>
            </a:r>
            <a:endParaRPr lang="en-US" sz="2400" dirty="0">
              <a:solidFill>
                <a:schemeClr val="tx1"/>
              </a:solidFill>
              <a:latin typeface="Arial" panose="020B0604020202020204" pitchFamily="34" charset="0"/>
              <a:cs typeface="Arial" panose="020B0604020202020204" pitchFamily="34" charset="0"/>
            </a:endParaRPr>
          </a:p>
          <a:p>
            <a:pPr marL="0" indent="0">
              <a:buNone/>
            </a:pPr>
            <a:r>
              <a:rPr lang="fa-IR" sz="2400" dirty="0">
                <a:solidFill>
                  <a:schemeClr val="tx1"/>
                </a:solidFill>
                <a:latin typeface="Arial" panose="020B0604020202020204" pitchFamily="34" charset="0"/>
                <a:cs typeface="Arial" panose="020B0604020202020204" pitchFamily="34" charset="0"/>
              </a:rPr>
              <a:t>پنیر فیلا فیلا به علت داشتن بافت امولسیونی به هیچ وجه نباید به صورت فریز شده مصرف گردد.بهترین دما برای نگهداری این محصول ۴ الی ۸ درجه سانتی گراد در یخچال معمولی می </a:t>
            </a:r>
            <a:r>
              <a:rPr lang="fa-IR" sz="2400" dirty="0" smtClean="0">
                <a:solidFill>
                  <a:schemeClr val="tx1"/>
                </a:solidFill>
                <a:latin typeface="Arial" panose="020B0604020202020204" pitchFamily="34" charset="0"/>
                <a:cs typeface="Arial" panose="020B0604020202020204" pitchFamily="34" charset="0"/>
              </a:rPr>
              <a:t>باشد. فیلافیلا </a:t>
            </a:r>
            <a:r>
              <a:rPr lang="fa-IR" sz="2400" dirty="0">
                <a:solidFill>
                  <a:schemeClr val="tx1"/>
                </a:solidFill>
                <a:latin typeface="Arial" panose="020B0604020202020204" pitchFamily="34" charset="0"/>
                <a:cs typeface="Arial" panose="020B0604020202020204" pitchFamily="34" charset="0"/>
              </a:rPr>
              <a:t>از موتزارلا طعم‌دارتر و خوشرنگ‌تر است ولی مورد مصرف آن مشابه موتزارلاست</a:t>
            </a:r>
            <a:r>
              <a:rPr lang="fa-IR" sz="2400" dirty="0" smtClean="0">
                <a:solidFill>
                  <a:schemeClr val="tx1"/>
                </a:solidFill>
                <a:latin typeface="Arial" panose="020B0604020202020204" pitchFamily="34" charset="0"/>
                <a:cs typeface="Arial" panose="020B0604020202020204" pitchFamily="34" charset="0"/>
              </a:rPr>
              <a:t>.</a:t>
            </a:r>
            <a:endParaRPr lang="en-US" sz="2400" dirty="0">
              <a:solidFill>
                <a:schemeClr val="tx1"/>
              </a:solidFill>
              <a:latin typeface="Arial" panose="020B0604020202020204" pitchFamily="34" charset="0"/>
              <a:cs typeface="Arial" panose="020B0604020202020204" pitchFamily="34" charset="0"/>
            </a:endParaRPr>
          </a:p>
          <a:p>
            <a:pPr marL="0" indent="0">
              <a:buNone/>
            </a:pPr>
            <a:endParaRPr lang="fa-IR" dirty="0">
              <a:latin typeface="Arial" panose="020B0604020202020204" pitchFamily="34" charset="0"/>
              <a:cs typeface="Arial" panose="020B0604020202020204" pitchFamily="34" charset="0"/>
            </a:endParaRPr>
          </a:p>
          <a:p>
            <a:pPr marL="0" indent="0">
              <a:buNone/>
            </a:pPr>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42825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6603" y="286602"/>
            <a:ext cx="11905398" cy="6571397"/>
          </a:xfrm>
        </p:spPr>
        <p:txBody>
          <a:bodyPr>
            <a:normAutofit/>
          </a:bodyPr>
          <a:lstStyle/>
          <a:p>
            <a:r>
              <a:rPr lang="fa-IR" b="1" dirty="0">
                <a:solidFill>
                  <a:schemeClr val="tx1"/>
                </a:solidFill>
                <a:latin typeface="Arial" panose="020B0604020202020204" pitchFamily="34" charset="0"/>
                <a:cs typeface="Arial" panose="020B0604020202020204" pitchFamily="34" charset="0"/>
              </a:rPr>
              <a:t>پنیر توفو </a:t>
            </a:r>
            <a:endParaRPr lang="en-US" b="1" dirty="0">
              <a:solidFill>
                <a:schemeClr val="tx1"/>
              </a:solidFill>
              <a:latin typeface="Arial" panose="020B0604020202020204" pitchFamily="34" charset="0"/>
              <a:cs typeface="Arial" panose="020B0604020202020204" pitchFamily="34" charset="0"/>
            </a:endParaRPr>
          </a:p>
          <a:p>
            <a:pPr marL="0" indent="0">
              <a:lnSpc>
                <a:spcPct val="120000"/>
              </a:lnSpc>
              <a:buNone/>
            </a:pPr>
            <a:r>
              <a:rPr lang="fa-IR" dirty="0" smtClean="0">
                <a:solidFill>
                  <a:schemeClr val="tx1"/>
                </a:solidFill>
                <a:latin typeface="Arial" panose="020B0604020202020204" pitchFamily="34" charset="0"/>
                <a:cs typeface="Arial" panose="020B0604020202020204" pitchFamily="34" charset="0"/>
              </a:rPr>
              <a:t>توفو </a:t>
            </a:r>
            <a:r>
              <a:rPr lang="fa-IR" dirty="0">
                <a:solidFill>
                  <a:schemeClr val="tx1"/>
                </a:solidFill>
                <a:latin typeface="Arial" panose="020B0604020202020204" pitchFamily="34" charset="0"/>
                <a:cs typeface="Arial" panose="020B0604020202020204" pitchFamily="34" charset="0"/>
              </a:rPr>
              <a:t>یا </a:t>
            </a:r>
            <a:r>
              <a:rPr lang="fa-IR" i="1" dirty="0">
                <a:solidFill>
                  <a:schemeClr val="tx1"/>
                </a:solidFill>
                <a:latin typeface="Arial" panose="020B0604020202020204" pitchFamily="34" charset="0"/>
                <a:cs typeface="Arial" panose="020B0604020202020204" pitchFamily="34" charset="0"/>
              </a:rPr>
              <a:t>پنیر سویا</a:t>
            </a:r>
            <a:r>
              <a:rPr lang="fa-IR" dirty="0">
                <a:solidFill>
                  <a:schemeClr val="tx1"/>
                </a:solidFill>
                <a:latin typeface="Arial" panose="020B0604020202020204" pitchFamily="34" charset="0"/>
                <a:cs typeface="Arial" panose="020B0604020202020204" pitchFamily="34" charset="0"/>
              </a:rPr>
              <a:t> که به نام دلمه لوبیا هم شناخته می شود، از دلمه بستن شیر سویا به دست </a:t>
            </a:r>
            <a:r>
              <a:rPr lang="fa-IR" dirty="0" smtClean="0">
                <a:solidFill>
                  <a:schemeClr val="tx1"/>
                </a:solidFill>
                <a:latin typeface="Arial" panose="020B0604020202020204" pitchFamily="34" charset="0"/>
                <a:cs typeface="Arial" panose="020B0604020202020204" pitchFamily="34" charset="0"/>
              </a:rPr>
              <a:t>می آید.این پنیراصالتا </a:t>
            </a:r>
            <a:r>
              <a:rPr lang="fa-IR" dirty="0">
                <a:solidFill>
                  <a:schemeClr val="tx1"/>
                </a:solidFill>
                <a:latin typeface="Arial" panose="020B0604020202020204" pitchFamily="34" charset="0"/>
                <a:cs typeface="Arial" panose="020B0604020202020204" pitchFamily="34" charset="0"/>
              </a:rPr>
              <a:t>مربوط به شرق آسیا است است که بین گیاهخواران و </a:t>
            </a:r>
            <a:r>
              <a:rPr lang="fa-IR" dirty="0" smtClean="0">
                <a:solidFill>
                  <a:schemeClr val="tx1"/>
                </a:solidFill>
                <a:latin typeface="Arial" panose="020B0604020202020204" pitchFamily="34" charset="0"/>
                <a:cs typeface="Arial" panose="020B0604020202020204" pitchFamily="34" charset="0"/>
              </a:rPr>
              <a:t>علاقمندان </a:t>
            </a:r>
            <a:r>
              <a:rPr lang="fa-IR" dirty="0">
                <a:solidFill>
                  <a:schemeClr val="tx1"/>
                </a:solidFill>
                <a:latin typeface="Arial" panose="020B0604020202020204" pitchFamily="34" charset="0"/>
                <a:cs typeface="Arial" panose="020B0604020202020204" pitchFamily="34" charset="0"/>
              </a:rPr>
              <a:t>به غذاهای کشورهای چین و ژاپن بسیار محبوب </a:t>
            </a:r>
            <a:r>
              <a:rPr lang="fa-IR" dirty="0" smtClean="0">
                <a:solidFill>
                  <a:schemeClr val="tx1"/>
                </a:solidFill>
                <a:latin typeface="Arial" panose="020B0604020202020204" pitchFamily="34" charset="0"/>
                <a:cs typeface="Arial" panose="020B0604020202020204" pitchFamily="34" charset="0"/>
              </a:rPr>
              <a:t>است.خواص </a:t>
            </a:r>
            <a:r>
              <a:rPr lang="fa-IR" dirty="0">
                <a:solidFill>
                  <a:schemeClr val="tx1"/>
                </a:solidFill>
                <a:latin typeface="Arial" panose="020B0604020202020204" pitchFamily="34" charset="0"/>
                <a:cs typeface="Arial" panose="020B0604020202020204" pitchFamily="34" charset="0"/>
              </a:rPr>
              <a:t>منحصر به‌فردش مانند دفع سموم بدن و </a:t>
            </a:r>
            <a:r>
              <a:rPr lang="fa-IR" dirty="0" smtClean="0">
                <a:solidFill>
                  <a:schemeClr val="tx1"/>
                </a:solidFill>
                <a:latin typeface="Arial" panose="020B0604020202020204" pitchFamily="34" charset="0"/>
                <a:cs typeface="Arial" panose="020B0604020202020204" pitchFamily="34" charset="0"/>
              </a:rPr>
              <a:t>کاهش </a:t>
            </a:r>
            <a:r>
              <a:rPr lang="fa-IR" dirty="0">
                <a:solidFill>
                  <a:schemeClr val="tx1"/>
                </a:solidFill>
                <a:latin typeface="Arial" panose="020B0604020202020204" pitchFamily="34" charset="0"/>
                <a:cs typeface="Arial" panose="020B0604020202020204" pitchFamily="34" charset="0"/>
              </a:rPr>
              <a:t>وزن بسیار مشهور </a:t>
            </a:r>
            <a:r>
              <a:rPr lang="fa-IR" dirty="0" smtClean="0">
                <a:solidFill>
                  <a:schemeClr val="tx1"/>
                </a:solidFill>
                <a:latin typeface="Arial" panose="020B0604020202020204" pitchFamily="34" charset="0"/>
                <a:cs typeface="Arial" panose="020B0604020202020204" pitchFamily="34" charset="0"/>
              </a:rPr>
              <a:t>است.</a:t>
            </a:r>
            <a:r>
              <a:rPr lang="fa-IR" dirty="0">
                <a:solidFill>
                  <a:schemeClr val="tx1"/>
                </a:solidFill>
                <a:latin typeface="Arial" panose="020B0604020202020204" pitchFamily="34" charset="0"/>
                <a:cs typeface="Arial" panose="020B0604020202020204" pitchFamily="34" charset="0"/>
              </a:rPr>
              <a:t> </a:t>
            </a:r>
            <a:r>
              <a:rPr lang="fa-IR" dirty="0" smtClean="0">
                <a:solidFill>
                  <a:schemeClr val="tx1"/>
                </a:solidFill>
                <a:latin typeface="Arial" panose="020B0604020202020204" pitchFamily="34" charset="0"/>
                <a:cs typeface="Arial" panose="020B0604020202020204" pitchFamily="34" charset="0"/>
              </a:rPr>
              <a:t>در </a:t>
            </a:r>
            <a:r>
              <a:rPr lang="fa-IR" dirty="0">
                <a:solidFill>
                  <a:schemeClr val="tx1"/>
                </a:solidFill>
                <a:latin typeface="Arial" panose="020B0604020202020204" pitchFamily="34" charset="0"/>
                <a:cs typeface="Arial" panose="020B0604020202020204" pitchFamily="34" charset="0"/>
              </a:rPr>
              <a:t>تهیه توفو از نمک استفاده نمی‌شود و به همین دلیل از آن در تهیه سالاد و انواع غذاهای شیرین استفاده می‌شود. پنیر توفو را می‌توان در روغن سرخ کرد، بدون اینکه شکل خود را از دست بدهد و پس از غلتاندن در سبزیجات خردشده یا کنجد، در غذا استفاده کرده و یا به تنهایی به عنوان یک میان‌وعده سالم </a:t>
            </a:r>
            <a:r>
              <a:rPr lang="fa-IR" dirty="0" smtClean="0">
                <a:solidFill>
                  <a:schemeClr val="tx1"/>
                </a:solidFill>
                <a:latin typeface="Arial" panose="020B0604020202020204" pitchFamily="34" charset="0"/>
                <a:cs typeface="Arial" panose="020B0604020202020204" pitchFamily="34" charset="0"/>
              </a:rPr>
              <a:t>، صبحانه و سالاد مصرف </a:t>
            </a:r>
            <a:r>
              <a:rPr lang="fa-IR" dirty="0">
                <a:solidFill>
                  <a:schemeClr val="tx1"/>
                </a:solidFill>
                <a:latin typeface="Arial" panose="020B0604020202020204" pitchFamily="34" charset="0"/>
                <a:cs typeface="Arial" panose="020B0604020202020204" pitchFamily="34" charset="0"/>
              </a:rPr>
              <a:t>کرد. مصرف توفو به عنوان جایگزینی برای پروتئین حیوانی سبب کاهش سطح کلسترول </a:t>
            </a:r>
            <a:r>
              <a:rPr lang="en-US" dirty="0">
                <a:solidFill>
                  <a:schemeClr val="tx1"/>
                </a:solidFill>
                <a:latin typeface="Arial" panose="020B0604020202020204" pitchFamily="34" charset="0"/>
                <a:cs typeface="Arial" panose="020B0604020202020204" pitchFamily="34" charset="0"/>
              </a:rPr>
              <a:t>LDL، </a:t>
            </a:r>
            <a:r>
              <a:rPr lang="fa-IR" dirty="0">
                <a:solidFill>
                  <a:schemeClr val="tx1"/>
                </a:solidFill>
                <a:latin typeface="Arial" panose="020B0604020202020204" pitchFamily="34" charset="0"/>
                <a:cs typeface="Arial" panose="020B0604020202020204" pitchFamily="34" charset="0"/>
              </a:rPr>
              <a:t>که به نوبه خود باعث کاهش خطر ابتلا به </a:t>
            </a:r>
            <a:r>
              <a:rPr lang="fa-IR" b="1" dirty="0">
                <a:solidFill>
                  <a:schemeClr val="tx1"/>
                </a:solidFill>
                <a:latin typeface="Arial" panose="020B0604020202020204" pitchFamily="34" charset="0"/>
                <a:cs typeface="Arial" panose="020B0604020202020204" pitchFamily="34" charset="0"/>
                <a:hlinkClick r:id="rId2"/>
              </a:rPr>
              <a:t>آترواسکلروز</a:t>
            </a:r>
            <a:r>
              <a:rPr lang="fa-IR" dirty="0">
                <a:solidFill>
                  <a:schemeClr val="tx1"/>
                </a:solidFill>
                <a:latin typeface="Arial" panose="020B0604020202020204" pitchFamily="34" charset="0"/>
                <a:cs typeface="Arial" panose="020B0604020202020204" pitchFamily="34" charset="0"/>
              </a:rPr>
              <a:t> و کاهش </a:t>
            </a:r>
            <a:r>
              <a:rPr lang="fa-IR" b="1" dirty="0">
                <a:solidFill>
                  <a:schemeClr val="tx1"/>
                </a:solidFill>
                <a:latin typeface="Arial" panose="020B0604020202020204" pitchFamily="34" charset="0"/>
                <a:cs typeface="Arial" panose="020B0604020202020204" pitchFamily="34" charset="0"/>
                <a:hlinkClick r:id="rId3"/>
              </a:rPr>
              <a:t>فشار خون بالا</a:t>
            </a:r>
            <a:r>
              <a:rPr lang="fa-IR" dirty="0">
                <a:solidFill>
                  <a:schemeClr val="tx1"/>
                </a:solidFill>
                <a:latin typeface="Arial" panose="020B0604020202020204" pitchFamily="34" charset="0"/>
                <a:cs typeface="Arial" panose="020B0604020202020204" pitchFamily="34" charset="0"/>
              </a:rPr>
              <a:t> می </a:t>
            </a:r>
            <a:r>
              <a:rPr lang="fa-IR" dirty="0" smtClean="0">
                <a:solidFill>
                  <a:schemeClr val="tx1"/>
                </a:solidFill>
                <a:latin typeface="Arial" panose="020B0604020202020204" pitchFamily="34" charset="0"/>
                <a:cs typeface="Arial" panose="020B0604020202020204" pitchFamily="34" charset="0"/>
              </a:rPr>
              <a:t>شود.</a:t>
            </a:r>
          </a:p>
          <a:p>
            <a:r>
              <a:rPr lang="fa-IR" b="1" dirty="0">
                <a:solidFill>
                  <a:srgbClr val="FFFF00"/>
                </a:solidFill>
                <a:latin typeface="Arial" panose="020B0604020202020204" pitchFamily="34" charset="0"/>
                <a:cs typeface="Arial" panose="020B0604020202020204" pitchFamily="34" charset="0"/>
              </a:rPr>
              <a:t>انواع </a:t>
            </a:r>
            <a:r>
              <a:rPr lang="fa-IR" b="1" dirty="0" smtClean="0">
                <a:solidFill>
                  <a:srgbClr val="FFFF00"/>
                </a:solidFill>
                <a:latin typeface="Arial" panose="020B0604020202020204" pitchFamily="34" charset="0"/>
                <a:cs typeface="Arial" panose="020B0604020202020204" pitchFamily="34" charset="0"/>
              </a:rPr>
              <a:t>توفو:</a:t>
            </a:r>
            <a:endParaRPr lang="fa-IR" dirty="0">
              <a:solidFill>
                <a:srgbClr val="FFFF00"/>
              </a:solidFill>
              <a:latin typeface="Arial" panose="020B0604020202020204" pitchFamily="34" charset="0"/>
              <a:cs typeface="Arial" panose="020B0604020202020204" pitchFamily="34" charset="0"/>
            </a:endParaRPr>
          </a:p>
          <a:p>
            <a:r>
              <a:rPr lang="fa-IR" dirty="0">
                <a:solidFill>
                  <a:schemeClr val="tx1"/>
                </a:solidFill>
                <a:latin typeface="Arial" panose="020B0604020202020204" pitchFamily="34" charset="0"/>
                <a:cs typeface="Arial" panose="020B0604020202020204" pitchFamily="34" charset="0"/>
              </a:rPr>
              <a:t>توفو صاف و نرم که به عنوان توفو ژاپنی شناخته می شود </a:t>
            </a:r>
            <a:r>
              <a:rPr lang="fa-IR" dirty="0" smtClean="0">
                <a:solidFill>
                  <a:schemeClr val="tx1"/>
                </a:solidFill>
                <a:latin typeface="Arial" panose="020B0604020202020204" pitchFamily="34" charset="0"/>
                <a:cs typeface="Arial" panose="020B0604020202020204" pitchFamily="34" charset="0"/>
              </a:rPr>
              <a:t>و </a:t>
            </a:r>
            <a:r>
              <a:rPr lang="fa-IR" dirty="0">
                <a:solidFill>
                  <a:schemeClr val="tx1"/>
                </a:solidFill>
                <a:latin typeface="Arial" panose="020B0604020202020204" pitchFamily="34" charset="0"/>
                <a:cs typeface="Arial" panose="020B0604020202020204" pitchFamily="34" charset="0"/>
              </a:rPr>
              <a:t>مقادیر بالایی </a:t>
            </a:r>
            <a:r>
              <a:rPr lang="fa-IR" dirty="0" smtClean="0">
                <a:solidFill>
                  <a:schemeClr val="tx1"/>
                </a:solidFill>
                <a:latin typeface="Arial" panose="020B0604020202020204" pitchFamily="34" charset="0"/>
                <a:cs typeface="Arial" panose="020B0604020202020204" pitchFamily="34" charset="0"/>
              </a:rPr>
              <a:t>آب دارد</a:t>
            </a:r>
            <a:r>
              <a:rPr lang="fa-IR" dirty="0">
                <a:solidFill>
                  <a:schemeClr val="tx1"/>
                </a:solidFill>
                <a:latin typeface="Arial" panose="020B0604020202020204" pitchFamily="34" charset="0"/>
                <a:cs typeface="Arial" panose="020B0604020202020204" pitchFamily="34" charset="0"/>
              </a:rPr>
              <a:t>. از این نوع توفو برای تهیه انواع کوکی، </a:t>
            </a:r>
            <a:r>
              <a:rPr lang="fa-IR" dirty="0" smtClean="0">
                <a:solidFill>
                  <a:schemeClr val="tx1"/>
                </a:solidFill>
                <a:latin typeface="Arial" panose="020B0604020202020204" pitchFamily="34" charset="0"/>
                <a:cs typeface="Arial" panose="020B0604020202020204" pitchFamily="34" charset="0"/>
              </a:rPr>
              <a:t>پودینگ</a:t>
            </a:r>
            <a:r>
              <a:rPr lang="fa-IR" dirty="0">
                <a:solidFill>
                  <a:schemeClr val="tx1"/>
                </a:solidFill>
                <a:latin typeface="Arial" panose="020B0604020202020204" pitchFamily="34" charset="0"/>
                <a:cs typeface="Arial" panose="020B0604020202020204" pitchFamily="34" charset="0"/>
              </a:rPr>
              <a:t>، شیرینی، اسموتی </a:t>
            </a:r>
            <a:r>
              <a:rPr lang="fa-IR" dirty="0" smtClean="0">
                <a:solidFill>
                  <a:schemeClr val="tx1"/>
                </a:solidFill>
                <a:latin typeface="Arial" panose="020B0604020202020204" pitchFamily="34" charset="0"/>
                <a:cs typeface="Arial" panose="020B0604020202020204" pitchFamily="34" charset="0"/>
              </a:rPr>
              <a:t>و </a:t>
            </a:r>
            <a:r>
              <a:rPr lang="fa-IR" dirty="0">
                <a:solidFill>
                  <a:schemeClr val="tx1"/>
                </a:solidFill>
                <a:latin typeface="Arial" panose="020B0604020202020204" pitchFamily="34" charset="0"/>
                <a:cs typeface="Arial" panose="020B0604020202020204" pitchFamily="34" charset="0"/>
              </a:rPr>
              <a:t>دسر استفاده می شود.</a:t>
            </a:r>
          </a:p>
          <a:p>
            <a:r>
              <a:rPr lang="fa-IR" dirty="0">
                <a:solidFill>
                  <a:schemeClr val="tx1"/>
                </a:solidFill>
                <a:latin typeface="Arial" panose="020B0604020202020204" pitchFamily="34" charset="0"/>
                <a:cs typeface="Arial" panose="020B0604020202020204" pitchFamily="34" charset="0"/>
              </a:rPr>
              <a:t>توفو معمولی که دارای یک بافت اسفنجی است و آن را به صورت </a:t>
            </a:r>
            <a:r>
              <a:rPr lang="fa-IR" dirty="0" smtClean="0">
                <a:solidFill>
                  <a:schemeClr val="tx1"/>
                </a:solidFill>
                <a:latin typeface="Arial" panose="020B0604020202020204" pitchFamily="34" charset="0"/>
                <a:cs typeface="Arial" panose="020B0604020202020204" pitchFamily="34" charset="0"/>
              </a:rPr>
              <a:t>کبابی و</a:t>
            </a:r>
          </a:p>
          <a:p>
            <a:pPr marL="0" indent="0">
              <a:buNone/>
            </a:pPr>
            <a:r>
              <a:rPr lang="fa-IR" dirty="0" smtClean="0">
                <a:solidFill>
                  <a:schemeClr val="tx1"/>
                </a:solidFill>
                <a:latin typeface="Arial" panose="020B0604020202020204" pitchFamily="34" charset="0"/>
                <a:cs typeface="Arial" panose="020B0604020202020204" pitchFamily="34" charset="0"/>
              </a:rPr>
              <a:t> </a:t>
            </a:r>
            <a:r>
              <a:rPr lang="fa-IR" dirty="0">
                <a:solidFill>
                  <a:schemeClr val="tx1"/>
                </a:solidFill>
                <a:latin typeface="Arial" panose="020B0604020202020204" pitchFamily="34" charset="0"/>
                <a:cs typeface="Arial" panose="020B0604020202020204" pitchFamily="34" charset="0"/>
              </a:rPr>
              <a:t>سرخ شده استفاده می کنند.</a:t>
            </a:r>
          </a:p>
          <a:p>
            <a:r>
              <a:rPr lang="fa-IR" dirty="0">
                <a:solidFill>
                  <a:schemeClr val="tx1"/>
                </a:solidFill>
                <a:latin typeface="Arial" panose="020B0604020202020204" pitchFamily="34" charset="0"/>
                <a:cs typeface="Arial" panose="020B0604020202020204" pitchFamily="34" charset="0"/>
              </a:rPr>
              <a:t>توفو دودی که بیشتر به صورت خام استفاده می شود و با آن </a:t>
            </a:r>
            <a:r>
              <a:rPr lang="fa-IR" dirty="0" smtClean="0">
                <a:solidFill>
                  <a:schemeClr val="tx1"/>
                </a:solidFill>
                <a:latin typeface="Arial" panose="020B0604020202020204" pitchFamily="34" charset="0"/>
                <a:cs typeface="Arial" panose="020B0604020202020204" pitchFamily="34" charset="0"/>
              </a:rPr>
              <a:t>سالاد درست میکنند</a:t>
            </a:r>
            <a:r>
              <a:rPr lang="fa-IR" dirty="0">
                <a:solidFill>
                  <a:schemeClr val="tx1"/>
                </a:solidFill>
                <a:latin typeface="Arial" panose="020B0604020202020204" pitchFamily="34" charset="0"/>
                <a:cs typeface="Arial" panose="020B0604020202020204" pitchFamily="34" charset="0"/>
              </a:rPr>
              <a:t>.</a:t>
            </a:r>
          </a:p>
          <a:p>
            <a:r>
              <a:rPr lang="fa-IR" dirty="0">
                <a:solidFill>
                  <a:schemeClr val="tx1"/>
                </a:solidFill>
                <a:latin typeface="Arial" panose="020B0604020202020204" pitchFamily="34" charset="0"/>
                <a:cs typeface="Arial" panose="020B0604020202020204" pitchFamily="34" charset="0"/>
              </a:rPr>
              <a:t>توفو تخمیر شده که برای تهیه خوراک سبزیجات و در کنار برنج و </a:t>
            </a:r>
            <a:r>
              <a:rPr lang="fa-IR" dirty="0" smtClean="0">
                <a:solidFill>
                  <a:schemeClr val="tx1"/>
                </a:solidFill>
                <a:latin typeface="Arial" panose="020B0604020202020204" pitchFamily="34" charset="0"/>
                <a:cs typeface="Arial" panose="020B0604020202020204" pitchFamily="34" charset="0"/>
              </a:rPr>
              <a:t>فرنی </a:t>
            </a:r>
          </a:p>
          <a:p>
            <a:r>
              <a:rPr lang="fa-IR" dirty="0" smtClean="0">
                <a:solidFill>
                  <a:schemeClr val="tx1"/>
                </a:solidFill>
                <a:latin typeface="Arial" panose="020B0604020202020204" pitchFamily="34" charset="0"/>
                <a:cs typeface="Arial" panose="020B0604020202020204" pitchFamily="34" charset="0"/>
              </a:rPr>
              <a:t>استفاده </a:t>
            </a:r>
            <a:r>
              <a:rPr lang="fa-IR" dirty="0">
                <a:solidFill>
                  <a:schemeClr val="tx1"/>
                </a:solidFill>
                <a:latin typeface="Arial" panose="020B0604020202020204" pitchFamily="34" charset="0"/>
                <a:cs typeface="Arial" panose="020B0604020202020204" pitchFamily="34" charset="0"/>
              </a:rPr>
              <a:t>می شود.</a:t>
            </a:r>
          </a:p>
          <a:p>
            <a:endParaRPr lang="en-US"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423" y="4094329"/>
            <a:ext cx="5022374" cy="2456597"/>
          </a:xfrm>
          <a:prstGeom prst="rect">
            <a:avLst/>
          </a:prstGeom>
        </p:spPr>
      </p:pic>
    </p:spTree>
    <p:extLst>
      <p:ext uri="{BB962C8B-B14F-4D97-AF65-F5344CB8AC3E}">
        <p14:creationId xmlns:p14="http://schemas.microsoft.com/office/powerpoint/2010/main" val="38054567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0"/>
            <a:ext cx="12191999" cy="6857999"/>
          </a:xfrm>
        </p:spPr>
        <p:txBody>
          <a:bodyPr>
            <a:normAutofit/>
          </a:bodyPr>
          <a:lstStyle/>
          <a:p>
            <a:r>
              <a:rPr lang="fa-IR" sz="4000" dirty="0" smtClean="0">
                <a:solidFill>
                  <a:schemeClr val="tx1"/>
                </a:solidFill>
                <a:latin typeface="Arial" panose="020B0604020202020204" pitchFamily="34" charset="0"/>
                <a:cs typeface="Arial" panose="020B0604020202020204" pitchFamily="34" charset="0"/>
              </a:rPr>
              <a:t>تاپینگ پیتزا</a:t>
            </a:r>
          </a:p>
          <a:p>
            <a:pPr>
              <a:lnSpc>
                <a:spcPct val="120000"/>
              </a:lnSpc>
            </a:pPr>
            <a:r>
              <a:rPr lang="fa-IR" sz="2400" dirty="0" smtClean="0">
                <a:solidFill>
                  <a:schemeClr val="tx1"/>
                </a:solidFill>
                <a:latin typeface="Arial" panose="020B0604020202020204" pitchFamily="34" charset="0"/>
                <a:cs typeface="Arial" panose="020B0604020202020204" pitchFamily="34" charset="0"/>
              </a:rPr>
              <a:t>فرآورده ای است که از پنیر اولیه بعنوان ماده اصلی و یا مخلوط آن با یک یا چند نوع پنیر مختلف با درجه های رسیدن متفاوت همراه با افزودن مواد امولسیون کننده مجاز و حرارت دادن مخلوط فوق در شرایط مناسب با هم زدن و بدست آمدن مخلوط یکنواخت تهیه می شود. منابع پروتئینی مورد استفاده در تولید این فراورده منشآ لبنی دارد، مانند: کازئین و کازئینات و انواع لخته های پنیر. چربی و روغن مورد استفاده در تولید این فراورده منشآ گیاهی دارد. این فراورده می تواند بصورت رنده شده ، ورقه ای و قالبی باشد.استفاده از چربی با منشآ شیری نظیر خامه پاستوریزه و کره پاستوریزه به منظور بهبود طعم مجاز است.</a:t>
            </a:r>
          </a:p>
          <a:p>
            <a:r>
              <a:rPr lang="fa-IR" sz="2400" dirty="0">
                <a:solidFill>
                  <a:schemeClr val="tx1"/>
                </a:solidFill>
                <a:latin typeface="Arial" panose="020B0604020202020204" pitchFamily="34" charset="0"/>
                <a:cs typeface="Arial" panose="020B0604020202020204" pitchFamily="34" charset="0"/>
              </a:rPr>
              <a:t>بافت تاپینگ پیتزا باید یکنواخت و عاری از هرگونه حباب و آب انداختگی بوده و چربی آن نیز نباید جدا شده باشد.همچنین بافت آن نباید به پوشش بسته بندی چسبیده باشد.این فراورده باید رنگ و طعم و بوی مناسب مخصوص به خود را داشته باشد و فاقد هرگونه طعم و بوی نامطبوع باشد.</a:t>
            </a:r>
          </a:p>
          <a:p>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187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056576" cy="5087203"/>
          </a:xfrm>
        </p:spPr>
        <p:txBody>
          <a:bodyPr>
            <a:normAutofit/>
          </a:bodyPr>
          <a:lstStyle/>
          <a:p>
            <a:r>
              <a:rPr lang="fa-IR" sz="3200" dirty="0" smtClean="0">
                <a:solidFill>
                  <a:srgbClr val="FFFF00"/>
                </a:solidFill>
                <a:latin typeface="Arial" panose="020B0604020202020204" pitchFamily="34" charset="0"/>
                <a:cs typeface="Arial" panose="020B0604020202020204" pitchFamily="34" charset="0"/>
              </a:rPr>
              <a:t>مراحل تولید پنیر به شرح زیر است </a:t>
            </a:r>
            <a:r>
              <a:rPr lang="fa-IR" sz="3200" dirty="0">
                <a:solidFill>
                  <a:srgbClr val="FFFF00"/>
                </a:solidFill>
                <a:latin typeface="Arial" panose="020B0604020202020204" pitchFamily="34" charset="0"/>
                <a:cs typeface="Arial" panose="020B0604020202020204" pitchFamily="34" charset="0"/>
              </a:rPr>
              <a:t>:</a:t>
            </a:r>
          </a:p>
          <a:p>
            <a:r>
              <a:rPr lang="fa-IR" sz="3200" dirty="0" smtClean="0">
                <a:solidFill>
                  <a:schemeClr val="tx1"/>
                </a:solidFill>
                <a:latin typeface="Arial" panose="020B0604020202020204" pitchFamily="34" charset="0"/>
                <a:cs typeface="Arial" panose="020B0604020202020204" pitchFamily="34" charset="0"/>
              </a:rPr>
              <a:t>1- صاف کردن شیر : کلیه مواد خارجی و ناخالصیهایی که در شیر اثرات نامطلوب ایجاد می کنند گرفته می شود .</a:t>
            </a:r>
          </a:p>
          <a:p>
            <a:r>
              <a:rPr lang="fa-IR" sz="3200" dirty="0" smtClean="0">
                <a:solidFill>
                  <a:schemeClr val="tx1"/>
                </a:solidFill>
                <a:latin typeface="Arial" panose="020B0604020202020204" pitchFamily="34" charset="0"/>
                <a:cs typeface="Arial" panose="020B0604020202020204" pitchFamily="34" charset="0"/>
              </a:rPr>
              <a:t>2- پاستوریزاسیون یا سالم سازی با روش باکتوفیوگ :در پنیر های سنتی پاستوریزاسیون برای تهیه پنیر اجباری نمی باشد. حرارت و زمان پاستوریزاسیون شیر باید برای از بین بردن کلیه باکتریهای بیماریزا کافی باشد همچنین باکتری کلی آئروژنز را نیز از بین ببردزیرا در طول زمان ایجاد لخته این باکتری مزاحمت ایجاد می کند. روش حرارت بالا و زمان کوتاه جهت پاستوریزاسیون مناسب است .</a:t>
            </a:r>
          </a:p>
        </p:txBody>
      </p:sp>
    </p:spTree>
    <p:extLst>
      <p:ext uri="{BB962C8B-B14F-4D97-AF65-F5344CB8AC3E}">
        <p14:creationId xmlns:p14="http://schemas.microsoft.com/office/powerpoint/2010/main" val="35872599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585768" cy="5783580"/>
          </a:xfrm>
        </p:spPr>
        <p:txBody>
          <a:bodyPr>
            <a:normAutofit fontScale="70000" lnSpcReduction="20000"/>
          </a:bodyPr>
          <a:lstStyle/>
          <a:p>
            <a:r>
              <a:rPr lang="fa-IR" sz="4000" b="1" dirty="0">
                <a:solidFill>
                  <a:schemeClr val="tx1"/>
                </a:solidFill>
                <a:latin typeface="Arial" panose="020B0604020202020204" pitchFamily="34" charset="0"/>
                <a:cs typeface="Arial" panose="020B0604020202020204" pitchFamily="34" charset="0"/>
              </a:rPr>
              <a:t>مواد تشکیل دهنده و ویژگیهای </a:t>
            </a:r>
            <a:r>
              <a:rPr lang="fa-IR" sz="4000" b="1" dirty="0" smtClean="0">
                <a:solidFill>
                  <a:schemeClr val="tx1"/>
                </a:solidFill>
                <a:latin typeface="Arial" panose="020B0604020202020204" pitchFamily="34" charset="0"/>
                <a:cs typeface="Arial" panose="020B0604020202020204" pitchFamily="34" charset="0"/>
              </a:rPr>
              <a:t>تایپینگ پیتزا :</a:t>
            </a:r>
            <a:endParaRPr lang="fa-IR" sz="4000" b="1" dirty="0">
              <a:solidFill>
                <a:schemeClr val="tx1"/>
              </a:solidFill>
              <a:latin typeface="Arial" panose="020B0604020202020204" pitchFamily="34" charset="0"/>
              <a:cs typeface="Arial" panose="020B0604020202020204" pitchFamily="34" charset="0"/>
            </a:endParaRPr>
          </a:p>
          <a:p>
            <a:r>
              <a:rPr lang="fa-IR" sz="2800" b="1" dirty="0">
                <a:solidFill>
                  <a:schemeClr val="tx1"/>
                </a:solidFill>
                <a:latin typeface="Arial" panose="020B0604020202020204" pitchFamily="34" charset="0"/>
                <a:cs typeface="Arial" panose="020B0604020202020204" pitchFamily="34" charset="0"/>
              </a:rPr>
              <a:t>پنیر اولیه</a:t>
            </a:r>
          </a:p>
          <a:p>
            <a:r>
              <a:rPr lang="fa-IR" sz="2800" b="1" dirty="0">
                <a:solidFill>
                  <a:schemeClr val="tx1"/>
                </a:solidFill>
                <a:latin typeface="Arial" panose="020B0604020202020204" pitchFamily="34" charset="0"/>
                <a:cs typeface="Arial" panose="020B0604020202020204" pitchFamily="34" charset="0"/>
              </a:rPr>
              <a:t>پنیر تازه</a:t>
            </a:r>
          </a:p>
          <a:p>
            <a:r>
              <a:rPr lang="fa-IR" sz="2800" b="1" dirty="0">
                <a:solidFill>
                  <a:schemeClr val="tx1"/>
                </a:solidFill>
                <a:latin typeface="Arial" panose="020B0604020202020204" pitchFamily="34" charset="0"/>
                <a:cs typeface="Arial" panose="020B0604020202020204" pitchFamily="34" charset="0"/>
              </a:rPr>
              <a:t>روغنهای گیاهی(به جز روغنهای هیدروژنه، روغن پالم،روغن تفاله زیتون و روغن نارگیل)</a:t>
            </a:r>
          </a:p>
          <a:p>
            <a:r>
              <a:rPr lang="fa-IR" sz="2800" b="1" dirty="0">
                <a:solidFill>
                  <a:schemeClr val="tx1"/>
                </a:solidFill>
                <a:latin typeface="Arial" panose="020B0604020202020204" pitchFamily="34" charset="0"/>
                <a:cs typeface="Arial" panose="020B0604020202020204" pitchFamily="34" charset="0"/>
              </a:rPr>
              <a:t>نمک</a:t>
            </a:r>
          </a:p>
          <a:p>
            <a:r>
              <a:rPr lang="fa-IR" sz="2800" b="1" dirty="0">
                <a:solidFill>
                  <a:schemeClr val="tx1"/>
                </a:solidFill>
                <a:latin typeface="Arial" panose="020B0604020202020204" pitchFamily="34" charset="0"/>
                <a:cs typeface="Arial" panose="020B0604020202020204" pitchFamily="34" charset="0"/>
              </a:rPr>
              <a:t>سرکه</a:t>
            </a:r>
          </a:p>
          <a:p>
            <a:r>
              <a:rPr lang="fa-IR" sz="2800" b="1" dirty="0">
                <a:solidFill>
                  <a:schemeClr val="tx1"/>
                </a:solidFill>
                <a:latin typeface="Arial" panose="020B0604020202020204" pitchFamily="34" charset="0"/>
                <a:cs typeface="Arial" panose="020B0604020202020204" pitchFamily="34" charset="0"/>
              </a:rPr>
              <a:t>پودر آب پنیر</a:t>
            </a:r>
          </a:p>
          <a:p>
            <a:r>
              <a:rPr lang="fa-IR" sz="2800" b="1" dirty="0">
                <a:solidFill>
                  <a:schemeClr val="tx1"/>
                </a:solidFill>
                <a:latin typeface="Arial" panose="020B0604020202020204" pitchFamily="34" charset="0"/>
                <a:cs typeface="Arial" panose="020B0604020202020204" pitchFamily="34" charset="0"/>
              </a:rPr>
              <a:t>شیر خشک</a:t>
            </a:r>
          </a:p>
          <a:p>
            <a:r>
              <a:rPr lang="fa-IR" sz="2800" b="1" dirty="0">
                <a:solidFill>
                  <a:schemeClr val="tx1"/>
                </a:solidFill>
                <a:latin typeface="Arial" panose="020B0604020202020204" pitchFamily="34" charset="0"/>
                <a:cs typeface="Arial" panose="020B0604020202020204" pitchFamily="34" charset="0"/>
              </a:rPr>
              <a:t>پودر پروتئین تغلیظ شده شیر</a:t>
            </a:r>
          </a:p>
          <a:p>
            <a:r>
              <a:rPr lang="fa-IR" sz="2800" b="1" dirty="0">
                <a:solidFill>
                  <a:schemeClr val="tx1"/>
                </a:solidFill>
                <a:latin typeface="Arial" panose="020B0604020202020204" pitchFamily="34" charset="0"/>
                <a:cs typeface="Arial" panose="020B0604020202020204" pitchFamily="34" charset="0"/>
              </a:rPr>
              <a:t>روغن کره</a:t>
            </a:r>
          </a:p>
          <a:p>
            <a:r>
              <a:rPr lang="fa-IR" sz="2800" b="1" dirty="0">
                <a:solidFill>
                  <a:schemeClr val="tx1"/>
                </a:solidFill>
                <a:latin typeface="Arial" panose="020B0604020202020204" pitchFamily="34" charset="0"/>
                <a:cs typeface="Arial" panose="020B0604020202020204" pitchFamily="34" charset="0"/>
              </a:rPr>
              <a:t>کازئین و کازئینات خوراکی</a:t>
            </a:r>
          </a:p>
          <a:p>
            <a:r>
              <a:rPr lang="fa-IR" sz="2800" b="1" dirty="0">
                <a:solidFill>
                  <a:schemeClr val="tx1"/>
                </a:solidFill>
                <a:latin typeface="Arial" panose="020B0604020202020204" pitchFamily="34" charset="0"/>
                <a:cs typeface="Arial" panose="020B0604020202020204" pitchFamily="34" charset="0"/>
              </a:rPr>
              <a:t>انواع پنیرهای رسیده</a:t>
            </a:r>
          </a:p>
          <a:p>
            <a:r>
              <a:rPr lang="fa-IR" sz="2800" b="1" dirty="0">
                <a:solidFill>
                  <a:schemeClr val="tx1"/>
                </a:solidFill>
                <a:latin typeface="Arial" panose="020B0604020202020204" pitchFamily="34" charset="0"/>
                <a:cs typeface="Arial" panose="020B0604020202020204" pitchFamily="34" charset="0"/>
              </a:rPr>
              <a:t>خامه پاستوریزه و فرادما</a:t>
            </a:r>
          </a:p>
          <a:p>
            <a:r>
              <a:rPr lang="fa-IR" sz="2800" b="1" dirty="0">
                <a:solidFill>
                  <a:schemeClr val="tx1"/>
                </a:solidFill>
                <a:latin typeface="Arial" panose="020B0604020202020204" pitchFamily="34" charset="0"/>
                <a:cs typeface="Arial" panose="020B0604020202020204" pitchFamily="34" charset="0"/>
              </a:rPr>
              <a:t>کره </a:t>
            </a:r>
            <a:r>
              <a:rPr lang="fa-IR" sz="2800" b="1" dirty="0" smtClean="0">
                <a:solidFill>
                  <a:schemeClr val="tx1"/>
                </a:solidFill>
                <a:latin typeface="Arial" panose="020B0604020202020204" pitchFamily="34" charset="0"/>
                <a:cs typeface="Arial" panose="020B0604020202020204" pitchFamily="34" charset="0"/>
              </a:rPr>
              <a:t>پاستوریزه</a:t>
            </a:r>
          </a:p>
          <a:p>
            <a:endParaRPr lang="fa-IR"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475025" y="2665320"/>
            <a:ext cx="4761389" cy="3584759"/>
          </a:xfrm>
          <a:prstGeom prst="rect">
            <a:avLst/>
          </a:prstGeom>
        </p:spPr>
      </p:pic>
    </p:spTree>
    <p:extLst>
      <p:ext uri="{BB962C8B-B14F-4D97-AF65-F5344CB8AC3E}">
        <p14:creationId xmlns:p14="http://schemas.microsoft.com/office/powerpoint/2010/main" val="42213032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685800"/>
            <a:ext cx="10384122" cy="4513997"/>
          </a:xfrm>
        </p:spPr>
        <p:txBody>
          <a:bodyPr>
            <a:normAutofit/>
          </a:bodyPr>
          <a:lstStyle/>
          <a:p>
            <a:r>
              <a:rPr lang="fa-IR" sz="2400" dirty="0">
                <a:solidFill>
                  <a:schemeClr val="tx1"/>
                </a:solidFill>
              </a:rPr>
              <a:t>مواد </a:t>
            </a:r>
            <a:r>
              <a:rPr lang="fa-IR" sz="2400" dirty="0" smtClean="0">
                <a:solidFill>
                  <a:schemeClr val="tx1"/>
                </a:solidFill>
              </a:rPr>
              <a:t>افزودنی در تایپینگ پیتزا:</a:t>
            </a:r>
            <a:endParaRPr lang="fa-IR" sz="2400" dirty="0">
              <a:solidFill>
                <a:schemeClr val="tx1"/>
              </a:solidFill>
            </a:endParaRPr>
          </a:p>
          <a:p>
            <a:r>
              <a:rPr lang="fa-IR" sz="2400" dirty="0">
                <a:solidFill>
                  <a:schemeClr val="tx1"/>
                </a:solidFill>
              </a:rPr>
              <a:t>تنظیم کننده های </a:t>
            </a:r>
            <a:r>
              <a:rPr lang="en-US" sz="2400" dirty="0">
                <a:solidFill>
                  <a:schemeClr val="tx1"/>
                </a:solidFill>
              </a:rPr>
              <a:t>PH(</a:t>
            </a:r>
            <a:r>
              <a:rPr lang="fa-IR" sz="2400" dirty="0">
                <a:solidFill>
                  <a:schemeClr val="tx1"/>
                </a:solidFill>
              </a:rPr>
              <a:t>اسید سیتریک، اسید فسفریک، اسید لاکتیک، سدیم هیدروژن کربنات و یا کربنات کلسیم</a:t>
            </a:r>
          </a:p>
          <a:p>
            <a:r>
              <a:rPr lang="fa-IR" sz="2400" dirty="0">
                <a:solidFill>
                  <a:schemeClr val="tx1"/>
                </a:solidFill>
              </a:rPr>
              <a:t>امولسیون کننده ها برپایه فسفات (نمکهای سدیم ، پتاسیم ،کلسیم ،مونو، دی و پلی فسفریک اسید) و نمکهای اسید سیتریک </a:t>
            </a:r>
          </a:p>
          <a:p>
            <a:r>
              <a:rPr lang="fa-IR" sz="2400" dirty="0">
                <a:solidFill>
                  <a:schemeClr val="tx1"/>
                </a:solidFill>
              </a:rPr>
              <a:t>رنگهای بتاکاروتن گیاهی و آناتو</a:t>
            </a:r>
          </a:p>
          <a:p>
            <a:r>
              <a:rPr lang="fa-IR" sz="2400" dirty="0">
                <a:solidFill>
                  <a:schemeClr val="tx1"/>
                </a:solidFill>
              </a:rPr>
              <a:t>اسید سوربیک و نمکهای سدیم و پتاسیم آن</a:t>
            </a:r>
          </a:p>
          <a:p>
            <a:r>
              <a:rPr lang="fa-IR" sz="2400" dirty="0">
                <a:solidFill>
                  <a:schemeClr val="tx1"/>
                </a:solidFill>
              </a:rPr>
              <a:t>مواد پایدار کننده مانند نشاسته اصلاح شده</a:t>
            </a:r>
          </a:p>
          <a:p>
            <a:r>
              <a:rPr lang="fa-IR" sz="2400" dirty="0">
                <a:solidFill>
                  <a:schemeClr val="tx1"/>
                </a:solidFill>
              </a:rPr>
              <a:t>طعم دهنده های طبیعی</a:t>
            </a:r>
          </a:p>
          <a:p>
            <a:endParaRPr lang="fa-IR" dirty="0"/>
          </a:p>
        </p:txBody>
      </p:sp>
    </p:spTree>
    <p:extLst>
      <p:ext uri="{BB962C8B-B14F-4D97-AF65-F5344CB8AC3E}">
        <p14:creationId xmlns:p14="http://schemas.microsoft.com/office/powerpoint/2010/main" val="29537932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181" y="491319"/>
            <a:ext cx="11737075" cy="5281684"/>
          </a:xfrm>
        </p:spPr>
        <p:txBody>
          <a:bodyPr>
            <a:noAutofit/>
          </a:bodyPr>
          <a:lstStyle/>
          <a:p>
            <a:pPr marL="0" indent="0">
              <a:buNone/>
            </a:pPr>
            <a:r>
              <a:rPr lang="fa-IR" sz="2400" b="1" dirty="0" smtClean="0">
                <a:solidFill>
                  <a:schemeClr val="tx1"/>
                </a:solidFill>
                <a:latin typeface="Arial" panose="020B0604020202020204" pitchFamily="34" charset="0"/>
                <a:cs typeface="Arial" panose="020B0604020202020204" pitchFamily="34" charset="0"/>
              </a:rPr>
              <a:t>ویژگیهای شیمیایی تایپینگ پیتزا :</a:t>
            </a:r>
          </a:p>
          <a:p>
            <a:pPr marL="0" indent="0">
              <a:buNone/>
            </a:pPr>
            <a:r>
              <a:rPr lang="fa-IR" sz="2400" dirty="0" smtClean="0">
                <a:solidFill>
                  <a:schemeClr val="tx1"/>
                </a:solidFill>
                <a:latin typeface="Arial" panose="020B0604020202020204" pitchFamily="34" charset="0"/>
                <a:cs typeface="Arial" panose="020B0604020202020204" pitchFamily="34" charset="0"/>
              </a:rPr>
              <a:t>چربی در ماده خشک : کم چرب کمتراز 30% و پرچرب مساوی یا بیشتراز 30%</a:t>
            </a:r>
          </a:p>
          <a:p>
            <a:pPr marL="0" indent="0">
              <a:buNone/>
            </a:pPr>
            <a:r>
              <a:rPr lang="fa-IR" sz="2400" dirty="0" smtClean="0">
                <a:solidFill>
                  <a:schemeClr val="tx1"/>
                </a:solidFill>
                <a:latin typeface="Arial" panose="020B0604020202020204" pitchFamily="34" charset="0"/>
                <a:cs typeface="Arial" panose="020B0604020202020204" pitchFamily="34" charset="0"/>
              </a:rPr>
              <a:t>ماده خشک : حداقل 42%</a:t>
            </a:r>
          </a:p>
          <a:p>
            <a:pPr marL="0" indent="0">
              <a:buNone/>
            </a:pPr>
            <a:r>
              <a:rPr lang="fa-IR" sz="2400" dirty="0" smtClean="0">
                <a:solidFill>
                  <a:schemeClr val="tx1"/>
                </a:solidFill>
                <a:latin typeface="Arial" panose="020B0604020202020204" pitchFamily="34" charset="0"/>
                <a:cs typeface="Arial" panose="020B0604020202020204" pitchFamily="34" charset="0"/>
              </a:rPr>
              <a:t>پروتئین : حداقل 17%</a:t>
            </a:r>
          </a:p>
          <a:p>
            <a:pPr marL="0" indent="0">
              <a:buNone/>
            </a:pPr>
            <a:r>
              <a:rPr lang="fa-IR" sz="2400" dirty="0" smtClean="0">
                <a:solidFill>
                  <a:schemeClr val="tx1"/>
                </a:solidFill>
                <a:latin typeface="Arial" panose="020B0604020202020204" pitchFamily="34" charset="0"/>
                <a:cs typeface="Arial" panose="020B0604020202020204" pitchFamily="34" charset="0"/>
              </a:rPr>
              <a:t>نمک طعام : حداکثر 0.8%</a:t>
            </a:r>
          </a:p>
          <a:p>
            <a:pPr marL="0" indent="0">
              <a:buNone/>
            </a:pPr>
            <a:r>
              <a:rPr lang="en-US" sz="2400" dirty="0" smtClean="0">
                <a:solidFill>
                  <a:schemeClr val="tx1"/>
                </a:solidFill>
                <a:latin typeface="Arial" panose="020B0604020202020204" pitchFamily="34" charset="0"/>
                <a:cs typeface="Arial" panose="020B0604020202020204" pitchFamily="34" charset="0"/>
              </a:rPr>
              <a:t>PH</a:t>
            </a:r>
            <a:r>
              <a:rPr lang="fa-IR" sz="2400" dirty="0" smtClean="0">
                <a:solidFill>
                  <a:schemeClr val="tx1"/>
                </a:solidFill>
                <a:latin typeface="Arial" panose="020B0604020202020204" pitchFamily="34" charset="0"/>
                <a:cs typeface="Arial" panose="020B0604020202020204" pitchFamily="34" charset="0"/>
              </a:rPr>
              <a:t> : 6 – 5.3</a:t>
            </a:r>
          </a:p>
          <a:p>
            <a:pPr marL="0" indent="0">
              <a:buNone/>
            </a:pPr>
            <a:r>
              <a:rPr lang="fa-IR" sz="2400" dirty="0" smtClean="0">
                <a:solidFill>
                  <a:schemeClr val="tx1"/>
                </a:solidFill>
                <a:latin typeface="Arial" panose="020B0604020202020204" pitchFamily="34" charset="0"/>
                <a:cs typeface="Arial" panose="020B0604020202020204" pitchFamily="34" charset="0"/>
              </a:rPr>
              <a:t>اندیس اسیدی روغن استخراجی : حداکثر 0.5(برحسب اسید اولئیک)</a:t>
            </a:r>
          </a:p>
          <a:p>
            <a:pPr marL="0" indent="0">
              <a:buNone/>
            </a:pPr>
            <a:r>
              <a:rPr lang="fa-IR" sz="2400" dirty="0" smtClean="0">
                <a:solidFill>
                  <a:schemeClr val="tx1"/>
                </a:solidFill>
                <a:latin typeface="Arial" panose="020B0604020202020204" pitchFamily="34" charset="0"/>
                <a:cs typeface="Arial" panose="020B0604020202020204" pitchFamily="34" charset="0"/>
              </a:rPr>
              <a:t>عدد پراکسید : حداکثر 2(میلی اکی والان گرم اکسیژن در کیلوگرم روغن)</a:t>
            </a:r>
          </a:p>
          <a:p>
            <a:pPr marL="0" indent="0">
              <a:buNone/>
            </a:pPr>
            <a:endParaRPr lang="fa-IR" sz="2400" dirty="0" smtClean="0">
              <a:latin typeface="Arial" panose="020B0604020202020204" pitchFamily="34" charset="0"/>
              <a:cs typeface="Arial" panose="020B0604020202020204" pitchFamily="34" charset="0"/>
            </a:endParaRPr>
          </a:p>
          <a:p>
            <a:pPr marL="0" indent="0">
              <a:buNone/>
            </a:pPr>
            <a:endParaRPr lang="fa-I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809204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9183" y="191068"/>
            <a:ext cx="11914495" cy="6523630"/>
          </a:xfrm>
          <a:prstGeom prst="rect">
            <a:avLst/>
          </a:prstGeom>
        </p:spPr>
      </p:pic>
      <p:sp>
        <p:nvSpPr>
          <p:cNvPr id="2" name="Title 1"/>
          <p:cNvSpPr>
            <a:spLocks noGrp="1"/>
          </p:cNvSpPr>
          <p:nvPr>
            <p:ph type="title"/>
          </p:nvPr>
        </p:nvSpPr>
        <p:spPr>
          <a:xfrm>
            <a:off x="6578220" y="1787858"/>
            <a:ext cx="4653887" cy="2292823"/>
          </a:xfrm>
        </p:spPr>
        <p:txBody>
          <a:bodyPr/>
          <a:lstStyle/>
          <a:p>
            <a:pPr algn="ctr"/>
            <a:r>
              <a:rPr lang="fa-IR" b="1" dirty="0" smtClean="0">
                <a:solidFill>
                  <a:schemeClr val="accent1">
                    <a:lumMod val="60000"/>
                    <a:lumOff val="40000"/>
                  </a:schemeClr>
                </a:solidFill>
                <a:latin typeface="Arial" panose="020B0604020202020204" pitchFamily="34" charset="0"/>
                <a:cs typeface="Arial" panose="020B0604020202020204" pitchFamily="34" charset="0"/>
              </a:rPr>
              <a:t>سپاس از حسن توجه شما </a:t>
            </a:r>
            <a:endParaRPr lang="fa-IR" b="1" dirty="0">
              <a:solidFill>
                <a:schemeClr val="accent1">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3437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1" y="685800"/>
            <a:ext cx="10684374" cy="5155442"/>
          </a:xfrm>
        </p:spPr>
        <p:txBody>
          <a:bodyPr>
            <a:normAutofit lnSpcReduction="10000"/>
          </a:bodyPr>
          <a:lstStyle/>
          <a:p>
            <a:pPr marL="0" indent="0">
              <a:buNone/>
            </a:pPr>
            <a:r>
              <a:rPr lang="fa-IR" sz="2800" b="1" dirty="0" smtClean="0">
                <a:solidFill>
                  <a:schemeClr val="tx1"/>
                </a:solidFill>
                <a:latin typeface="Arial" panose="020B0604020202020204" pitchFamily="34" charset="0"/>
                <a:cs typeface="Arial" panose="020B0604020202020204" pitchFamily="34" charset="0"/>
              </a:rPr>
              <a:t>برخی از انواع میکروارگانیزم های هاگ زا در حرارت پاستوریزاسیون از بین نمی روند مانند کلستریدیوم </a:t>
            </a:r>
            <a:r>
              <a:rPr lang="fa-IR" sz="2800" b="1" dirty="0" smtClean="0">
                <a:solidFill>
                  <a:schemeClr val="tx1"/>
                </a:solidFill>
                <a:latin typeface="Arial" panose="020B0604020202020204" pitchFamily="34" charset="0"/>
                <a:cs typeface="Arial" panose="020B0604020202020204" pitchFamily="34" charset="0"/>
              </a:rPr>
              <a:t>تایروبوتیریکم </a:t>
            </a:r>
            <a:r>
              <a:rPr lang="fa-IR" sz="2800" b="1" dirty="0" smtClean="0">
                <a:solidFill>
                  <a:schemeClr val="tx1"/>
                </a:solidFill>
                <a:latin typeface="Arial" panose="020B0604020202020204" pitchFamily="34" charset="0"/>
                <a:cs typeface="Arial" panose="020B0604020202020204" pitchFamily="34" charset="0"/>
              </a:rPr>
              <a:t>که تولید اسید بوتریک می کند و تخمیر اسید بوتریک ایجاد مقدار زیادی گاز کرده وضمن تاثیرسوء  بر طعم ، نسج پنیر را هم خراب می نماید .</a:t>
            </a:r>
          </a:p>
          <a:p>
            <a:pPr marL="0" indent="0">
              <a:buNone/>
            </a:pPr>
            <a:r>
              <a:rPr lang="fa-IR" sz="2800" b="1" dirty="0" smtClean="0">
                <a:solidFill>
                  <a:srgbClr val="FFFF00"/>
                </a:solidFill>
                <a:latin typeface="Arial" panose="020B0604020202020204" pitchFamily="34" charset="0"/>
                <a:cs typeface="Arial" panose="020B0604020202020204" pitchFamily="34" charset="0"/>
              </a:rPr>
              <a:t>3- استاندارد کردن شیر : </a:t>
            </a:r>
            <a:r>
              <a:rPr lang="fa-IR" sz="2800" b="1" dirty="0" smtClean="0">
                <a:solidFill>
                  <a:schemeClr val="tx1"/>
                </a:solidFill>
                <a:latin typeface="Arial" panose="020B0604020202020204" pitchFamily="34" charset="0"/>
                <a:cs typeface="Arial" panose="020B0604020202020204" pitchFamily="34" charset="0"/>
              </a:rPr>
              <a:t>پنیر بر حسب مقدار چربی موجود در ماده جامد آن تقسیم بندی می گردد. بنابر این باید میزان چربی شیر استاندارد شود . نسبت مقدار چربی به کازئین شیر هم مهم است .</a:t>
            </a:r>
          </a:p>
          <a:p>
            <a:pPr marL="0" indent="0">
              <a:buNone/>
            </a:pPr>
            <a:r>
              <a:rPr lang="fa-IR" sz="2800" b="1" dirty="0" smtClean="0">
                <a:solidFill>
                  <a:srgbClr val="FFFF00"/>
                </a:solidFill>
                <a:latin typeface="Arial" panose="020B0604020202020204" pitchFamily="34" charset="0"/>
                <a:cs typeface="Arial" panose="020B0604020202020204" pitchFamily="34" charset="0"/>
              </a:rPr>
              <a:t>4- اضافه کردن مایه لاکتیک </a:t>
            </a:r>
            <a:r>
              <a:rPr lang="en-US" sz="2800" b="1" dirty="0" smtClean="0">
                <a:solidFill>
                  <a:srgbClr val="FFFF00"/>
                </a:solidFill>
                <a:latin typeface="Arial" panose="020B0604020202020204" pitchFamily="34" charset="0"/>
                <a:cs typeface="Arial" panose="020B0604020202020204" pitchFamily="34" charset="0"/>
              </a:rPr>
              <a:t>(Pre ripening):</a:t>
            </a:r>
            <a:r>
              <a:rPr lang="fa-IR" sz="2800" b="1" dirty="0" smtClean="0">
                <a:solidFill>
                  <a:srgbClr val="FFFF00"/>
                </a:solidFill>
                <a:latin typeface="Arial" panose="020B0604020202020204" pitchFamily="34" charset="0"/>
                <a:cs typeface="Arial" panose="020B0604020202020204" pitchFamily="34" charset="0"/>
              </a:rPr>
              <a:t>  </a:t>
            </a:r>
            <a:r>
              <a:rPr lang="fa-IR" sz="2800" b="1" dirty="0" smtClean="0">
                <a:solidFill>
                  <a:schemeClr val="tx1"/>
                </a:solidFill>
                <a:latin typeface="Arial" panose="020B0604020202020204" pitchFamily="34" charset="0"/>
                <a:cs typeface="Arial" panose="020B0604020202020204" pitchFamily="34" charset="0"/>
              </a:rPr>
              <a:t>این عمل شامل دو قسمت است: - تلقیح مایه لاکتیک به شیر خام یا پاستوریزه و نگهداری شیر برای چند ساعت در حرارت کم . این کار باعث بهبود ویژگیهای شیر می گردد.</a:t>
            </a:r>
          </a:p>
          <a:p>
            <a:pPr marL="0" indent="0">
              <a:buNone/>
            </a:pPr>
            <a:r>
              <a:rPr lang="fa-IR" sz="2800" b="1" dirty="0" smtClean="0">
                <a:solidFill>
                  <a:schemeClr val="tx1"/>
                </a:solidFill>
                <a:latin typeface="Arial" panose="020B0604020202020204" pitchFamily="34" charset="0"/>
                <a:cs typeface="Arial" panose="020B0604020202020204" pitchFamily="34" charset="0"/>
              </a:rPr>
              <a:t>-افزودن مایه لاکتیک به شیر که قبل از شروع فرایند پنیر سازی انجام می شود، موجب می گردد که در مرحله رسیدن پنیر ، باکتریها فعالیت تخمیری خود را انجام دهند .</a:t>
            </a:r>
            <a:endParaRPr lang="fa-IR" sz="2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4147028"/>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3041</TotalTime>
  <Words>8374</Words>
  <Application>Microsoft Office PowerPoint</Application>
  <PresentationFormat>Widescreen</PresentationFormat>
  <Paragraphs>454</Paragraphs>
  <Slides>83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83</vt:i4>
      </vt:variant>
    </vt:vector>
  </HeadingPairs>
  <TitlesOfParts>
    <vt:vector size="91" baseType="lpstr">
      <vt:lpstr>Arial</vt:lpstr>
      <vt:lpstr>B Nazanin Outline</vt:lpstr>
      <vt:lpstr>Calibri</vt:lpstr>
      <vt:lpstr>Century Gothic</vt:lpstr>
      <vt:lpstr>Tahoma</vt:lpstr>
      <vt:lpstr>Wingdings 2</vt:lpstr>
      <vt:lpstr>Wingdings 3</vt:lpstr>
      <vt:lpstr>Slice</vt:lpstr>
      <vt:lpstr>PowerPoint Presentation</vt:lpstr>
      <vt:lpstr> آزمایشگاه کنترل غذا و داروی اصفهان   زمستان 1400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ویژگیهای شیمیایی پنیر موزارلا:  میزان چربی در ماده خشک : پنیر کم چرب کمتر از 30%  و پنیر پرچرب مساوی و بیش از 30%   پروتئین : حداقل 17%  نمک : حداکثر 1.5% می باشد.  رطوبت:  پنیر پرچرب با رطوبت زیاد حداکثر 74% ،  پنیر کم چرب با رطوبت زیاد حداکثر 76% ،  پنیرپرچرب با رطوبت کم حداکثر 61% و  پنیرکم چرب با رطوبت کم حداکثر 65%  اسیدیته برحسب اسید لاکتیک: حداکثر 0.8 PH: اسیدی شده تخمیری- آنزیمی 5.3- 5.0   و اسیدی شده غیرتخمیری- آنزیمی 5.8- 5.6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سپاس از حسن توجه شما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انواع پنیر</dc:title>
  <dc:creator>FARHADIYEH</dc:creator>
  <cp:lastModifiedBy>KHOJASTEH</cp:lastModifiedBy>
  <cp:revision>259</cp:revision>
  <dcterms:created xsi:type="dcterms:W3CDTF">2021-09-28T06:37:26Z</dcterms:created>
  <dcterms:modified xsi:type="dcterms:W3CDTF">2021-12-26T08:26:04Z</dcterms:modified>
</cp:coreProperties>
</file>