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1" r:id="rId2"/>
    <p:sldId id="256" r:id="rId3"/>
    <p:sldId id="257"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0"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209511" y="1839192"/>
            <a:ext cx="10783599" cy="4634345"/>
          </a:xfrm>
          <a:prstGeom prst="rect">
            <a:avLst/>
          </a:prstGeom>
        </p:spPr>
      </p:pic>
      <p:pic>
        <p:nvPicPr>
          <p:cNvPr id="2" name="Picture 1"/>
          <p:cNvPicPr>
            <a:picLocks noChangeAspect="1"/>
          </p:cNvPicPr>
          <p:nvPr/>
        </p:nvPicPr>
        <p:blipFill>
          <a:blip r:embed="rId3"/>
          <a:stretch>
            <a:fillRect/>
          </a:stretch>
        </p:blipFill>
        <p:spPr>
          <a:xfrm>
            <a:off x="1534753" y="160655"/>
            <a:ext cx="1225402" cy="1341236"/>
          </a:xfrm>
          <a:prstGeom prst="rect">
            <a:avLst/>
          </a:prstGeom>
        </p:spPr>
      </p:pic>
      <p:pic>
        <p:nvPicPr>
          <p:cNvPr id="3" name="Picture 2"/>
          <p:cNvPicPr>
            <a:picLocks noChangeAspect="1"/>
          </p:cNvPicPr>
          <p:nvPr/>
        </p:nvPicPr>
        <p:blipFill>
          <a:blip r:embed="rId4"/>
          <a:stretch>
            <a:fillRect/>
          </a:stretch>
        </p:blipFill>
        <p:spPr>
          <a:xfrm>
            <a:off x="10548233" y="315101"/>
            <a:ext cx="1444877" cy="1066892"/>
          </a:xfrm>
          <a:prstGeom prst="rect">
            <a:avLst/>
          </a:prstGeom>
        </p:spPr>
      </p:pic>
    </p:spTree>
    <p:extLst>
      <p:ext uri="{BB962C8B-B14F-4D97-AF65-F5344CB8AC3E}">
        <p14:creationId xmlns:p14="http://schemas.microsoft.com/office/powerpoint/2010/main" val="108295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9972" y="2556164"/>
            <a:ext cx="9601201" cy="3693319"/>
          </a:xfrm>
          <a:prstGeom prst="rect">
            <a:avLst/>
          </a:prstGeom>
        </p:spPr>
        <p:txBody>
          <a:bodyPr wrap="square">
            <a:spAutoFit/>
          </a:bodyPr>
          <a:lstStyle/>
          <a:p>
            <a:pPr algn="r" rtl="1"/>
            <a:r>
              <a:rPr lang="fa-IR" dirty="0">
                <a:cs typeface="B Nazanin" panose="00000400000000000000" pitchFamily="2" charset="-78"/>
              </a:rPr>
              <a:t>باسیلوس سرئوس یک باکتری اسپورزاست و اسپورهای این باکتری امکان دارد در دانه‌های برنج خام حضور داشته باشند. اسپورها به دمای آب جوش حین طبخ برنج کاملا مقاومند و طبیعتا در برنج پخته نیز باقی می‌مانند؛ اما باید اشاره کرد اسپور، شکل غیرفعال باکتری است و به همین دلیل خوردن اسپور داخل برنج در انسان بیماری ایجاد نمی‌کند. به عبارت دیگر، اگرچه حضور اسپور باکتری باسیلوس سرئوس در برنج محتمل است، اما در صورتی که پس از طبخ و دم کشیدن برنج، بلافاصله به صورت تازه و گرم مصرف شود این مسمومیت هرگز رخ نخواهد داد.</a:t>
            </a:r>
            <a:r>
              <a:rPr lang="ar-SA" dirty="0">
                <a:cs typeface="B Nazanin" panose="00000400000000000000" pitchFamily="2" charset="-78"/>
              </a:rPr>
              <a:t> پس از طبخ و تهیه برنج پخته در منازل، رستوران‌ها، مراکز تهیه غذا و غیره ممکن است تمامی برنج پخته داخل دیگ در همان وعده غذایی خورده نشود و باقیمانده آن برای مصرف در یک وعده غذایی دیگر نگهداری شود. در چنین حالتی، اگر شرایط نگهداری برنج مناسب نباشد خطر ابتلا به مسمومیت ناشی از سم باکتری باسیلوس سرئوس وجود دارد. بویژه این‌که برنج پخته در مقایسه با برنج خام دارای آب بسیار بیشتری بوده و مستعد رشد باکتری است. پس از اتمام فرآیند پخت و پز، دیگ برنج بتدریج سرد شده و دمای آن با دمای محیط آشپزخانه برابر می‌شود. در دمای محیط اسپورهای داخل برنج پخته جوانه می‌زنند و شکل فعال باکتری پدیدار می‌شود و در نهایت سم تولید می‌کنند. بنابراین برای پیشگیری از مسمومیت باید بلافاصله پس از سرد شدن برنج داخل دیگ، باقیمانده برنج پخته طی حداکثر دو ساعت به داخل یخچال منتقل شود؛ زیرا در دمای داخل یخچال باکتری قادر به تولید سم نیست. همچنین برنج پخته حداکثر یک روز در یخچال نگهداری شود تا کیفیت و ایمنی آن کاهش پیدا نکند</a:t>
            </a:r>
            <a:r>
              <a:rPr lang="en-US" dirty="0"/>
              <a:t>.</a:t>
            </a:r>
          </a:p>
          <a:p>
            <a:endParaRPr lang="en-US" dirty="0"/>
          </a:p>
        </p:txBody>
      </p:sp>
      <p:pic>
        <p:nvPicPr>
          <p:cNvPr id="3" name="Picture 2"/>
          <p:cNvPicPr>
            <a:picLocks noChangeAspect="1"/>
          </p:cNvPicPr>
          <p:nvPr/>
        </p:nvPicPr>
        <p:blipFill>
          <a:blip r:embed="rId2"/>
          <a:stretch>
            <a:fillRect/>
          </a:stretch>
        </p:blipFill>
        <p:spPr>
          <a:xfrm>
            <a:off x="1628272" y="71928"/>
            <a:ext cx="1225402" cy="1341236"/>
          </a:xfrm>
          <a:prstGeom prst="rect">
            <a:avLst/>
          </a:prstGeom>
        </p:spPr>
      </p:pic>
      <p:pic>
        <p:nvPicPr>
          <p:cNvPr id="4" name="Picture 3"/>
          <p:cNvPicPr>
            <a:picLocks noChangeAspect="1"/>
          </p:cNvPicPr>
          <p:nvPr/>
        </p:nvPicPr>
        <p:blipFill>
          <a:blip r:embed="rId3"/>
          <a:stretch>
            <a:fillRect/>
          </a:stretch>
        </p:blipFill>
        <p:spPr>
          <a:xfrm>
            <a:off x="10527452" y="346272"/>
            <a:ext cx="1444877" cy="1066892"/>
          </a:xfrm>
          <a:prstGeom prst="rect">
            <a:avLst/>
          </a:prstGeom>
        </p:spPr>
      </p:pic>
    </p:spTree>
    <p:extLst>
      <p:ext uri="{BB962C8B-B14F-4D97-AF65-F5344CB8AC3E}">
        <p14:creationId xmlns:p14="http://schemas.microsoft.com/office/powerpoint/2010/main" val="303018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1588" y="1922318"/>
            <a:ext cx="5479473" cy="3077766"/>
          </a:xfrm>
          <a:prstGeom prst="rect">
            <a:avLst/>
          </a:prstGeom>
        </p:spPr>
        <p:txBody>
          <a:bodyPr wrap="square">
            <a:spAutoFit/>
          </a:bodyPr>
          <a:lstStyle/>
          <a:p>
            <a:pPr algn="r" rtl="1"/>
            <a:r>
              <a:rPr lang="fa-IR" dirty="0">
                <a:cs typeface="B Nazanin" panose="00000400000000000000" pitchFamily="2" charset="-78"/>
              </a:rPr>
              <a:t>مسمومیت غذایی در اثر باسیلوس سرئوس یکی از موارد مهم بالینی محسوب </a:t>
            </a:r>
            <a:r>
              <a:rPr lang="fa-IR" dirty="0" smtClean="0">
                <a:cs typeface="B Nazanin" panose="00000400000000000000" pitchFamily="2" charset="-78"/>
              </a:rPr>
              <a:t>می‌شود.</a:t>
            </a:r>
            <a:endParaRPr lang="en-US" dirty="0">
              <a:cs typeface="B Nazanin" panose="00000400000000000000" pitchFamily="2" charset="-78"/>
            </a:endParaRPr>
          </a:p>
          <a:p>
            <a:pPr algn="r" rtl="1"/>
            <a:r>
              <a:rPr lang="fa-IR" dirty="0">
                <a:cs typeface="B Nazanin" panose="00000400000000000000" pitchFamily="2" charset="-78"/>
              </a:rPr>
              <a:t> به همین دلیل اغلب کارخانجات صنایع غذایی در برنامه‌های کنترل کیفیت خود آزمایش‌های میکروبیولوژی موثری را برای شناسایی این باکتری در فراورده‌های غذایی خود انجام می‌دهند. برای شناسایی باسیلوس سرئوس، چندین آزمایش وجود دارد که می‌تواند به شناسایی صحیح این باکتری کمک کند. </a:t>
            </a:r>
            <a:endParaRPr lang="en-US" dirty="0">
              <a:cs typeface="B Nazanin" panose="00000400000000000000" pitchFamily="2" charset="-78"/>
            </a:endParaRPr>
          </a:p>
          <a:p>
            <a:pPr algn="r">
              <a:spcBef>
                <a:spcPct val="0"/>
              </a:spcBef>
            </a:pPr>
            <a:r>
              <a:rPr lang="fa-IR" sz="2000" dirty="0">
                <a:solidFill>
                  <a:srgbClr val="0070C0"/>
                </a:solidFill>
                <a:latin typeface="Nazanin"/>
                <a:ea typeface="+mj-ea"/>
                <a:cs typeface="2  Nazanin" panose="00000700000000000000" pitchFamily="2" charset="-78"/>
              </a:rPr>
              <a:t>در ادامه قصد داریم آزمایش‌های میکروبیولوژی که برای شناسایی این باکتری انجام می‌شود را بررسی </a:t>
            </a:r>
            <a:r>
              <a:rPr lang="fa-IR" sz="2000" dirty="0">
                <a:solidFill>
                  <a:srgbClr val="0070C0"/>
                </a:solidFill>
                <a:latin typeface="Nazanin"/>
                <a:ea typeface="+mj-ea"/>
                <a:cs typeface="2  Nazanin" panose="00000700000000000000" pitchFamily="2" charset="-78"/>
              </a:rPr>
              <a:t>نماییم</a:t>
            </a:r>
            <a:r>
              <a:rPr lang="fa-IR" sz="2000" dirty="0">
                <a:solidFill>
                  <a:srgbClr val="0070C0"/>
                </a:solidFill>
                <a:latin typeface="Nazanin"/>
                <a:ea typeface="+mj-ea"/>
                <a:cs typeface="2  Nazanin" panose="00000700000000000000" pitchFamily="2" charset="-78"/>
              </a:rPr>
              <a:t>.</a:t>
            </a:r>
            <a:endParaRPr lang="fa-IR" sz="2000" dirty="0">
              <a:solidFill>
                <a:srgbClr val="0070C0"/>
              </a:solidFill>
              <a:latin typeface="Nazanin"/>
              <a:ea typeface="+mj-ea"/>
              <a:cs typeface="2  Nazanin" panose="00000700000000000000" pitchFamily="2" charset="-78"/>
            </a:endParaRPr>
          </a:p>
          <a:p>
            <a:pPr algn="r" rtl="1"/>
            <a:endParaRPr lang="fa-IR" sz="2800"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791" y="1922318"/>
            <a:ext cx="5713797" cy="4436004"/>
          </a:xfrm>
          <a:prstGeom prst="rect">
            <a:avLst/>
          </a:prstGeom>
        </p:spPr>
      </p:pic>
      <p:sp>
        <p:nvSpPr>
          <p:cNvPr id="4" name="Rectangle 3"/>
          <p:cNvSpPr/>
          <p:nvPr/>
        </p:nvSpPr>
        <p:spPr>
          <a:xfrm>
            <a:off x="2767343" y="6358322"/>
            <a:ext cx="2480166" cy="369332"/>
          </a:xfrm>
          <a:prstGeom prst="rect">
            <a:avLst/>
          </a:prstGeom>
        </p:spPr>
        <p:txBody>
          <a:bodyPr wrap="none">
            <a:spAutoFit/>
          </a:bodyPr>
          <a:lstStyle/>
          <a:p>
            <a:pPr algn="r" rtl="1"/>
            <a:r>
              <a:rPr lang="fa-IR" dirty="0">
                <a:solidFill>
                  <a:srgbClr val="00B0F0"/>
                </a:solidFill>
                <a:cs typeface="B Nazanin" panose="00000400000000000000" pitchFamily="2" charset="-78"/>
              </a:rPr>
              <a:t>هیستوپاتولوژی باسیلوس سرئوس</a:t>
            </a:r>
            <a:endParaRPr lang="en-US" dirty="0">
              <a:solidFill>
                <a:srgbClr val="00B0F0"/>
              </a:solidFill>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649053" y="135810"/>
            <a:ext cx="1225402" cy="1341236"/>
          </a:xfrm>
          <a:prstGeom prst="rect">
            <a:avLst/>
          </a:prstGeom>
        </p:spPr>
      </p:pic>
      <p:pic>
        <p:nvPicPr>
          <p:cNvPr id="6" name="Picture 5"/>
          <p:cNvPicPr>
            <a:picLocks noChangeAspect="1"/>
          </p:cNvPicPr>
          <p:nvPr/>
        </p:nvPicPr>
        <p:blipFill>
          <a:blip r:embed="rId4"/>
          <a:stretch>
            <a:fillRect/>
          </a:stretch>
        </p:blipFill>
        <p:spPr>
          <a:xfrm>
            <a:off x="10747123" y="410154"/>
            <a:ext cx="1444877" cy="1066892"/>
          </a:xfrm>
          <a:prstGeom prst="rect">
            <a:avLst/>
          </a:prstGeom>
        </p:spPr>
      </p:pic>
    </p:spTree>
    <p:extLst>
      <p:ext uri="{BB962C8B-B14F-4D97-AF65-F5344CB8AC3E}">
        <p14:creationId xmlns:p14="http://schemas.microsoft.com/office/powerpoint/2010/main" val="3276141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3" y="1340426"/>
            <a:ext cx="9592684" cy="1094509"/>
          </a:xfrm>
        </p:spPr>
        <p:txBody>
          <a:bodyPr>
            <a:normAutofit fontScale="90000"/>
          </a:bodyPr>
          <a:lstStyle/>
          <a:p>
            <a:pPr algn="ctr" rtl="1"/>
            <a:r>
              <a:rPr lang="fa-IR" dirty="0">
                <a:solidFill>
                  <a:srgbClr val="0070C0"/>
                </a:solidFill>
              </a:rPr>
              <a:t> </a:t>
            </a:r>
            <a:r>
              <a:rPr lang="fa-IR" sz="4800" dirty="0">
                <a:solidFill>
                  <a:srgbClr val="0070C0"/>
                </a:solidFill>
                <a:latin typeface="Nazanin"/>
                <a:cs typeface="2  Nazanin" panose="00000700000000000000" pitchFamily="2" charset="-78"/>
              </a:rPr>
              <a:t>تشخیص آزمایشگاهی برای </a:t>
            </a:r>
            <a:r>
              <a:rPr lang="fa-IR" sz="4800" dirty="0" smtClean="0">
                <a:solidFill>
                  <a:srgbClr val="0070C0"/>
                </a:solidFill>
                <a:latin typeface="Nazanin"/>
                <a:cs typeface="2  Nazanin" panose="00000700000000000000" pitchFamily="2" charset="-78"/>
              </a:rPr>
              <a:t>شناسایی</a:t>
            </a:r>
            <a:r>
              <a:rPr lang="en-US" sz="4800" dirty="0" smtClean="0">
                <a:solidFill>
                  <a:srgbClr val="0070C0"/>
                </a:solidFill>
                <a:latin typeface="Nazanin"/>
                <a:cs typeface="2  Nazanin" panose="00000700000000000000" pitchFamily="2" charset="-78"/>
              </a:rPr>
              <a:t/>
            </a:r>
            <a:br>
              <a:rPr lang="en-US" sz="4800" dirty="0" smtClean="0">
                <a:solidFill>
                  <a:srgbClr val="0070C0"/>
                </a:solidFill>
                <a:latin typeface="Nazanin"/>
                <a:cs typeface="2  Nazanin" panose="00000700000000000000" pitchFamily="2" charset="-78"/>
              </a:rPr>
            </a:br>
            <a:r>
              <a:rPr lang="fa-IR" sz="4800" dirty="0" smtClean="0">
                <a:solidFill>
                  <a:srgbClr val="0070C0"/>
                </a:solidFill>
                <a:latin typeface="Nazanin"/>
                <a:cs typeface="2  Nazanin" panose="00000700000000000000" pitchFamily="2" charset="-78"/>
              </a:rPr>
              <a:t> </a:t>
            </a:r>
            <a:r>
              <a:rPr lang="fa-IR" sz="4800" dirty="0">
                <a:solidFill>
                  <a:srgbClr val="0070C0"/>
                </a:solidFill>
                <a:latin typeface="Nazanin"/>
                <a:cs typeface="2  Nazanin" panose="00000700000000000000" pitchFamily="2" charset="-78"/>
              </a:rPr>
              <a:t>باسیلوس سرئوس </a:t>
            </a:r>
            <a:r>
              <a:rPr lang="fa-IR" sz="4800" dirty="0" smtClean="0">
                <a:solidFill>
                  <a:srgbClr val="0070C0"/>
                </a:solidFill>
                <a:latin typeface="Nazanin"/>
                <a:cs typeface="2  Nazanin" panose="00000700000000000000" pitchFamily="2" charset="-78"/>
              </a:rPr>
              <a:t>درموادغذایی</a:t>
            </a:r>
            <a:r>
              <a:rPr lang="en-US" sz="4800" dirty="0" smtClean="0">
                <a:solidFill>
                  <a:srgbClr val="0070C0"/>
                </a:solidFill>
                <a:latin typeface="Nazanin"/>
                <a:cs typeface="2  Nazanin" panose="00000700000000000000" pitchFamily="2" charset="-78"/>
              </a:rPr>
              <a:t>:</a:t>
            </a:r>
            <a:endParaRPr lang="en-US" sz="4800" dirty="0">
              <a:solidFill>
                <a:srgbClr val="0070C0"/>
              </a:solidFill>
              <a:latin typeface="Nazanin"/>
              <a:cs typeface="2  Nazanin" panose="000007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4764" y="2826832"/>
            <a:ext cx="7645545" cy="3822773"/>
          </a:xfrm>
        </p:spPr>
      </p:pic>
      <p:pic>
        <p:nvPicPr>
          <p:cNvPr id="3" name="Picture 2"/>
          <p:cNvPicPr>
            <a:picLocks noChangeAspect="1"/>
          </p:cNvPicPr>
          <p:nvPr/>
        </p:nvPicPr>
        <p:blipFill>
          <a:blip r:embed="rId3"/>
          <a:stretch>
            <a:fillRect/>
          </a:stretch>
        </p:blipFill>
        <p:spPr>
          <a:xfrm>
            <a:off x="1742571" y="210775"/>
            <a:ext cx="1225402" cy="1341236"/>
          </a:xfrm>
          <a:prstGeom prst="rect">
            <a:avLst/>
          </a:prstGeom>
        </p:spPr>
      </p:pic>
      <p:pic>
        <p:nvPicPr>
          <p:cNvPr id="5" name="Picture 4"/>
          <p:cNvPicPr>
            <a:picLocks noChangeAspect="1"/>
          </p:cNvPicPr>
          <p:nvPr/>
        </p:nvPicPr>
        <p:blipFill>
          <a:blip r:embed="rId4"/>
          <a:stretch>
            <a:fillRect/>
          </a:stretch>
        </p:blipFill>
        <p:spPr>
          <a:xfrm>
            <a:off x="10561602" y="485119"/>
            <a:ext cx="1444877" cy="1066892"/>
          </a:xfrm>
          <a:prstGeom prst="rect">
            <a:avLst/>
          </a:prstGeom>
        </p:spPr>
      </p:pic>
    </p:spTree>
    <p:extLst>
      <p:ext uri="{BB962C8B-B14F-4D97-AF65-F5344CB8AC3E}">
        <p14:creationId xmlns:p14="http://schemas.microsoft.com/office/powerpoint/2010/main" val="2164151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74435" y="1456506"/>
            <a:ext cx="4416658" cy="369332"/>
          </a:xfrm>
          <a:prstGeom prst="rect">
            <a:avLst/>
          </a:prstGeom>
        </p:spPr>
        <p:txBody>
          <a:bodyPr wrap="none">
            <a:spAutoFit/>
          </a:bodyPr>
          <a:lstStyle/>
          <a:p>
            <a:r>
              <a:rPr lang="en-US" dirty="0">
                <a:solidFill>
                  <a:srgbClr val="0070C0"/>
                </a:solidFill>
                <a:latin typeface="Times New Roman" panose="02020603050405020304" pitchFamily="18" charset="0"/>
                <a:cs typeface="Times New Roman" panose="02020603050405020304" pitchFamily="18" charset="0"/>
              </a:rPr>
              <a:t>:(Cereus Selective Agar Base) </a:t>
            </a:r>
            <a:r>
              <a:rPr lang="fa-IR" dirty="0">
                <a:solidFill>
                  <a:srgbClr val="0070C0"/>
                </a:solidFill>
                <a:latin typeface="Times New Roman" panose="02020603050405020304" pitchFamily="18" charset="0"/>
                <a:cs typeface="Times New Roman" panose="02020603050405020304" pitchFamily="18" charset="0"/>
              </a:rPr>
              <a:t>محیط کشت </a:t>
            </a:r>
            <a:r>
              <a:rPr lang="en-US" dirty="0">
                <a:solidFill>
                  <a:srgbClr val="0070C0"/>
                </a:solidFill>
                <a:latin typeface="Times New Roman" panose="02020603050405020304" pitchFamily="18" charset="0"/>
                <a:cs typeface="Times New Roman" panose="02020603050405020304" pitchFamily="18" charset="0"/>
              </a:rPr>
              <a:t>MYP</a:t>
            </a:r>
          </a:p>
        </p:txBody>
      </p:sp>
      <p:sp>
        <p:nvSpPr>
          <p:cNvPr id="4" name="Rectangle 3"/>
          <p:cNvSpPr/>
          <p:nvPr/>
        </p:nvSpPr>
        <p:spPr>
          <a:xfrm>
            <a:off x="2503945" y="1822567"/>
            <a:ext cx="7987148" cy="369332"/>
          </a:xfrm>
          <a:prstGeom prst="rect">
            <a:avLst/>
          </a:prstGeom>
        </p:spPr>
        <p:txBody>
          <a:bodyPr wrap="square">
            <a:spAutoFit/>
          </a:bodyPr>
          <a:lstStyle/>
          <a:p>
            <a:pPr algn="r" rtl="1"/>
            <a:r>
              <a:rPr lang="fa-IR" dirty="0">
                <a:cs typeface="B Nazanin" panose="00000400000000000000" pitchFamily="2" charset="-78"/>
              </a:rPr>
              <a:t>برای شناسایی</a:t>
            </a:r>
            <a:r>
              <a:rPr lang="fa-IR" dirty="0" smtClean="0">
                <a:cs typeface="B Nazanin" panose="00000400000000000000" pitchFamily="2" charset="-78"/>
              </a:rPr>
              <a:t>،</a:t>
            </a:r>
            <a:r>
              <a:rPr lang="en-US" dirty="0" smtClean="0">
                <a:cs typeface="B Nazanin" panose="00000400000000000000" pitchFamily="2" charset="-78"/>
              </a:rPr>
              <a:t> </a:t>
            </a:r>
            <a:r>
              <a:rPr lang="fa-IR" dirty="0" smtClean="0">
                <a:cs typeface="B Nazanin" panose="00000400000000000000" pitchFamily="2" charset="-78"/>
              </a:rPr>
              <a:t>شمارش </a:t>
            </a:r>
            <a:r>
              <a:rPr lang="fa-IR" dirty="0">
                <a:cs typeface="B Nazanin" panose="00000400000000000000" pitchFamily="2" charset="-78"/>
              </a:rPr>
              <a:t>و جداسازی باسیلوس سرئوس در مواد غذایی استفاده می شود</a:t>
            </a:r>
            <a:r>
              <a:rPr lang="fa-IR" dirty="0"/>
              <a:t>.</a:t>
            </a:r>
            <a:endParaRPr lang="en-US" dirty="0"/>
          </a:p>
        </p:txBody>
      </p:sp>
      <p:sp>
        <p:nvSpPr>
          <p:cNvPr id="5" name="Rectangle 4"/>
          <p:cNvSpPr/>
          <p:nvPr/>
        </p:nvSpPr>
        <p:spPr>
          <a:xfrm>
            <a:off x="2366899" y="2166311"/>
            <a:ext cx="8124194" cy="1477328"/>
          </a:xfrm>
          <a:prstGeom prst="rect">
            <a:avLst/>
          </a:prstGeom>
        </p:spPr>
        <p:txBody>
          <a:bodyPr wrap="square">
            <a:spAutoFit/>
          </a:bodyPr>
          <a:lstStyle/>
          <a:p>
            <a:pPr algn="r" rtl="1"/>
            <a:r>
              <a:rPr lang="fa-IR" dirty="0">
                <a:cs typeface="B Nazanin" panose="00000400000000000000" pitchFamily="2" charset="-78"/>
              </a:rPr>
              <a:t>باسیلوس سرئوس مانیتول منفی است.به همین جهت مانیتول موجود در محیط اجازه تفکیک باکتری های مانیتول مثبت همراه را فراهم می آورد که به وسیله تغییر رنگ اندیکاتور فنل به زرد مشخص می شود. باسیلوس سرئوس آنزیم لستیناز تولید می کند</a:t>
            </a:r>
            <a:r>
              <a:rPr lang="fa-IR" dirty="0" smtClean="0">
                <a:cs typeface="B Nazanin" panose="00000400000000000000" pitchFamily="2" charset="-78"/>
              </a:rPr>
              <a:t>.</a:t>
            </a:r>
            <a:r>
              <a:rPr lang="en-US" dirty="0" smtClean="0">
                <a:cs typeface="B Nazanin" panose="00000400000000000000" pitchFamily="2" charset="-78"/>
              </a:rPr>
              <a:t> </a:t>
            </a:r>
            <a:r>
              <a:rPr lang="fa-IR" dirty="0" smtClean="0">
                <a:cs typeface="B Nazanin" panose="00000400000000000000" pitchFamily="2" charset="-78"/>
              </a:rPr>
              <a:t>فرآورده </a:t>
            </a:r>
            <a:r>
              <a:rPr lang="fa-IR" dirty="0">
                <a:cs typeface="B Nazanin" panose="00000400000000000000" pitchFamily="2" charset="-78"/>
              </a:rPr>
              <a:t>های نامحلول ناشی از تجزیه </a:t>
            </a:r>
            <a:r>
              <a:rPr lang="fa-IR" dirty="0" smtClean="0">
                <a:cs typeface="B Nazanin" panose="00000400000000000000" pitchFamily="2" charset="-78"/>
              </a:rPr>
              <a:t>لس</a:t>
            </a:r>
            <a:r>
              <a:rPr lang="fa-IR" dirty="0">
                <a:cs typeface="B Nazanin" panose="00000400000000000000" pitchFamily="2" charset="-78"/>
              </a:rPr>
              <a:t>ی</a:t>
            </a:r>
            <a:r>
              <a:rPr lang="fa-IR" dirty="0" smtClean="0">
                <a:cs typeface="B Nazanin" panose="00000400000000000000" pitchFamily="2" charset="-78"/>
              </a:rPr>
              <a:t>تین </a:t>
            </a:r>
            <a:r>
              <a:rPr lang="fa-IR" dirty="0">
                <a:cs typeface="B Nazanin" panose="00000400000000000000" pitchFamily="2" charset="-78"/>
              </a:rPr>
              <a:t>زرده تخم مرغ  در اطراف کلنی های باسیلوس سرئوس انباشته شده و رسوب سفیدی تشکیل می دهند. در بسیاری از گونه ها واکنش لستیناز خیلی زود ظاهر می شود</a:t>
            </a:r>
            <a:r>
              <a:rPr lang="fa-IR" dirty="0"/>
              <a:t>.</a:t>
            </a:r>
            <a:endParaRPr lang="en-US" dirty="0"/>
          </a:p>
        </p:txBody>
      </p:sp>
      <p:sp>
        <p:nvSpPr>
          <p:cNvPr id="6" name="Rectangle 5"/>
          <p:cNvSpPr/>
          <p:nvPr/>
        </p:nvSpPr>
        <p:spPr>
          <a:xfrm>
            <a:off x="7611210" y="3594865"/>
            <a:ext cx="2768707" cy="369332"/>
          </a:xfrm>
          <a:prstGeom prst="rect">
            <a:avLst/>
          </a:prstGeom>
        </p:spPr>
        <p:txBody>
          <a:bodyPr wrap="none">
            <a:spAutoFit/>
          </a:bodyPr>
          <a:lstStyle/>
          <a:p>
            <a:r>
              <a:rPr lang="fa-IR" dirty="0"/>
              <a:t>		</a:t>
            </a:r>
            <a:r>
              <a:rPr lang="fa-IR" dirty="0" smtClean="0"/>
              <a:t> </a:t>
            </a:r>
            <a:r>
              <a:rPr lang="fa-IR" dirty="0" smtClean="0">
                <a:cs typeface="B Nazanin" panose="00000400000000000000" pitchFamily="2" charset="-78"/>
              </a:rPr>
              <a:t>ترکیبات </a:t>
            </a:r>
            <a:r>
              <a:rPr lang="fa-IR" dirty="0">
                <a:cs typeface="B Nazanin" panose="00000400000000000000" pitchFamily="2" charset="-78"/>
              </a:rPr>
              <a:t>محیط کشت</a:t>
            </a:r>
            <a:r>
              <a:rPr lang="fa-IR" dirty="0"/>
              <a:t>:</a:t>
            </a:r>
            <a:endParaRPr lang="en-US" dirty="0"/>
          </a:p>
        </p:txBody>
      </p:sp>
      <p:sp>
        <p:nvSpPr>
          <p:cNvPr id="7" name="Rectangle 6"/>
          <p:cNvSpPr/>
          <p:nvPr/>
        </p:nvSpPr>
        <p:spPr>
          <a:xfrm>
            <a:off x="6571430" y="4148863"/>
            <a:ext cx="3919663" cy="369332"/>
          </a:xfrm>
          <a:prstGeom prst="rect">
            <a:avLst/>
          </a:prstGeom>
        </p:spPr>
        <p:txBody>
          <a:bodyPr wrap="none">
            <a:spAutoFit/>
          </a:bodyPr>
          <a:lstStyle/>
          <a:p>
            <a:r>
              <a:rPr lang="fa-IR" dirty="0">
                <a:cs typeface="B Nazanin" panose="00000400000000000000" pitchFamily="2" charset="-78"/>
              </a:rPr>
              <a:t>پپتون از گوشت:10 گرم            عصاره گوشت:1 گرم</a:t>
            </a:r>
            <a:endParaRPr lang="en-US" dirty="0">
              <a:cs typeface="B Nazanin" panose="00000400000000000000" pitchFamily="2" charset="-78"/>
            </a:endParaRPr>
          </a:p>
        </p:txBody>
      </p:sp>
      <p:sp>
        <p:nvSpPr>
          <p:cNvPr id="8" name="Rectangle 7"/>
          <p:cNvSpPr/>
          <p:nvPr/>
        </p:nvSpPr>
        <p:spPr>
          <a:xfrm>
            <a:off x="6540405" y="4702861"/>
            <a:ext cx="3850504" cy="369332"/>
          </a:xfrm>
          <a:prstGeom prst="rect">
            <a:avLst/>
          </a:prstGeom>
        </p:spPr>
        <p:txBody>
          <a:bodyPr wrap="square">
            <a:spAutoFit/>
          </a:bodyPr>
          <a:lstStyle/>
          <a:p>
            <a:r>
              <a:rPr lang="fa-IR" dirty="0">
                <a:cs typeface="B Nazanin" panose="00000400000000000000" pitchFamily="2" charset="-78"/>
              </a:rPr>
              <a:t> </a:t>
            </a:r>
            <a:r>
              <a:rPr lang="fa-IR" dirty="0" smtClean="0">
                <a:cs typeface="B Nazanin" panose="00000400000000000000" pitchFamily="2" charset="-78"/>
              </a:rPr>
              <a:t> </a:t>
            </a:r>
            <a:r>
              <a:rPr lang="en-US" dirty="0" smtClean="0">
                <a:cs typeface="B Nazanin" panose="00000400000000000000" pitchFamily="2" charset="-78"/>
              </a:rPr>
              <a:t>    </a:t>
            </a:r>
            <a:r>
              <a:rPr lang="fa-IR" dirty="0" smtClean="0">
                <a:cs typeface="B Nazanin" panose="00000400000000000000" pitchFamily="2" charset="-78"/>
              </a:rPr>
              <a:t>          کلرور </a:t>
            </a:r>
            <a:r>
              <a:rPr lang="fa-IR" dirty="0">
                <a:cs typeface="B Nazanin" panose="00000400000000000000" pitchFamily="2" charset="-78"/>
              </a:rPr>
              <a:t>سدیم:10 گرم</a:t>
            </a:r>
            <a:r>
              <a:rPr lang="en-US" dirty="0">
                <a:cs typeface="B Nazanin" panose="00000400000000000000" pitchFamily="2" charset="-78"/>
              </a:rPr>
              <a:t>D(-) </a:t>
            </a:r>
            <a:r>
              <a:rPr lang="fa-IR" dirty="0">
                <a:cs typeface="B Nazanin" panose="00000400000000000000" pitchFamily="2" charset="-78"/>
              </a:rPr>
              <a:t>مانیتول: </a:t>
            </a:r>
            <a:r>
              <a:rPr lang="fa-IR" dirty="0" smtClean="0">
                <a:cs typeface="B Nazanin" panose="00000400000000000000" pitchFamily="2" charset="-78"/>
              </a:rPr>
              <a:t>10</a:t>
            </a:r>
            <a:endParaRPr lang="en-US" dirty="0"/>
          </a:p>
        </p:txBody>
      </p:sp>
      <p:sp>
        <p:nvSpPr>
          <p:cNvPr id="9" name="Rectangle 8"/>
          <p:cNvSpPr/>
          <p:nvPr/>
        </p:nvSpPr>
        <p:spPr>
          <a:xfrm>
            <a:off x="6974487" y="5224185"/>
            <a:ext cx="3321743" cy="369332"/>
          </a:xfrm>
          <a:prstGeom prst="rect">
            <a:avLst/>
          </a:prstGeom>
        </p:spPr>
        <p:txBody>
          <a:bodyPr wrap="none">
            <a:spAutoFit/>
          </a:bodyPr>
          <a:lstStyle/>
          <a:p>
            <a:r>
              <a:rPr lang="fa-IR" dirty="0">
                <a:cs typeface="B Nazanin" panose="00000400000000000000" pitchFamily="2" charset="-78"/>
              </a:rPr>
              <a:t>فنل </a:t>
            </a:r>
            <a:r>
              <a:rPr lang="fa-IR" dirty="0" smtClean="0">
                <a:cs typeface="B Nazanin" panose="00000400000000000000" pitchFamily="2" charset="-78"/>
              </a:rPr>
              <a:t>رد:0/025 </a:t>
            </a:r>
            <a:r>
              <a:rPr lang="fa-IR" dirty="0">
                <a:cs typeface="B Nazanin" panose="00000400000000000000" pitchFamily="2" charset="-78"/>
              </a:rPr>
              <a:t>گرم   </a:t>
            </a:r>
            <a:r>
              <a:rPr lang="fa-IR" dirty="0" smtClean="0">
                <a:cs typeface="B Nazanin" panose="00000400000000000000" pitchFamily="2" charset="-78"/>
              </a:rPr>
              <a:t>             </a:t>
            </a:r>
            <a:r>
              <a:rPr lang="fa-IR" dirty="0">
                <a:cs typeface="B Nazanin" panose="00000400000000000000" pitchFamily="2" charset="-78"/>
              </a:rPr>
              <a:t>آگار:12 </a:t>
            </a:r>
            <a:r>
              <a:rPr lang="fa-IR" dirty="0" smtClean="0">
                <a:cs typeface="B Nazanin" panose="00000400000000000000" pitchFamily="2" charset="-78"/>
              </a:rPr>
              <a:t>گرم</a:t>
            </a:r>
            <a:r>
              <a:rPr lang="en-US" dirty="0" smtClean="0">
                <a:cs typeface="B Nazanin" panose="00000400000000000000" pitchFamily="2" charset="-78"/>
              </a:rPr>
              <a:t> </a:t>
            </a:r>
            <a:endParaRPr lang="en-US" dirty="0"/>
          </a:p>
        </p:txBody>
      </p:sp>
      <p:sp>
        <p:nvSpPr>
          <p:cNvPr id="10" name="Rectangle 9"/>
          <p:cNvSpPr/>
          <p:nvPr/>
        </p:nvSpPr>
        <p:spPr>
          <a:xfrm>
            <a:off x="7682557" y="5590246"/>
            <a:ext cx="3613490" cy="369332"/>
          </a:xfrm>
          <a:prstGeom prst="rect">
            <a:avLst/>
          </a:prstGeom>
        </p:spPr>
        <p:txBody>
          <a:bodyPr wrap="square">
            <a:spAutoFit/>
          </a:bodyPr>
          <a:lstStyle/>
          <a:p>
            <a:r>
              <a:rPr lang="fa-IR" dirty="0">
                <a:cs typeface="B Nazanin" panose="00000400000000000000" pitchFamily="2" charset="-78"/>
              </a:rPr>
              <a:t>موادی که باید به محیط اضافه شوند</a:t>
            </a:r>
            <a:r>
              <a:rPr lang="fa-IR" dirty="0"/>
              <a:t>:</a:t>
            </a:r>
            <a:endParaRPr lang="en-US" dirty="0"/>
          </a:p>
        </p:txBody>
      </p:sp>
      <p:sp>
        <p:nvSpPr>
          <p:cNvPr id="12" name="Rectangle 11"/>
          <p:cNvSpPr/>
          <p:nvPr/>
        </p:nvSpPr>
        <p:spPr>
          <a:xfrm>
            <a:off x="8112721" y="5898047"/>
            <a:ext cx="2278188" cy="369332"/>
          </a:xfrm>
          <a:prstGeom prst="rect">
            <a:avLst/>
          </a:prstGeom>
        </p:spPr>
        <p:txBody>
          <a:bodyPr wrap="none">
            <a:spAutoFit/>
          </a:bodyPr>
          <a:lstStyle/>
          <a:p>
            <a:r>
              <a:rPr lang="fa-IR" dirty="0">
                <a:cs typeface="B Nazanin" panose="00000400000000000000" pitchFamily="2" charset="-78"/>
              </a:rPr>
              <a:t>پلی </a:t>
            </a:r>
            <a:r>
              <a:rPr lang="fa-IR" dirty="0" smtClean="0">
                <a:cs typeface="B Nazanin" panose="00000400000000000000" pitchFamily="2" charset="-78"/>
              </a:rPr>
              <a:t>میکسین:0/1 </a:t>
            </a:r>
            <a:r>
              <a:rPr lang="fa-IR" dirty="0">
                <a:cs typeface="B Nazanin" panose="00000400000000000000" pitchFamily="2" charset="-78"/>
              </a:rPr>
              <a:t>_ </a:t>
            </a:r>
            <a:r>
              <a:rPr lang="fa-IR" dirty="0" smtClean="0">
                <a:cs typeface="B Nazanin" panose="00000400000000000000" pitchFamily="2" charset="-78"/>
              </a:rPr>
              <a:t>0/01 </a:t>
            </a:r>
            <a:r>
              <a:rPr lang="fa-IR" dirty="0">
                <a:cs typeface="B Nazanin" panose="00000400000000000000" pitchFamily="2" charset="-78"/>
              </a:rPr>
              <a:t>گرم</a:t>
            </a:r>
            <a:endParaRPr lang="en-US" dirty="0">
              <a:cs typeface="B Nazanin" panose="00000400000000000000" pitchFamily="2" charset="-78"/>
            </a:endParaRPr>
          </a:p>
        </p:txBody>
      </p:sp>
      <p:sp>
        <p:nvSpPr>
          <p:cNvPr id="13" name="Rectangle 12"/>
          <p:cNvSpPr/>
          <p:nvPr/>
        </p:nvSpPr>
        <p:spPr>
          <a:xfrm>
            <a:off x="5263453" y="5923633"/>
            <a:ext cx="2553904" cy="369332"/>
          </a:xfrm>
          <a:prstGeom prst="rect">
            <a:avLst/>
          </a:prstGeom>
        </p:spPr>
        <p:txBody>
          <a:bodyPr wrap="none">
            <a:spAutoFit/>
          </a:bodyPr>
          <a:lstStyle/>
          <a:p>
            <a:pPr algn="r" rtl="1"/>
            <a:r>
              <a:rPr lang="fa-IR" dirty="0">
                <a:cs typeface="B Nazanin" panose="00000400000000000000" pitchFamily="2" charset="-78"/>
              </a:rPr>
              <a:t>امولسیون زرده تخم مرغ:100</a:t>
            </a:r>
            <a:r>
              <a:rPr lang="en-US" dirty="0">
                <a:cs typeface="B Nazanin" panose="00000400000000000000" pitchFamily="2" charset="-78"/>
              </a:rPr>
              <a:t>ml </a:t>
            </a:r>
          </a:p>
        </p:txBody>
      </p:sp>
      <p:pic>
        <p:nvPicPr>
          <p:cNvPr id="2" name="Picture 1"/>
          <p:cNvPicPr>
            <a:picLocks noChangeAspect="1"/>
          </p:cNvPicPr>
          <p:nvPr/>
        </p:nvPicPr>
        <p:blipFill>
          <a:blip r:embed="rId2"/>
          <a:stretch>
            <a:fillRect/>
          </a:stretch>
        </p:blipFill>
        <p:spPr>
          <a:xfrm>
            <a:off x="1537822" y="299936"/>
            <a:ext cx="1225402" cy="1341236"/>
          </a:xfrm>
          <a:prstGeom prst="rect">
            <a:avLst/>
          </a:prstGeom>
        </p:spPr>
      </p:pic>
      <p:pic>
        <p:nvPicPr>
          <p:cNvPr id="11" name="Picture 10"/>
          <p:cNvPicPr>
            <a:picLocks noChangeAspect="1"/>
          </p:cNvPicPr>
          <p:nvPr/>
        </p:nvPicPr>
        <p:blipFill>
          <a:blip r:embed="rId3"/>
          <a:stretch>
            <a:fillRect/>
          </a:stretch>
        </p:blipFill>
        <p:spPr>
          <a:xfrm>
            <a:off x="10747123" y="574280"/>
            <a:ext cx="1444877" cy="1066892"/>
          </a:xfrm>
          <a:prstGeom prst="rect">
            <a:avLst/>
          </a:prstGeom>
        </p:spPr>
      </p:pic>
    </p:spTree>
    <p:extLst>
      <p:ext uri="{BB962C8B-B14F-4D97-AF65-F5344CB8AC3E}">
        <p14:creationId xmlns:p14="http://schemas.microsoft.com/office/powerpoint/2010/main" val="2117330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5155" y="2337955"/>
            <a:ext cx="8749145" cy="923330"/>
          </a:xfrm>
          <a:prstGeom prst="rect">
            <a:avLst/>
          </a:prstGeom>
        </p:spPr>
        <p:txBody>
          <a:bodyPr wrap="square">
            <a:spAutoFit/>
          </a:bodyPr>
          <a:lstStyle/>
          <a:p>
            <a:pPr algn="r" rtl="1"/>
            <a:r>
              <a:rPr lang="fa-IR" dirty="0">
                <a:cs typeface="B Nazanin" panose="00000400000000000000" pitchFamily="2" charset="-78"/>
              </a:rPr>
              <a:t>10گرم از نمونه را پس از آسیاب کردن به فلاسک حاوی 90  میلی لیتر سرم رینگراستریل  اضافه کردیم  سپس  از </a:t>
            </a:r>
            <a:r>
              <a:rPr lang="fa-IR" dirty="0" smtClean="0">
                <a:cs typeface="B Nazanin" panose="00000400000000000000" pitchFamily="2" charset="-78"/>
              </a:rPr>
              <a:t>رقت1-،رقت</a:t>
            </a:r>
            <a:r>
              <a:rPr lang="en-US" dirty="0" smtClean="0">
                <a:cs typeface="B Nazanin" panose="00000400000000000000" pitchFamily="2" charset="-78"/>
              </a:rPr>
              <a:t> </a:t>
            </a:r>
            <a:r>
              <a:rPr lang="fa-IR" dirty="0" smtClean="0">
                <a:cs typeface="B Nazanin" panose="00000400000000000000" pitchFamily="2" charset="-78"/>
              </a:rPr>
              <a:t>-2 </a:t>
            </a:r>
            <a:r>
              <a:rPr lang="fa-IR" dirty="0">
                <a:cs typeface="B Nazanin" panose="00000400000000000000" pitchFamily="2" charset="-78"/>
              </a:rPr>
              <a:t>رابابرداشتن 1میلی لیتر از رقت قبلی و اضافه کردن به یک لوله حاوی9میلی لیتر آب مقطر استریل بدست آوردیم.</a:t>
            </a:r>
          </a:p>
          <a:p>
            <a:pPr algn="r" rtl="1"/>
            <a:r>
              <a:rPr lang="fa-IR" dirty="0">
                <a:cs typeface="B Nazanin" panose="00000400000000000000" pitchFamily="2" charset="-78"/>
              </a:rPr>
              <a:t>سپس از رقت اول به میزان 0.5میلی لیتر در محیط </a:t>
            </a:r>
            <a:r>
              <a:rPr lang="fa-IR" dirty="0" smtClean="0">
                <a:cs typeface="B Nazanin" panose="00000400000000000000" pitchFamily="2" charset="-78"/>
              </a:rPr>
              <a:t>های</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EMB</a:t>
            </a:r>
            <a:r>
              <a:rPr lang="fa-IR" dirty="0" smtClean="0">
                <a:latin typeface="Times New Roman" panose="02020603050405020304" pitchFamily="18" charset="0"/>
                <a:cs typeface="Times New Roman" panose="02020603050405020304" pitchFamily="18" charset="0"/>
              </a:rPr>
              <a:t>و</a:t>
            </a:r>
            <a:r>
              <a:rPr lang="en-US" dirty="0" smtClean="0">
                <a:latin typeface="Times New Roman" panose="02020603050405020304" pitchFamily="18" charset="0"/>
                <a:cs typeface="Times New Roman" panose="02020603050405020304" pitchFamily="18" charset="0"/>
              </a:rPr>
              <a:t> MYP</a:t>
            </a:r>
            <a:r>
              <a:rPr lang="fa-IR" dirty="0">
                <a:cs typeface="B Nazanin" panose="00000400000000000000" pitchFamily="2" charset="-78"/>
              </a:rPr>
              <a:t>به صورت </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spread</a:t>
            </a:r>
            <a:r>
              <a:rPr lang="fa-IR" dirty="0">
                <a:cs typeface="B Nazanin" panose="00000400000000000000" pitchFamily="2" charset="-78"/>
              </a:rPr>
              <a:t>تلقیح کردیم.</a:t>
            </a:r>
          </a:p>
        </p:txBody>
      </p:sp>
      <p:sp>
        <p:nvSpPr>
          <p:cNvPr id="3" name="Rectangle 2"/>
          <p:cNvSpPr/>
          <p:nvPr/>
        </p:nvSpPr>
        <p:spPr>
          <a:xfrm>
            <a:off x="1683328" y="3366654"/>
            <a:ext cx="9860972" cy="3416320"/>
          </a:xfrm>
          <a:prstGeom prst="rect">
            <a:avLst/>
          </a:prstGeom>
        </p:spPr>
        <p:txBody>
          <a:bodyPr wrap="square">
            <a:spAutoFit/>
          </a:bodyPr>
          <a:lstStyle/>
          <a:p>
            <a:pPr algn="r" rtl="1"/>
            <a:r>
              <a:rPr lang="fa-IR" dirty="0">
                <a:cs typeface="B Nazanin" panose="00000400000000000000" pitchFamily="2" charset="-78"/>
              </a:rPr>
              <a:t>شمارش کلنی از رایج­ترین روش­های شمارش باسیلوس سرئوس در مواد غذایی انسانی، خوراک دام و نمونه­های در تماس با مواد غذایی است. کلنی به اجتماع قابل مشاهده و متمرکز توده میکروبی در سطح محیط کشت گفته می شود. بنابراین این اطلاعات فقط مربوط به باکتری­های زنده می­باشد. در شمارش استاندارد کلنی، حجم کمی (1/0 – 0/1 میلی لیتر) از نمونه حاوی تعداد نامعلومی از باکتری ها روی سطح یک پلیت </a:t>
            </a:r>
            <a:r>
              <a:rPr lang="fa-IR" dirty="0" smtClean="0">
                <a:cs typeface="B Nazanin" panose="00000400000000000000" pitchFamily="2" charset="-78"/>
              </a:rPr>
              <a:t> </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MYP</a:t>
            </a:r>
            <a:r>
              <a:rPr lang="fa-IR" dirty="0">
                <a:cs typeface="B Nazanin" panose="00000400000000000000" pitchFamily="2" charset="-78"/>
              </a:rPr>
              <a:t>آگار پخش می شود. پلیت های پخش شده در مدت زمان و دمای مشخصی در گرمخانه قرار می­گیرد. در این حین هر سلول باکتریایی زنده تکثیر شده و یک کلنی به راحتی قابل مشاهده تشکیل می‌دهد. سپس تعداد کلنی‌ها شمارش شده و تعداد کل سلول های زنده به دست آمده از این روش به صورت تعداد واحدهای تشکیل دهنده کلنی  </a:t>
            </a:r>
            <a:r>
              <a:rPr lang="en-US" dirty="0">
                <a:latin typeface="Times New Roman" panose="02020603050405020304" pitchFamily="18" charset="0"/>
                <a:cs typeface="Times New Roman" panose="02020603050405020304" pitchFamily="18" charset="0"/>
              </a:rPr>
              <a:t>CFU) </a:t>
            </a:r>
            <a:r>
              <a:rPr lang="fa-IR" dirty="0">
                <a:latin typeface="Times New Roman" panose="02020603050405020304" pitchFamily="18" charset="0"/>
                <a:cs typeface="Times New Roman" panose="02020603050405020304" pitchFamily="18" charset="0"/>
              </a:rPr>
              <a:t>) </a:t>
            </a:r>
            <a:r>
              <a:rPr lang="fa-IR" dirty="0">
                <a:cs typeface="B Nazanin" panose="00000400000000000000" pitchFamily="2" charset="-78"/>
              </a:rPr>
              <a:t>گزارش می شود. </a:t>
            </a:r>
            <a:r>
              <a:rPr lang="ar-SA" dirty="0">
                <a:cs typeface="B Nazanin" panose="00000400000000000000" pitchFamily="2" charset="-78"/>
              </a:rPr>
              <a:t>باید توجه داشته داشت که نمونه­ها معمولا حاوی تعداد زیادی سلول هستند که نمی­تواند کلنی­های آنها را مستقیما شمارش کرد. از اینرو اغلب حجم مشخصی از رقت­های سریالی نمونه اصلی تهیه شده و کشت داده می­شود. پلیت با تعداد 30 تا 300 کلنی، موردی ایده­آل برای شمارش است. باسیلوس سرئوس، کلنی­های بزرگ صورتی با هاله رسوب­دار در سطح محیط کشت ایجاد می­کند. برای بررسی کلنی­های شاخص از آزمون همولیز استفاده می­شود. در این آزمون، ابتدا چند کلنی­ها در محیط</a:t>
            </a:r>
            <a:r>
              <a:rPr lang="en-US" dirty="0">
                <a:cs typeface="B Nazanin" panose="00000400000000000000" pitchFamily="2" charset="-78"/>
              </a:rPr>
              <a:t> </a:t>
            </a:r>
            <a:r>
              <a:rPr lang="en-US" dirty="0">
                <a:latin typeface="Times New Roman" panose="02020603050405020304" pitchFamily="18" charset="0"/>
                <a:cs typeface="Times New Roman" panose="02020603050405020304" pitchFamily="18" charset="0"/>
              </a:rPr>
              <a:t>MYP</a:t>
            </a:r>
            <a:r>
              <a:rPr lang="en-US" dirty="0">
                <a:cs typeface="B Nazanin" panose="00000400000000000000" pitchFamily="2" charset="-78"/>
              </a:rPr>
              <a:t> </a:t>
            </a:r>
            <a:r>
              <a:rPr lang="ar-SA" dirty="0">
                <a:cs typeface="B Nazanin" panose="00000400000000000000" pitchFamily="2" charset="-78"/>
              </a:rPr>
              <a:t>انتخاب و خالص­سازی شده، سپس به سطح آگار خوندار انتقال می­یابد. پس از گرمخانه گذاری، تشکیل هاله کاملا شفاف در اطراف کلنی نشانه همولیز بتا و مثبت بودن کلنی است. تمامی شرایط انجام آزمون براساس استاندارد ملی 2324 است</a:t>
            </a:r>
            <a:r>
              <a:rPr lang="en-US" dirty="0">
                <a:cs typeface="B Nazanin" panose="00000400000000000000" pitchFamily="2" charset="-78"/>
              </a:rPr>
              <a:t>.</a:t>
            </a:r>
          </a:p>
        </p:txBody>
      </p:sp>
      <p:pic>
        <p:nvPicPr>
          <p:cNvPr id="4" name="Picture 3"/>
          <p:cNvPicPr>
            <a:picLocks noChangeAspect="1"/>
          </p:cNvPicPr>
          <p:nvPr/>
        </p:nvPicPr>
        <p:blipFill>
          <a:blip r:embed="rId2"/>
          <a:stretch>
            <a:fillRect/>
          </a:stretch>
        </p:blipFill>
        <p:spPr>
          <a:xfrm>
            <a:off x="1586708" y="257829"/>
            <a:ext cx="1225402" cy="1341236"/>
          </a:xfrm>
          <a:prstGeom prst="rect">
            <a:avLst/>
          </a:prstGeom>
        </p:spPr>
      </p:pic>
      <p:pic>
        <p:nvPicPr>
          <p:cNvPr id="5" name="Picture 4"/>
          <p:cNvPicPr>
            <a:picLocks noChangeAspect="1"/>
          </p:cNvPicPr>
          <p:nvPr/>
        </p:nvPicPr>
        <p:blipFill>
          <a:blip r:embed="rId3"/>
          <a:stretch>
            <a:fillRect/>
          </a:stretch>
        </p:blipFill>
        <p:spPr>
          <a:xfrm>
            <a:off x="10634824" y="257829"/>
            <a:ext cx="1444877" cy="1066892"/>
          </a:xfrm>
          <a:prstGeom prst="rect">
            <a:avLst/>
          </a:prstGeom>
        </p:spPr>
      </p:pic>
    </p:spTree>
    <p:extLst>
      <p:ext uri="{BB962C8B-B14F-4D97-AF65-F5344CB8AC3E}">
        <p14:creationId xmlns:p14="http://schemas.microsoft.com/office/powerpoint/2010/main" val="2499258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460" y="1413163"/>
            <a:ext cx="7130987" cy="4551218"/>
          </a:xfrm>
          <a:prstGeom prst="rect">
            <a:avLst/>
          </a:prstGeom>
        </p:spPr>
      </p:pic>
      <p:sp>
        <p:nvSpPr>
          <p:cNvPr id="3" name="Rectangle 2"/>
          <p:cNvSpPr/>
          <p:nvPr/>
        </p:nvSpPr>
        <p:spPr>
          <a:xfrm>
            <a:off x="5583931" y="5964381"/>
            <a:ext cx="2234044" cy="400110"/>
          </a:xfrm>
          <a:prstGeom prst="rect">
            <a:avLst/>
          </a:prstGeom>
        </p:spPr>
        <p:txBody>
          <a:bodyPr wrap="square">
            <a:spAutoFit/>
          </a:bodyPr>
          <a:lstStyle/>
          <a:p>
            <a:r>
              <a:rPr lang="en-US" sz="2000" dirty="0">
                <a:solidFill>
                  <a:srgbClr val="0070C0"/>
                </a:solidFill>
                <a:latin typeface="Times New Roman" panose="02020603050405020304" pitchFamily="18" charset="0"/>
                <a:cs typeface="Times New Roman" panose="02020603050405020304" pitchFamily="18" charset="0"/>
              </a:rPr>
              <a:t>Bacillus cereus </a:t>
            </a:r>
          </a:p>
        </p:txBody>
      </p:sp>
      <p:pic>
        <p:nvPicPr>
          <p:cNvPr id="4" name="Picture 3"/>
          <p:cNvPicPr>
            <a:picLocks noChangeAspect="1"/>
          </p:cNvPicPr>
          <p:nvPr/>
        </p:nvPicPr>
        <p:blipFill>
          <a:blip r:embed="rId3"/>
          <a:stretch>
            <a:fillRect/>
          </a:stretch>
        </p:blipFill>
        <p:spPr>
          <a:xfrm>
            <a:off x="1597099" y="212610"/>
            <a:ext cx="1225402" cy="1341236"/>
          </a:xfrm>
          <a:prstGeom prst="rect">
            <a:avLst/>
          </a:prstGeom>
        </p:spPr>
      </p:pic>
      <p:pic>
        <p:nvPicPr>
          <p:cNvPr id="5" name="Picture 4"/>
          <p:cNvPicPr>
            <a:picLocks noChangeAspect="1"/>
          </p:cNvPicPr>
          <p:nvPr/>
        </p:nvPicPr>
        <p:blipFill>
          <a:blip r:embed="rId4"/>
          <a:stretch>
            <a:fillRect/>
          </a:stretch>
        </p:blipFill>
        <p:spPr>
          <a:xfrm>
            <a:off x="10579406" y="486954"/>
            <a:ext cx="1444877" cy="1066892"/>
          </a:xfrm>
          <a:prstGeom prst="rect">
            <a:avLst/>
          </a:prstGeom>
        </p:spPr>
      </p:pic>
    </p:spTree>
    <p:extLst>
      <p:ext uri="{BB962C8B-B14F-4D97-AF65-F5344CB8AC3E}">
        <p14:creationId xmlns:p14="http://schemas.microsoft.com/office/powerpoint/2010/main" val="317809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8929" y="2140047"/>
            <a:ext cx="7751619" cy="369332"/>
          </a:xfrm>
          <a:prstGeom prst="rect">
            <a:avLst/>
          </a:prstGeom>
        </p:spPr>
        <p:txBody>
          <a:bodyPr wrap="square">
            <a:spAutoFit/>
          </a:bodyPr>
          <a:lstStyle/>
          <a:p>
            <a:pPr algn="r" rtl="1"/>
            <a:r>
              <a:rPr lang="fa-IR" dirty="0">
                <a:cs typeface="B Nazanin" panose="00000400000000000000" pitchFamily="2" charset="-78"/>
              </a:rPr>
              <a:t>برای تشخیص گونه‌ی باسیلوس سرئوس از سایر گونه‌های باسیلوس آزمایش‌های دیگری نیز لازم است. </a:t>
            </a:r>
            <a:endParaRPr lang="en-US" dirty="0">
              <a:cs typeface="B Nazanin" panose="00000400000000000000" pitchFamily="2" charset="-78"/>
            </a:endParaRPr>
          </a:p>
        </p:txBody>
      </p:sp>
      <p:sp>
        <p:nvSpPr>
          <p:cNvPr id="3" name="Rectangle 2"/>
          <p:cNvSpPr/>
          <p:nvPr/>
        </p:nvSpPr>
        <p:spPr>
          <a:xfrm>
            <a:off x="2888311" y="2865496"/>
            <a:ext cx="7502237" cy="1200329"/>
          </a:xfrm>
          <a:prstGeom prst="rect">
            <a:avLst/>
          </a:prstGeom>
        </p:spPr>
        <p:txBody>
          <a:bodyPr wrap="square">
            <a:spAutoFit/>
          </a:bodyPr>
          <a:lstStyle/>
          <a:p>
            <a:pPr algn="r" rtl="1"/>
            <a:r>
              <a:rPr lang="fa-IR" dirty="0">
                <a:cs typeface="B Nazanin" panose="00000400000000000000" pitchFamily="2" charset="-78"/>
              </a:rPr>
              <a:t>تحرک یکی  از ویژگی مهمی است که برای شناسایی میکروارگانیسم‌ها در نظر گرفته می‌شود. از آنجایی که همه‌ی باکتری‌های باسیلوس این ویژگی را ندارند ( یعنی متحرک نیستند)، به کمک این ویژگی می‌توان دامنه باکتری‌های احتمالی را مجددا کاهش داد. باسیلوس سرئوس متحرک است، زیرا وقتی این باکتری در محیط کشت تلقیح می‌شود، رشد آن به خط تلقیح محدود نشده و در تمام محیط کشت دیده می‌شود.</a:t>
            </a:r>
            <a:endParaRPr lang="en-US" dirty="0">
              <a:cs typeface="B Nazanin" panose="00000400000000000000" pitchFamily="2" charset="-78"/>
            </a:endParaRPr>
          </a:p>
        </p:txBody>
      </p:sp>
      <p:sp>
        <p:nvSpPr>
          <p:cNvPr id="4" name="Rectangle 3"/>
          <p:cNvSpPr/>
          <p:nvPr/>
        </p:nvSpPr>
        <p:spPr>
          <a:xfrm>
            <a:off x="2784402" y="4421942"/>
            <a:ext cx="7710054" cy="923330"/>
          </a:xfrm>
          <a:prstGeom prst="rect">
            <a:avLst/>
          </a:prstGeom>
        </p:spPr>
        <p:txBody>
          <a:bodyPr wrap="square">
            <a:spAutoFit/>
          </a:bodyPr>
          <a:lstStyle/>
          <a:p>
            <a:pPr algn="r" rtl="1"/>
            <a:r>
              <a:rPr lang="fa-IR" dirty="0">
                <a:cs typeface="B Nazanin" panose="00000400000000000000" pitchFamily="2" charset="-78"/>
              </a:rPr>
              <a:t>پس از تعیین مثبت بودن باکتری برای تحرک، باید واکنش‌های تخمیری </a:t>
            </a:r>
            <a:r>
              <a:rPr lang="en-US" dirty="0">
                <a:solidFill>
                  <a:srgbClr val="0070C0"/>
                </a:solidFill>
                <a:latin typeface="Times New Roman" panose="02020603050405020304" pitchFamily="18" charset="0"/>
                <a:cs typeface="Times New Roman" panose="02020603050405020304" pitchFamily="18" charset="0"/>
              </a:rPr>
              <a:t>fermentation   reactions</a:t>
            </a:r>
            <a:r>
              <a:rPr lang="en-US" sz="1400" dirty="0">
                <a:cs typeface="B Nazanin" panose="00000400000000000000" pitchFamily="2" charset="-78"/>
              </a:rPr>
              <a:t>) </a:t>
            </a:r>
            <a:r>
              <a:rPr lang="fa-IR" sz="1400" dirty="0">
                <a:cs typeface="B Nazanin" panose="00000400000000000000" pitchFamily="2" charset="-78"/>
              </a:rPr>
              <a:t>)</a:t>
            </a:r>
            <a:endParaRPr lang="en-US" sz="1400" dirty="0">
              <a:cs typeface="B Nazanin" panose="00000400000000000000" pitchFamily="2" charset="-78"/>
            </a:endParaRPr>
          </a:p>
          <a:p>
            <a:pPr algn="r" rtl="1"/>
            <a:r>
              <a:rPr lang="fa-IR" dirty="0" smtClean="0">
                <a:cs typeface="B Nazanin" panose="00000400000000000000" pitchFamily="2" charset="-78"/>
              </a:rPr>
              <a:t>گلوکز </a:t>
            </a:r>
            <a:r>
              <a:rPr lang="fa-IR" dirty="0">
                <a:cs typeface="B Nazanin" panose="00000400000000000000" pitchFamily="2" charset="-78"/>
              </a:rPr>
              <a:t>و لاکتوز انجام شود تا دو مورد زیر بررسی گردد:  باسیلوس سرئوس قادر به تخمیر گلوکز است اما نمی‌تواند لاکتوز را تخمیر کند. همچنین در طی مراحل تخمیر توسط این باکتری، گاز تولید نمی‌شود</a:t>
            </a:r>
            <a:r>
              <a:rPr lang="fa-IR" dirty="0"/>
              <a:t>.</a:t>
            </a:r>
            <a:endParaRPr lang="en-US" dirty="0"/>
          </a:p>
        </p:txBody>
      </p:sp>
      <p:pic>
        <p:nvPicPr>
          <p:cNvPr id="5" name="Picture 4"/>
          <p:cNvPicPr>
            <a:picLocks noChangeAspect="1"/>
          </p:cNvPicPr>
          <p:nvPr/>
        </p:nvPicPr>
        <p:blipFill>
          <a:blip r:embed="rId2"/>
          <a:stretch>
            <a:fillRect/>
          </a:stretch>
        </p:blipFill>
        <p:spPr>
          <a:xfrm>
            <a:off x="1662909" y="295737"/>
            <a:ext cx="1225402" cy="1341236"/>
          </a:xfrm>
          <a:prstGeom prst="rect">
            <a:avLst/>
          </a:prstGeom>
        </p:spPr>
      </p:pic>
      <p:pic>
        <p:nvPicPr>
          <p:cNvPr id="6" name="Picture 5"/>
          <p:cNvPicPr>
            <a:picLocks noChangeAspect="1"/>
          </p:cNvPicPr>
          <p:nvPr/>
        </p:nvPicPr>
        <p:blipFill>
          <a:blip r:embed="rId3"/>
          <a:stretch>
            <a:fillRect/>
          </a:stretch>
        </p:blipFill>
        <p:spPr>
          <a:xfrm>
            <a:off x="10672925" y="432909"/>
            <a:ext cx="1444877" cy="1066892"/>
          </a:xfrm>
          <a:prstGeom prst="rect">
            <a:avLst/>
          </a:prstGeom>
        </p:spPr>
      </p:pic>
    </p:spTree>
    <p:extLst>
      <p:ext uri="{BB962C8B-B14F-4D97-AF65-F5344CB8AC3E}">
        <p14:creationId xmlns:p14="http://schemas.microsoft.com/office/powerpoint/2010/main" val="2574091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513" y="2222318"/>
            <a:ext cx="8911687" cy="1280890"/>
          </a:xfrm>
        </p:spPr>
        <p:txBody>
          <a:bodyPr>
            <a:noAutofit/>
          </a:bodyPr>
          <a:lstStyle/>
          <a:p>
            <a:r>
              <a:rPr lang="fa-IR" sz="2400" dirty="0">
                <a:solidFill>
                  <a:srgbClr val="0070C0"/>
                </a:solidFill>
                <a:latin typeface="Nazanin"/>
                <a:cs typeface="2  Nazanin" panose="00000700000000000000" pitchFamily="2" charset="-78"/>
              </a:rPr>
              <a:t>چه تست‌های دیگری را می‌توان برای شناسایی باسیلوس سرئوس انجام داد؟</a:t>
            </a:r>
            <a:endParaRPr lang="en-US" sz="2400" dirty="0">
              <a:solidFill>
                <a:srgbClr val="0070C0"/>
              </a:solidFill>
              <a:latin typeface="Nazanin"/>
              <a:cs typeface="2  Nazanin" panose="00000700000000000000" pitchFamily="2" charset="-78"/>
            </a:endParaRPr>
          </a:p>
        </p:txBody>
      </p:sp>
      <p:sp>
        <p:nvSpPr>
          <p:cNvPr id="3" name="Content Placeholder 2"/>
          <p:cNvSpPr>
            <a:spLocks noGrp="1"/>
          </p:cNvSpPr>
          <p:nvPr>
            <p:ph idx="1"/>
          </p:nvPr>
        </p:nvSpPr>
        <p:spPr>
          <a:xfrm>
            <a:off x="5571459" y="2448514"/>
            <a:ext cx="6503581" cy="4346225"/>
          </a:xfrm>
        </p:spPr>
        <p:txBody>
          <a:bodyPr>
            <a:normAutofit fontScale="92500"/>
          </a:bodyPr>
          <a:lstStyle/>
          <a:p>
            <a:endParaRPr lang="fa-IR" sz="4800" dirty="0">
              <a:solidFill>
                <a:schemeClr val="tx1">
                  <a:lumMod val="85000"/>
                  <a:lumOff val="15000"/>
                </a:schemeClr>
              </a:solidFill>
              <a:latin typeface="Nazanin"/>
              <a:ea typeface="+mj-ea"/>
              <a:cs typeface="2  Nazanin" panose="00000700000000000000" pitchFamily="2" charset="-78"/>
            </a:endParaRPr>
          </a:p>
          <a:p>
            <a:pPr algn="r" rtl="1"/>
            <a:r>
              <a:rPr lang="fa-IR" sz="2200" dirty="0">
                <a:solidFill>
                  <a:srgbClr val="0070C0"/>
                </a:solidFill>
                <a:latin typeface="Nazanin"/>
                <a:ea typeface="+mj-ea"/>
                <a:cs typeface="2  Nazanin" panose="00000700000000000000" pitchFamily="2" charset="-78"/>
              </a:rPr>
              <a:t>۱. آزمایش همولیز روی آگار </a:t>
            </a:r>
            <a:r>
              <a:rPr lang="fa-IR" sz="2200" dirty="0" smtClean="0">
                <a:solidFill>
                  <a:srgbClr val="0070C0"/>
                </a:solidFill>
                <a:latin typeface="Nazanin"/>
                <a:ea typeface="+mj-ea"/>
                <a:cs typeface="2  Nazanin" panose="00000700000000000000" pitchFamily="2" charset="-78"/>
              </a:rPr>
              <a:t>خون</a:t>
            </a:r>
            <a:endParaRPr lang="fa-IR" dirty="0">
              <a:solidFill>
                <a:schemeClr val="tx1"/>
              </a:solidFill>
              <a:cs typeface="B Nazanin" panose="00000400000000000000" pitchFamily="2" charset="-78"/>
            </a:endParaRPr>
          </a:p>
          <a:p>
            <a:pPr algn="r" rtl="1"/>
            <a:r>
              <a:rPr lang="fa-IR" sz="1900" dirty="0">
                <a:solidFill>
                  <a:schemeClr val="tx1"/>
                </a:solidFill>
                <a:cs typeface="B Nazanin" panose="00000400000000000000" pitchFamily="2" charset="-78"/>
              </a:rPr>
              <a:t>پلیت حاوی آگار خوندار یک محیط کشت افتراقی است که بین باکتری‌های همولیتیک و غیر همولیتیک تمایز ایجاد می‌کند.  یک باکتری همولیتیک به دلیل تخریب گلبول‌های قرمز ، مناطق واضحی را در اطراف کلنی‌ها ایجاد می‌کند که عبارتند از</a:t>
            </a:r>
            <a:r>
              <a:rPr lang="en-US" sz="1900" dirty="0">
                <a:solidFill>
                  <a:schemeClr val="tx1"/>
                </a:solidFill>
                <a:cs typeface="B Nazanin" panose="00000400000000000000" pitchFamily="2" charset="-78"/>
              </a:rPr>
              <a:t>:</a:t>
            </a:r>
          </a:p>
          <a:p>
            <a:pPr algn="r" rtl="1"/>
            <a:r>
              <a:rPr lang="ar-SA" sz="1900" dirty="0">
                <a:solidFill>
                  <a:schemeClr val="tx1"/>
                </a:solidFill>
                <a:cs typeface="B Nazanin" panose="00000400000000000000" pitchFamily="2" charset="-78"/>
              </a:rPr>
              <a:t>الفا-همولیز</a:t>
            </a:r>
            <a:r>
              <a:rPr lang="en-US" sz="1900" dirty="0">
                <a:solidFill>
                  <a:schemeClr val="tx1"/>
                </a:solidFill>
                <a:cs typeface="B Nazanin" panose="00000400000000000000" pitchFamily="2" charset="-78"/>
              </a:rPr>
              <a:t>: </a:t>
            </a:r>
            <a:r>
              <a:rPr lang="ar-SA" sz="1900" dirty="0">
                <a:solidFill>
                  <a:schemeClr val="tx1"/>
                </a:solidFill>
                <a:cs typeface="B Nazanin" panose="00000400000000000000" pitchFamily="2" charset="-78"/>
              </a:rPr>
              <a:t>یک منطقه شفاف جزئی در اطراف کلنی‌های باکتری ایجاد می‌شود</a:t>
            </a:r>
            <a:r>
              <a:rPr lang="en-US" sz="1900" dirty="0">
                <a:solidFill>
                  <a:schemeClr val="tx1"/>
                </a:solidFill>
                <a:cs typeface="B Nazanin" panose="00000400000000000000" pitchFamily="2" charset="-78"/>
              </a:rPr>
              <a:t>.</a:t>
            </a:r>
          </a:p>
          <a:p>
            <a:pPr algn="r" rtl="1"/>
            <a:r>
              <a:rPr lang="ar-SA" sz="1900" dirty="0">
                <a:solidFill>
                  <a:schemeClr val="tx1"/>
                </a:solidFill>
                <a:cs typeface="B Nazanin" panose="00000400000000000000" pitchFamily="2" charset="-78"/>
              </a:rPr>
              <a:t>بتا-همولیز</a:t>
            </a:r>
            <a:r>
              <a:rPr lang="en-US" sz="1900" dirty="0">
                <a:solidFill>
                  <a:schemeClr val="tx1"/>
                </a:solidFill>
                <a:cs typeface="B Nazanin" panose="00000400000000000000" pitchFamily="2" charset="-78"/>
              </a:rPr>
              <a:t>: </a:t>
            </a:r>
            <a:r>
              <a:rPr lang="ar-SA" sz="1900" dirty="0">
                <a:solidFill>
                  <a:schemeClr val="tx1"/>
                </a:solidFill>
                <a:cs typeface="B Nazanin" panose="00000400000000000000" pitchFamily="2" charset="-78"/>
              </a:rPr>
              <a:t>یک منطقه شفاف کامل اطراف کلنی‌های باکتری ایجاد می‌شود</a:t>
            </a:r>
            <a:r>
              <a:rPr lang="en-US" sz="1900" dirty="0">
                <a:solidFill>
                  <a:schemeClr val="tx1"/>
                </a:solidFill>
                <a:cs typeface="B Nazanin" panose="00000400000000000000" pitchFamily="2" charset="-78"/>
              </a:rPr>
              <a:t>.</a:t>
            </a:r>
          </a:p>
          <a:p>
            <a:pPr algn="r" rtl="1"/>
            <a:r>
              <a:rPr lang="ar-SA" sz="1900" dirty="0">
                <a:solidFill>
                  <a:schemeClr val="tx1"/>
                </a:solidFill>
                <a:cs typeface="B Nazanin" panose="00000400000000000000" pitchFamily="2" charset="-78"/>
              </a:rPr>
              <a:t>گاما-همولیز</a:t>
            </a:r>
            <a:r>
              <a:rPr lang="en-US" sz="1900" dirty="0">
                <a:solidFill>
                  <a:schemeClr val="tx1"/>
                </a:solidFill>
                <a:cs typeface="B Nazanin" panose="00000400000000000000" pitchFamily="2" charset="-78"/>
              </a:rPr>
              <a:t>: </a:t>
            </a:r>
            <a:r>
              <a:rPr lang="ar-SA" sz="1900" dirty="0">
                <a:solidFill>
                  <a:schemeClr val="tx1"/>
                </a:solidFill>
                <a:cs typeface="B Nazanin" panose="00000400000000000000" pitchFamily="2" charset="-78"/>
              </a:rPr>
              <a:t>هیچ همولیزی را نشان نمی‌دهد. بنابراین، هیچ ناحیه شفافی در اطراف کلنی‌ها وجود نخواهد داشت</a:t>
            </a:r>
            <a:endParaRPr lang="en-US" sz="1900" dirty="0">
              <a:solidFill>
                <a:schemeClr val="tx1"/>
              </a:solidFill>
              <a:cs typeface="B Nazanin" panose="00000400000000000000" pitchFamily="2" charset="-78"/>
            </a:endParaRPr>
          </a:p>
          <a:p>
            <a:pPr algn="r" rtl="1"/>
            <a:r>
              <a:rPr lang="ar-SA" sz="1900" dirty="0">
                <a:solidFill>
                  <a:schemeClr val="tx1"/>
                </a:solidFill>
                <a:cs typeface="B Nazanin" panose="00000400000000000000" pitchFamily="2" charset="-78"/>
              </a:rPr>
              <a:t>باسیلوس سرئوس بر روی آگار خوندار کلنی‌های بزرگ و بتا-همولیز ایجاد می کند که تقریبا سبز رنگ هستند</a:t>
            </a:r>
            <a:r>
              <a:rPr lang="en-US" sz="1900" dirty="0">
                <a:solidFill>
                  <a:schemeClr val="tx1"/>
                </a:solidFill>
                <a:cs typeface="B Nazanin" panose="00000400000000000000" pitchFamily="2" charset="-78"/>
              </a:rPr>
              <a:t>.</a:t>
            </a:r>
          </a:p>
          <a:p>
            <a:pPr algn="r" rtl="1"/>
            <a:endParaRPr lang="en-US" dirty="0">
              <a:solidFill>
                <a:schemeClr val="tx1"/>
              </a:solidFill>
              <a:cs typeface="B Nazanin" panose="00000400000000000000" pitchFamily="2" charset="-78"/>
            </a:endParaRPr>
          </a:p>
          <a:p>
            <a:pPr algn="r" rtl="1"/>
            <a:endParaRPr lang="en-US" sz="1600" dirty="0">
              <a:solidFill>
                <a:schemeClr val="tx1"/>
              </a:solidFill>
              <a:cs typeface="B Nazanin" panose="00000400000000000000" pitchFamily="2" charset="-78"/>
            </a:endParaRPr>
          </a:p>
          <a:p>
            <a:pPr algn="r" rtl="1"/>
            <a:endParaRPr lang="en-US"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149" y="3263869"/>
            <a:ext cx="4603173" cy="3458134"/>
          </a:xfrm>
          <a:prstGeom prst="rect">
            <a:avLst/>
          </a:prstGeom>
        </p:spPr>
      </p:pic>
      <p:pic>
        <p:nvPicPr>
          <p:cNvPr id="5" name="Picture 4"/>
          <p:cNvPicPr>
            <a:picLocks noChangeAspect="1"/>
          </p:cNvPicPr>
          <p:nvPr/>
        </p:nvPicPr>
        <p:blipFill>
          <a:blip r:embed="rId3"/>
          <a:stretch>
            <a:fillRect/>
          </a:stretch>
        </p:blipFill>
        <p:spPr>
          <a:xfrm>
            <a:off x="1607490" y="293109"/>
            <a:ext cx="1225402" cy="1341236"/>
          </a:xfrm>
          <a:prstGeom prst="rect">
            <a:avLst/>
          </a:prstGeom>
        </p:spPr>
      </p:pic>
      <p:pic>
        <p:nvPicPr>
          <p:cNvPr id="6" name="Picture 5"/>
          <p:cNvPicPr>
            <a:picLocks noChangeAspect="1"/>
          </p:cNvPicPr>
          <p:nvPr/>
        </p:nvPicPr>
        <p:blipFill>
          <a:blip r:embed="rId4"/>
          <a:stretch>
            <a:fillRect/>
          </a:stretch>
        </p:blipFill>
        <p:spPr>
          <a:xfrm>
            <a:off x="10797075" y="239903"/>
            <a:ext cx="1444877" cy="1066892"/>
          </a:xfrm>
          <a:prstGeom prst="rect">
            <a:avLst/>
          </a:prstGeom>
        </p:spPr>
      </p:pic>
    </p:spTree>
    <p:extLst>
      <p:ext uri="{BB962C8B-B14F-4D97-AF65-F5344CB8AC3E}">
        <p14:creationId xmlns:p14="http://schemas.microsoft.com/office/powerpoint/2010/main" val="4118602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846" y="2885207"/>
            <a:ext cx="8911687" cy="1115291"/>
          </a:xfrm>
        </p:spPr>
        <p:txBody>
          <a:bodyPr/>
          <a:lstStyle/>
          <a:p>
            <a:pPr algn="r" rtl="1"/>
            <a:r>
              <a:rPr lang="fa-IR" sz="1800" dirty="0">
                <a:solidFill>
                  <a:srgbClr val="0070C0"/>
                </a:solidFill>
                <a:latin typeface="Times New Roman" panose="02020603050405020304" pitchFamily="18" charset="0"/>
                <a:ea typeface="+mn-ea"/>
                <a:cs typeface="Times New Roman" panose="02020603050405020304" pitchFamily="18" charset="0"/>
              </a:rPr>
              <a:t>۲</a:t>
            </a:r>
            <a:r>
              <a:rPr lang="fa-IR" sz="2000" dirty="0">
                <a:solidFill>
                  <a:srgbClr val="0070C0"/>
                </a:solidFill>
                <a:latin typeface="Nazanin"/>
                <a:cs typeface="2  Nazanin" panose="00000700000000000000" pitchFamily="2" charset="-78"/>
              </a:rPr>
              <a:t>. محیط کشت </a:t>
            </a:r>
            <a:r>
              <a:rPr lang="en-US" sz="2000" dirty="0">
                <a:solidFill>
                  <a:srgbClr val="0070C0"/>
                </a:solidFill>
                <a:latin typeface="Nazanin"/>
                <a:cs typeface="2  Nazanin" panose="00000700000000000000" pitchFamily="2" charset="-78"/>
              </a:rPr>
              <a:t>PEMBA</a:t>
            </a:r>
          </a:p>
        </p:txBody>
      </p:sp>
      <p:sp>
        <p:nvSpPr>
          <p:cNvPr id="3" name="Content Placeholder 2"/>
          <p:cNvSpPr>
            <a:spLocks noGrp="1"/>
          </p:cNvSpPr>
          <p:nvPr>
            <p:ph idx="1"/>
          </p:nvPr>
        </p:nvSpPr>
        <p:spPr>
          <a:xfrm>
            <a:off x="5229746" y="3522518"/>
            <a:ext cx="6962254" cy="3219977"/>
          </a:xfrm>
        </p:spPr>
        <p:txBody>
          <a:bodyPr>
            <a:normAutofit/>
          </a:bodyPr>
          <a:lstStyle/>
          <a:p>
            <a:pPr algn="r" rtl="1"/>
            <a:r>
              <a:rPr lang="fa-IR" dirty="0">
                <a:solidFill>
                  <a:schemeClr val="tx1"/>
                </a:solidFill>
                <a:cs typeface="B Nazanin" panose="00000400000000000000" pitchFamily="2" charset="-78"/>
              </a:rPr>
              <a:t>آزمایش دیگری که می‌تواند برای شناسایی صحیح باکتری باسیلوس سرئوس انجام شود‌، استفاده از محیط کشت پلی میکسین-پیروات-زرده تخم مرغ-مانیتول-بروموتیمول آگار آبی ) است.</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باسیلوس سرئوس روی این آگار</a:t>
            </a:r>
            <a:r>
              <a:rPr lang="fa-IR" dirty="0">
                <a:solidFill>
                  <a:schemeClr val="tx1"/>
                </a:solidFill>
                <a:cs typeface="B Nazanin" panose="00000400000000000000" pitchFamily="2" charset="-78"/>
              </a:rPr>
              <a:t> </a:t>
            </a:r>
            <a:r>
              <a:rPr lang="fa-IR" dirty="0">
                <a:solidFill>
                  <a:srgbClr val="0070C0"/>
                </a:solidFill>
                <a:cs typeface="B Nazanin" panose="00000400000000000000" pitchFamily="2" charset="-78"/>
              </a:rPr>
              <a:t>( </a:t>
            </a:r>
            <a:r>
              <a:rPr lang="en-US" dirty="0">
                <a:solidFill>
                  <a:srgbClr val="0070C0"/>
                </a:solidFill>
                <a:cs typeface="B Nazanin" panose="00000400000000000000" pitchFamily="2" charset="-78"/>
              </a:rPr>
              <a:t> </a:t>
            </a:r>
            <a:r>
              <a:rPr lang="en-US" dirty="0">
                <a:solidFill>
                  <a:srgbClr val="0070C0"/>
                </a:solidFill>
                <a:latin typeface="Times New Roman" panose="02020603050405020304" pitchFamily="18" charset="0"/>
                <a:cs typeface="Times New Roman" panose="02020603050405020304" pitchFamily="18" charset="0"/>
              </a:rPr>
              <a:t>colonies</a:t>
            </a:r>
            <a:r>
              <a:rPr lang="fa-IR" dirty="0">
                <a:solidFill>
                  <a:srgbClr val="0070C0"/>
                </a:solidFill>
                <a:latin typeface="Times New Roman" panose="02020603050405020304" pitchFamily="18" charset="0"/>
                <a:cs typeface="Times New Roman" panose="02020603050405020304" pitchFamily="18" charset="0"/>
              </a:rPr>
              <a:t> </a:t>
            </a:r>
            <a:r>
              <a:rPr lang="ar-SA" dirty="0" smtClean="0">
                <a:solidFill>
                  <a:srgbClr val="0070C0"/>
                </a:solidFill>
                <a:latin typeface="Times New Roman" panose="02020603050405020304" pitchFamily="18" charset="0"/>
                <a:cs typeface="Times New Roman" panose="02020603050405020304" pitchFamily="18" charset="0"/>
              </a:rPr>
              <a:t>.</a:t>
            </a:r>
            <a:r>
              <a:rPr lang="en-US" dirty="0">
                <a:solidFill>
                  <a:srgbClr val="0070C0"/>
                </a:solidFill>
                <a:latin typeface="Times New Roman" panose="02020603050405020304" pitchFamily="18" charset="0"/>
                <a:cs typeface="Times New Roman" panose="02020603050405020304" pitchFamily="18" charset="0"/>
              </a:rPr>
              <a:t> rhizoid</a:t>
            </a:r>
            <a:r>
              <a:rPr lang="fa-IR" dirty="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a:t>
            </a:r>
            <a:r>
              <a:rPr lang="ar-SA" dirty="0" smtClean="0">
                <a:solidFill>
                  <a:schemeClr val="tx1"/>
                </a:solidFill>
                <a:cs typeface="B Nazanin" panose="00000400000000000000" pitchFamily="2" charset="-78"/>
              </a:rPr>
              <a:t>کلنی‌های </a:t>
            </a:r>
            <a:r>
              <a:rPr lang="ar-SA" dirty="0">
                <a:solidFill>
                  <a:schemeClr val="tx1"/>
                </a:solidFill>
                <a:cs typeface="B Nazanin" panose="00000400000000000000" pitchFamily="2" charset="-78"/>
              </a:rPr>
              <a:t>ریزوئید</a:t>
            </a:r>
            <a:r>
              <a:rPr lang="fa-IR" dirty="0">
                <a:solidFill>
                  <a:schemeClr val="tx1"/>
                </a:solidFill>
                <a:cs typeface="B Nazanin" panose="00000400000000000000" pitchFamily="2" charset="-78"/>
              </a:rPr>
              <a:t> ایجاد می کند</a:t>
            </a:r>
            <a:r>
              <a:rPr lang="fa-IR" dirty="0" smtClean="0">
                <a:solidFill>
                  <a:schemeClr val="tx1"/>
                </a:solidFill>
                <a:cs typeface="B Nazanin" panose="00000400000000000000" pitchFamily="2" charset="-78"/>
              </a:rPr>
              <a:t>.</a:t>
            </a:r>
          </a:p>
          <a:p>
            <a:pPr algn="r" rtl="1"/>
            <a:r>
              <a:rPr lang="ar-SA" dirty="0">
                <a:solidFill>
                  <a:schemeClr val="tx1"/>
                </a:solidFill>
                <a:cs typeface="B Nazanin" panose="00000400000000000000" pitchFamily="2" charset="-78"/>
              </a:rPr>
              <a:t> این کلنی‌ها معمولا به دلیل عدم تخمیر </a:t>
            </a:r>
            <a:r>
              <a:rPr lang="ar-SA" dirty="0" smtClean="0">
                <a:solidFill>
                  <a:schemeClr val="tx1"/>
                </a:solidFill>
                <a:cs typeface="B Nazanin" panose="00000400000000000000" pitchFamily="2" charset="-78"/>
              </a:rPr>
              <a:t>مانیتول</a:t>
            </a: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 </a:t>
            </a:r>
            <a:r>
              <a:rPr lang="ar-SA" dirty="0">
                <a:solidFill>
                  <a:schemeClr val="tx1"/>
                </a:solidFill>
                <a:cs typeface="B Nazanin" panose="00000400000000000000" pitchFamily="2" charset="-78"/>
              </a:rPr>
              <a:t>توسط باکتری، به رنگ آبی متمایل به سبز مشاهده </a:t>
            </a:r>
            <a:r>
              <a:rPr lang="fa-IR" dirty="0" smtClean="0">
                <a:solidFill>
                  <a:schemeClr val="tx1"/>
                </a:solidFill>
                <a:cs typeface="B Nazanin" panose="00000400000000000000" pitchFamily="2" charset="-78"/>
              </a:rPr>
              <a:t>می شوند.</a:t>
            </a:r>
            <a:endParaRPr lang="en-US" dirty="0" smtClean="0">
              <a:solidFill>
                <a:schemeClr val="tx1"/>
              </a:solidFill>
              <a:cs typeface="B Nazanin" panose="00000400000000000000" pitchFamily="2" charset="-78"/>
            </a:endParaRPr>
          </a:p>
          <a:p>
            <a:pPr algn="r" rtl="1"/>
            <a:r>
              <a:rPr lang="ar-SA" dirty="0"/>
              <a:t> </a:t>
            </a:r>
            <a:r>
              <a:rPr lang="ar-SA" dirty="0">
                <a:solidFill>
                  <a:schemeClr val="tx1"/>
                </a:solidFill>
                <a:cs typeface="B Nazanin" panose="00000400000000000000" pitchFamily="2" charset="-78"/>
              </a:rPr>
              <a:t>این کلنی‌ها معمولا به دلیل عدم تخمیر مانیتول( توسط باکتری، به رنگ آبی متمایل به سبز مشاهده </a:t>
            </a:r>
            <a:r>
              <a:rPr lang="fa-IR" dirty="0" smtClean="0">
                <a:solidFill>
                  <a:schemeClr val="tx1"/>
                </a:solidFill>
                <a:cs typeface="B Nazanin" panose="00000400000000000000" pitchFamily="2" charset="-78"/>
              </a:rPr>
              <a:t>می شوند.</a:t>
            </a:r>
            <a:endParaRPr lang="en-US" dirty="0">
              <a:solidFill>
                <a:schemeClr val="tx1"/>
              </a:solidFill>
              <a:cs typeface="B Nazanin" panose="00000400000000000000" pitchFamily="2" charset="-78"/>
            </a:endParaRPr>
          </a:p>
          <a:p>
            <a:pPr algn="r" rtl="1"/>
            <a:endParaRPr lang="en-US" dirty="0">
              <a:solidFill>
                <a:schemeClr val="tx1"/>
              </a:solidFill>
              <a:cs typeface="B Nazanin" panose="00000400000000000000" pitchFamily="2" charset="-78"/>
            </a:endParaRPr>
          </a:p>
          <a:p>
            <a:pPr algn="r" rtl="1"/>
            <a:endParaRPr lang="en-US" dirty="0">
              <a:solidFill>
                <a:schemeClr val="tx1"/>
              </a:solidFill>
              <a:cs typeface="B Nazanin" panose="00000400000000000000" pitchFamily="2" charset="-78"/>
            </a:endParaRPr>
          </a:p>
          <a:p>
            <a:pPr algn="r" rtl="1"/>
            <a:endParaRPr lang="en-US" sz="1500"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111" y="3312362"/>
            <a:ext cx="3511781" cy="3412812"/>
          </a:xfrm>
          <a:prstGeom prst="rect">
            <a:avLst/>
          </a:prstGeom>
        </p:spPr>
      </p:pic>
      <p:pic>
        <p:nvPicPr>
          <p:cNvPr id="5" name="Picture 4"/>
          <p:cNvPicPr>
            <a:picLocks noChangeAspect="1"/>
          </p:cNvPicPr>
          <p:nvPr/>
        </p:nvPicPr>
        <p:blipFill>
          <a:blip r:embed="rId3"/>
          <a:stretch>
            <a:fillRect/>
          </a:stretch>
        </p:blipFill>
        <p:spPr>
          <a:xfrm>
            <a:off x="1659444" y="274953"/>
            <a:ext cx="1225402" cy="1341236"/>
          </a:xfrm>
          <a:prstGeom prst="rect">
            <a:avLst/>
          </a:prstGeom>
        </p:spPr>
      </p:pic>
      <p:pic>
        <p:nvPicPr>
          <p:cNvPr id="6" name="Picture 5"/>
          <p:cNvPicPr>
            <a:picLocks noChangeAspect="1"/>
          </p:cNvPicPr>
          <p:nvPr/>
        </p:nvPicPr>
        <p:blipFill>
          <a:blip r:embed="rId4"/>
          <a:stretch>
            <a:fillRect/>
          </a:stretch>
        </p:blipFill>
        <p:spPr>
          <a:xfrm>
            <a:off x="10747123" y="274953"/>
            <a:ext cx="1444877" cy="1066892"/>
          </a:xfrm>
          <a:prstGeom prst="rect">
            <a:avLst/>
          </a:prstGeom>
        </p:spPr>
      </p:pic>
    </p:spTree>
    <p:extLst>
      <p:ext uri="{BB962C8B-B14F-4D97-AF65-F5344CB8AC3E}">
        <p14:creationId xmlns:p14="http://schemas.microsoft.com/office/powerpoint/2010/main" val="1788079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9278" y="6039284"/>
            <a:ext cx="8911687" cy="1280890"/>
          </a:xfrm>
        </p:spPr>
        <p:txBody>
          <a:bodyPr>
            <a:normAutofit/>
          </a:bodyPr>
          <a:lstStyle/>
          <a:p>
            <a:r>
              <a:rPr lang="fa-IR" sz="2000" dirty="0">
                <a:solidFill>
                  <a:srgbClr val="0070C0"/>
                </a:solidFill>
                <a:latin typeface="Nazanin"/>
                <a:cs typeface="2  Nazanin" panose="00000700000000000000" pitchFamily="2" charset="-78"/>
              </a:rPr>
              <a:t>مورفولوژی باسیلوس سرئوس در دومحیط کشت متفاوت</a:t>
            </a:r>
            <a:endParaRPr lang="en-US" sz="2000" dirty="0">
              <a:solidFill>
                <a:srgbClr val="0070C0"/>
              </a:solidFill>
              <a:latin typeface="Nazanin"/>
              <a:cs typeface="2  Nazanin" panose="00000700000000000000" pitchFamily="2" charset="-78"/>
            </a:endParaRPr>
          </a:p>
        </p:txBody>
      </p:sp>
      <p:pic>
        <p:nvPicPr>
          <p:cNvPr id="3" name="Picture 2"/>
          <p:cNvPicPr>
            <a:picLocks noChangeAspect="1"/>
          </p:cNvPicPr>
          <p:nvPr/>
        </p:nvPicPr>
        <p:blipFill>
          <a:blip r:embed="rId2"/>
          <a:stretch>
            <a:fillRect/>
          </a:stretch>
        </p:blipFill>
        <p:spPr>
          <a:xfrm>
            <a:off x="2410691" y="655488"/>
            <a:ext cx="7803573" cy="5383795"/>
          </a:xfrm>
          <a:prstGeom prst="rect">
            <a:avLst/>
          </a:prstGeom>
        </p:spPr>
      </p:pic>
    </p:spTree>
    <p:extLst>
      <p:ext uri="{BB962C8B-B14F-4D97-AF65-F5344CB8AC3E}">
        <p14:creationId xmlns:p14="http://schemas.microsoft.com/office/powerpoint/2010/main" val="1661183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7421" y="-81908"/>
            <a:ext cx="8915399" cy="1867926"/>
          </a:xfrm>
        </p:spPr>
        <p:txBody>
          <a:bodyPr>
            <a:normAutofit/>
          </a:bodyPr>
          <a:lstStyle/>
          <a:p>
            <a:r>
              <a:rPr lang="fa-IR" sz="4000" dirty="0">
                <a:solidFill>
                  <a:srgbClr val="0070C0"/>
                </a:solidFill>
                <a:latin typeface="Nazanin"/>
                <a:cs typeface="2  Nazanin" panose="00000700000000000000" pitchFamily="2" charset="-78"/>
              </a:rPr>
              <a:t>باسیلوس سرئوس در مواد غذائی</a:t>
            </a:r>
            <a:r>
              <a:rPr lang="fa-IR" sz="4000" dirty="0" smtClean="0">
                <a:solidFill>
                  <a:srgbClr val="0070C0"/>
                </a:solidFill>
                <a:latin typeface="Nazanin"/>
                <a:cs typeface="2  Nazanin" panose="00000700000000000000" pitchFamily="2" charset="-78"/>
              </a:rPr>
              <a:t>:       </a:t>
            </a:r>
            <a:br>
              <a:rPr lang="fa-IR" sz="4000" dirty="0" smtClean="0">
                <a:solidFill>
                  <a:srgbClr val="0070C0"/>
                </a:solidFill>
                <a:latin typeface="Nazanin"/>
                <a:cs typeface="2  Nazanin" panose="00000700000000000000" pitchFamily="2" charset="-78"/>
              </a:rPr>
            </a:br>
            <a:r>
              <a:rPr lang="fa-IR" sz="4000" dirty="0" smtClean="0">
                <a:solidFill>
                  <a:srgbClr val="0070C0"/>
                </a:solidFill>
                <a:latin typeface="Nazanin"/>
                <a:cs typeface="2  Nazanin" panose="00000700000000000000" pitchFamily="2" charset="-78"/>
              </a:rPr>
              <a:t> </a:t>
            </a:r>
            <a:r>
              <a:rPr lang="fa-IR" sz="4000" dirty="0">
                <a:solidFill>
                  <a:srgbClr val="0070C0"/>
                </a:solidFill>
                <a:latin typeface="Nazanin"/>
                <a:cs typeface="2  Nazanin" panose="00000700000000000000" pitchFamily="2" charset="-78"/>
              </a:rPr>
              <a:t>زیستگاه، ساختار، درمان و </a:t>
            </a:r>
            <a:r>
              <a:rPr lang="fa-IR" sz="4000" dirty="0" smtClean="0">
                <a:solidFill>
                  <a:srgbClr val="0070C0"/>
                </a:solidFill>
                <a:latin typeface="Nazanin"/>
                <a:cs typeface="2  Nazanin" panose="00000700000000000000" pitchFamily="2" charset="-78"/>
              </a:rPr>
              <a:t>پیشگیری   </a:t>
            </a:r>
            <a:endParaRPr lang="en-US" sz="4000" dirty="0">
              <a:solidFill>
                <a:srgbClr val="0070C0"/>
              </a:solidFill>
              <a:latin typeface="Nazanin"/>
              <a:cs typeface="2  Nazanin" panose="00000700000000000000" pitchFamily="2" charset="-78"/>
            </a:endParaRPr>
          </a:p>
        </p:txBody>
      </p:sp>
      <p:sp>
        <p:nvSpPr>
          <p:cNvPr id="3" name="Subtitle 2"/>
          <p:cNvSpPr>
            <a:spLocks noGrp="1"/>
          </p:cNvSpPr>
          <p:nvPr>
            <p:ph type="subTitle" idx="1"/>
          </p:nvPr>
        </p:nvSpPr>
        <p:spPr>
          <a:xfrm>
            <a:off x="4210195" y="5673436"/>
            <a:ext cx="4019406" cy="1019935"/>
          </a:xfrm>
        </p:spPr>
        <p:txBody>
          <a:bodyPr/>
          <a:lstStyle/>
          <a:p>
            <a:r>
              <a:rPr lang="fa-IR" sz="2400" b="1" dirty="0">
                <a:solidFill>
                  <a:srgbClr val="0070C0"/>
                </a:solidFill>
                <a:latin typeface="Nazanin"/>
                <a:cs typeface="2  Nazanin" panose="00000700000000000000" pitchFamily="2" charset="-78"/>
              </a:rPr>
              <a:t>ارائه دهنده: ارغوان سادات میرمیران </a:t>
            </a:r>
            <a:r>
              <a:rPr lang="en-US" sz="2400" b="1" dirty="0" smtClean="0">
                <a:solidFill>
                  <a:srgbClr val="0070C0"/>
                </a:solidFill>
                <a:latin typeface="Nazanin"/>
                <a:cs typeface="2  Nazanin" panose="00000700000000000000" pitchFamily="2" charset="-78"/>
              </a:rPr>
              <a:t>               </a:t>
            </a:r>
            <a:endParaRPr lang="fa-IR" sz="2400" b="1" dirty="0">
              <a:solidFill>
                <a:srgbClr val="0070C0"/>
              </a:solidFill>
              <a:latin typeface="Nazanin"/>
              <a:cs typeface="2  Nazanin" panose="00000700000000000000" pitchFamily="2" charset="-78"/>
            </a:endParaRPr>
          </a:p>
          <a:p>
            <a:pPr algn="ctr"/>
            <a:r>
              <a:rPr lang="fa-IR" sz="2400" dirty="0" smtClean="0">
                <a:solidFill>
                  <a:srgbClr val="0070C0"/>
                </a:solidFill>
                <a:latin typeface="Nazanin"/>
                <a:cs typeface="2  Nazanin" panose="00000700000000000000" pitchFamily="2" charset="-78"/>
              </a:rPr>
              <a:t>آبان ماه  1402</a:t>
            </a:r>
            <a:endParaRPr lang="fa-IR" sz="2400" dirty="0">
              <a:solidFill>
                <a:srgbClr val="0070C0"/>
              </a:solidFill>
              <a:latin typeface="Nazanin"/>
              <a:cs typeface="2  Nazanin" panose="00000700000000000000" pitchFamily="2" charset="-78"/>
            </a:endParaRPr>
          </a:p>
        </p:txBody>
      </p:sp>
      <p:pic>
        <p:nvPicPr>
          <p:cNvPr id="7" name="Picture 6"/>
          <p:cNvPicPr>
            <a:picLocks noChangeAspect="1"/>
          </p:cNvPicPr>
          <p:nvPr/>
        </p:nvPicPr>
        <p:blipFill>
          <a:blip r:embed="rId2"/>
          <a:stretch>
            <a:fillRect/>
          </a:stretch>
        </p:blipFill>
        <p:spPr>
          <a:xfrm>
            <a:off x="825955" y="181437"/>
            <a:ext cx="1219306" cy="1341236"/>
          </a:xfrm>
          <a:prstGeom prst="rect">
            <a:avLst/>
          </a:prstGeom>
        </p:spPr>
      </p:pic>
      <p:pic>
        <p:nvPicPr>
          <p:cNvPr id="8" name="Picture 7"/>
          <p:cNvPicPr>
            <a:picLocks noChangeAspect="1"/>
          </p:cNvPicPr>
          <p:nvPr/>
        </p:nvPicPr>
        <p:blipFill>
          <a:blip r:embed="rId3"/>
          <a:stretch>
            <a:fillRect/>
          </a:stretch>
        </p:blipFill>
        <p:spPr>
          <a:xfrm>
            <a:off x="10619542" y="181437"/>
            <a:ext cx="1444877" cy="10668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0528" y="1874157"/>
            <a:ext cx="8146472" cy="3567334"/>
          </a:xfrm>
          <a:prstGeom prst="rect">
            <a:avLst/>
          </a:prstGeom>
        </p:spPr>
      </p:pic>
    </p:spTree>
    <p:extLst>
      <p:ext uri="{BB962C8B-B14F-4D97-AF65-F5344CB8AC3E}">
        <p14:creationId xmlns:p14="http://schemas.microsoft.com/office/powerpoint/2010/main" val="3501578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691" y="1833592"/>
            <a:ext cx="8911687" cy="1280890"/>
          </a:xfrm>
        </p:spPr>
        <p:txBody>
          <a:bodyPr>
            <a:normAutofit/>
          </a:bodyPr>
          <a:lstStyle/>
          <a:p>
            <a:r>
              <a:rPr lang="fa-IR" dirty="0">
                <a:solidFill>
                  <a:srgbClr val="0070C0"/>
                </a:solidFill>
                <a:latin typeface="Nazanin"/>
                <a:cs typeface="2  Nazanin" panose="00000700000000000000" pitchFamily="2" charset="-78"/>
              </a:rPr>
              <a:t>آیا گرم کردن باقیمانده برنج اشکالی دارد؟</a:t>
            </a:r>
            <a:endParaRPr lang="en-US" dirty="0">
              <a:solidFill>
                <a:srgbClr val="0070C0"/>
              </a:solidFill>
              <a:latin typeface="Nazanin"/>
              <a:cs typeface="2  Nazanin" panose="00000700000000000000" pitchFamily="2" charset="-78"/>
            </a:endParaRPr>
          </a:p>
        </p:txBody>
      </p:sp>
      <p:sp>
        <p:nvSpPr>
          <p:cNvPr id="3" name="Content Placeholder 2"/>
          <p:cNvSpPr>
            <a:spLocks noGrp="1"/>
          </p:cNvSpPr>
          <p:nvPr>
            <p:ph idx="1"/>
          </p:nvPr>
        </p:nvSpPr>
        <p:spPr>
          <a:xfrm>
            <a:off x="1419477" y="2615718"/>
            <a:ext cx="10733809" cy="4113595"/>
          </a:xfrm>
        </p:spPr>
        <p:txBody>
          <a:bodyPr>
            <a:normAutofit/>
          </a:bodyPr>
          <a:lstStyle/>
          <a:p>
            <a:pPr algn="r" rtl="1"/>
            <a:r>
              <a:rPr lang="en-US" dirty="0">
                <a:solidFill>
                  <a:schemeClr val="tx1"/>
                </a:solidFill>
                <a:cs typeface="B Nazanin" panose="00000400000000000000" pitchFamily="2" charset="-78"/>
              </a:rPr>
              <a:t> </a:t>
            </a:r>
            <a:r>
              <a:rPr lang="ar-SA" dirty="0">
                <a:solidFill>
                  <a:schemeClr val="tx1"/>
                </a:solidFill>
                <a:cs typeface="B Nazanin" panose="00000400000000000000" pitchFamily="2" charset="-78"/>
              </a:rPr>
              <a:t>نگرانی هایی وجود دارد که خوردن باقیمانده برنج به دلیل وجود یک باکتری مضر به نام باسیلوس سرئوس می تواند باعث مسمومیت غذایی شود. این باکتری معمولاً در برنج پخته شده ای که چند ساعت یا بیشتر در دمای اتاق مانده است، یافت می شود، زیرا در این شرایط می تواند به سرعت تکثیر شود. مصرف برنج آلوده می تواند منجر به درد معده، حالت تهوع، استفراغ، اسهال و سایر علائم ناخوشایند </a:t>
            </a:r>
            <a:r>
              <a:rPr lang="ar-SA" dirty="0" smtClean="0">
                <a:solidFill>
                  <a:schemeClr val="tx1"/>
                </a:solidFill>
                <a:cs typeface="B Nazanin" panose="00000400000000000000" pitchFamily="2" charset="-78"/>
              </a:rPr>
              <a:t>شود</a:t>
            </a:r>
            <a:r>
              <a:rPr lang="fa-IR" dirty="0" smtClean="0">
                <a:solidFill>
                  <a:schemeClr val="tx1"/>
                </a:solidFill>
                <a:cs typeface="B Nazanin" panose="00000400000000000000" pitchFamily="2" charset="-78"/>
              </a:rPr>
              <a:t>.</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باسیلوس سرئوس معمولاً با ۲۴ تا ۴۸ ساعت تهوع، استفراغ یا اسهال همراه است – این یک بیماری تهدید کننده زندگی نیست. اما افرادی که دچار نقص ایمنی هستند بیشتر در معرض خطر ابتلا به عفونت جدی </a:t>
            </a:r>
            <a:r>
              <a:rPr lang="ar-SA" dirty="0" smtClean="0">
                <a:solidFill>
                  <a:schemeClr val="tx1"/>
                </a:solidFill>
                <a:cs typeface="B Nazanin" panose="00000400000000000000" pitchFamily="2" charset="-78"/>
              </a:rPr>
              <a:t>هستند</a:t>
            </a:r>
            <a:r>
              <a:rPr lang="fa-IR" dirty="0" smtClean="0">
                <a:solidFill>
                  <a:schemeClr val="tx1"/>
                </a:solidFill>
                <a:cs typeface="B Nazanin" panose="00000400000000000000" pitchFamily="2" charset="-78"/>
              </a:rPr>
              <a:t>.       </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«بیشتر مواقع، علائم در عرض چند ساعت رخ می دهد و مدت بیماری احتمالاً تا ۲۴ ساعت طول می </a:t>
            </a:r>
            <a:r>
              <a:rPr lang="ar-SA" dirty="0" smtClean="0">
                <a:solidFill>
                  <a:schemeClr val="tx1"/>
                </a:solidFill>
                <a:cs typeface="B Nazanin" panose="00000400000000000000" pitchFamily="2" charset="-78"/>
              </a:rPr>
              <a:t>کشد</a:t>
            </a:r>
            <a:r>
              <a:rPr lang="fa-IR" dirty="0" smtClean="0">
                <a:solidFill>
                  <a:schemeClr val="tx1"/>
                </a:solidFill>
                <a:cs typeface="B Nazanin" panose="00000400000000000000" pitchFamily="2" charset="-78"/>
              </a:rPr>
              <a:t> .     </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این باکتری به ایجاد هاگ معروف است،( شکل غیرفعال باکتری) که در طی فرآیند پخت و پز از بین نمی رود. در حقیقت دمای بالا اساساً هاگ ها را بیدار می </a:t>
            </a:r>
            <a:r>
              <a:rPr lang="ar-SA" dirty="0" smtClean="0">
                <a:solidFill>
                  <a:schemeClr val="tx1"/>
                </a:solidFill>
                <a:cs typeface="B Nazanin" panose="00000400000000000000" pitchFamily="2" charset="-78"/>
              </a:rPr>
              <a:t>کند</a:t>
            </a:r>
            <a:r>
              <a:rPr lang="fa-IR" dirty="0" smtClean="0">
                <a:solidFill>
                  <a:schemeClr val="tx1"/>
                </a:solidFill>
                <a:cs typeface="B Nazanin" panose="00000400000000000000" pitchFamily="2" charset="-78"/>
              </a:rPr>
              <a:t>.</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وقتی در دمای اتاق رها می شود، این هاگ های فعال شده می توانند به سلول هایی تبدیل شوند که سموم ایجاد می کنند. خبر بد این است که این سموم در برابر حرارت نیز مقاوم هستند، بنابراین گرم کردن مجدد برنجی که ساعت‌ها در پیشخوان گذاشته شده است به این معنی نیست که خوردن آن بی‌خطر است. این سم چیزی است که در نهایت مردم را بیمار می کند. استراتژی‌های مناسب مدیریت غذا می‌تواند به شما در کاهش خطر ابتلا به بیماری کمک کند</a:t>
            </a:r>
            <a:r>
              <a:rPr lang="en-US" dirty="0"/>
              <a:t>. </a:t>
            </a:r>
          </a:p>
          <a:p>
            <a:pPr rtl="1"/>
            <a:endParaRPr lang="en-US" dirty="0"/>
          </a:p>
        </p:txBody>
      </p:sp>
      <p:pic>
        <p:nvPicPr>
          <p:cNvPr id="6" name="Picture 5"/>
          <p:cNvPicPr>
            <a:picLocks noChangeAspect="1"/>
          </p:cNvPicPr>
          <p:nvPr/>
        </p:nvPicPr>
        <p:blipFill>
          <a:blip r:embed="rId2"/>
          <a:stretch>
            <a:fillRect/>
          </a:stretch>
        </p:blipFill>
        <p:spPr>
          <a:xfrm>
            <a:off x="1419477" y="156055"/>
            <a:ext cx="1225402" cy="1341236"/>
          </a:xfrm>
          <a:prstGeom prst="rect">
            <a:avLst/>
          </a:prstGeom>
        </p:spPr>
      </p:pic>
      <p:pic>
        <p:nvPicPr>
          <p:cNvPr id="7" name="Picture 6"/>
          <p:cNvPicPr>
            <a:picLocks noChangeAspect="1"/>
          </p:cNvPicPr>
          <p:nvPr/>
        </p:nvPicPr>
        <p:blipFill>
          <a:blip r:embed="rId3"/>
          <a:stretch>
            <a:fillRect/>
          </a:stretch>
        </p:blipFill>
        <p:spPr>
          <a:xfrm>
            <a:off x="10747123" y="156055"/>
            <a:ext cx="1444877" cy="1066892"/>
          </a:xfrm>
          <a:prstGeom prst="rect">
            <a:avLst/>
          </a:prstGeom>
        </p:spPr>
      </p:pic>
    </p:spTree>
    <p:extLst>
      <p:ext uri="{BB962C8B-B14F-4D97-AF65-F5344CB8AC3E}">
        <p14:creationId xmlns:p14="http://schemas.microsoft.com/office/powerpoint/2010/main" val="2986730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557" y="1664269"/>
            <a:ext cx="8911687" cy="1280890"/>
          </a:xfrm>
        </p:spPr>
        <p:txBody>
          <a:bodyPr>
            <a:noAutofit/>
          </a:bodyPr>
          <a:lstStyle/>
          <a:p>
            <a:r>
              <a:rPr lang="fa-IR" sz="3200" dirty="0">
                <a:solidFill>
                  <a:srgbClr val="0070C0"/>
                </a:solidFill>
                <a:latin typeface="Nazanin"/>
                <a:cs typeface="2  Nazanin" panose="00000700000000000000" pitchFamily="2" charset="-78"/>
              </a:rPr>
              <a:t>برنج را در یخچال نگهداری کنید،  اما نه برای مدت طولانی</a:t>
            </a:r>
            <a:endParaRPr lang="en-US" sz="3200" dirty="0">
              <a:solidFill>
                <a:srgbClr val="0070C0"/>
              </a:solidFill>
              <a:latin typeface="Nazanin"/>
              <a:cs typeface="2  Nazanin" panose="00000700000000000000" pitchFamily="2" charset="-78"/>
            </a:endParaRPr>
          </a:p>
        </p:txBody>
      </p:sp>
      <p:sp>
        <p:nvSpPr>
          <p:cNvPr id="3" name="Content Placeholder 2"/>
          <p:cNvSpPr>
            <a:spLocks noGrp="1"/>
          </p:cNvSpPr>
          <p:nvPr>
            <p:ph idx="1"/>
          </p:nvPr>
        </p:nvSpPr>
        <p:spPr>
          <a:xfrm>
            <a:off x="6015941" y="3086100"/>
            <a:ext cx="6059776" cy="3666786"/>
          </a:xfrm>
        </p:spPr>
        <p:txBody>
          <a:bodyPr>
            <a:normAutofit fontScale="92500" lnSpcReduction="10000"/>
          </a:bodyPr>
          <a:lstStyle/>
          <a:p>
            <a:pPr algn="r" rtl="1"/>
            <a:r>
              <a:rPr lang="ar-SA" dirty="0">
                <a:solidFill>
                  <a:schemeClr val="tx1"/>
                </a:solidFill>
                <a:cs typeface="B Nazanin" panose="00000400000000000000" pitchFamily="2" charset="-78"/>
              </a:rPr>
              <a:t>. مردم اغلب زیاد برنج درست می کنند، اجازه می دهند بیرون بماند و سپس آن را دوباره گرم می کنند</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از آنجایی که هاگ ها وقتی در دمای اتاق قرار می گیرند سم تولید می کنند، بهتر است برنج را فوراً بخورید یا برنج پخته شده را در یخچال در دمای ۴ درجه سانتی گراد و  یا کمتر نگهداری کنید</a:t>
            </a:r>
            <a:endParaRPr lang="en-US" dirty="0">
              <a:solidFill>
                <a:schemeClr val="tx1"/>
              </a:solidFill>
              <a:cs typeface="B Nazanin" panose="00000400000000000000" pitchFamily="2" charset="-78"/>
            </a:endParaRPr>
          </a:p>
          <a:p>
            <a:pPr algn="r" rtl="1"/>
            <a:r>
              <a:rPr lang="en-US" dirty="0">
                <a:solidFill>
                  <a:schemeClr val="tx1"/>
                </a:solidFill>
                <a:cs typeface="B Nazanin" panose="00000400000000000000" pitchFamily="2" charset="-78"/>
              </a:rPr>
              <a:t>.</a:t>
            </a:r>
            <a:r>
              <a:rPr lang="ar-SA" dirty="0">
                <a:solidFill>
                  <a:schemeClr val="tx1"/>
                </a:solidFill>
                <a:cs typeface="B Nazanin" panose="00000400000000000000" pitchFamily="2" charset="-78"/>
              </a:rPr>
              <a:t>اما حتی اگر بلافاصله برنج را در یخچال بگذارید، برای همیشه در یخچال باقی نمی ماند و آن نیز نباید برای مدت طولانی در یخچال بماند. قاعده کلی نگهداری در یخچال کمتر از چهار روز است.</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هرگز نباید غذا را بیش از دو ساعت بیرون از یخچال بگذارید</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اگر برنج پخته شده را به خانه می آورید یا از یک رستوران بیرون می برید، بهتر است یک خنک کننده همراه خود داشته باشید، به خصوص در طول تابستان. اگر دمای محیط  32 درجه سانتی گراد و یا یا بالاتر باشد، نباید غذا را بیش از ۱ ساعت بیرون از یخچال بگذارید.</a:t>
            </a:r>
            <a:endParaRPr lang="en-US" dirty="0">
              <a:solidFill>
                <a:schemeClr val="tx1"/>
              </a:solidFill>
              <a:cs typeface="B Nazanin" panose="00000400000000000000" pitchFamily="2" charset="-78"/>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80" y="3086100"/>
            <a:ext cx="4520046" cy="3234222"/>
          </a:xfrm>
          <a:prstGeom prst="rect">
            <a:avLst/>
          </a:prstGeom>
        </p:spPr>
      </p:pic>
      <p:pic>
        <p:nvPicPr>
          <p:cNvPr id="5" name="Picture 4"/>
          <p:cNvPicPr>
            <a:picLocks noChangeAspect="1"/>
          </p:cNvPicPr>
          <p:nvPr/>
        </p:nvPicPr>
        <p:blipFill>
          <a:blip r:embed="rId3"/>
          <a:stretch>
            <a:fillRect/>
          </a:stretch>
        </p:blipFill>
        <p:spPr>
          <a:xfrm>
            <a:off x="1607490" y="182092"/>
            <a:ext cx="1225402" cy="1341236"/>
          </a:xfrm>
          <a:prstGeom prst="rect">
            <a:avLst/>
          </a:prstGeom>
        </p:spPr>
      </p:pic>
      <p:pic>
        <p:nvPicPr>
          <p:cNvPr id="6" name="Picture 5"/>
          <p:cNvPicPr>
            <a:picLocks noChangeAspect="1"/>
          </p:cNvPicPr>
          <p:nvPr/>
        </p:nvPicPr>
        <p:blipFill>
          <a:blip r:embed="rId4"/>
          <a:stretch>
            <a:fillRect/>
          </a:stretch>
        </p:blipFill>
        <p:spPr>
          <a:xfrm>
            <a:off x="10747123" y="456436"/>
            <a:ext cx="1444877" cy="1066892"/>
          </a:xfrm>
          <a:prstGeom prst="rect">
            <a:avLst/>
          </a:prstGeom>
        </p:spPr>
      </p:pic>
    </p:spTree>
    <p:extLst>
      <p:ext uri="{BB962C8B-B14F-4D97-AF65-F5344CB8AC3E}">
        <p14:creationId xmlns:p14="http://schemas.microsoft.com/office/powerpoint/2010/main" val="3540149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629" y="2118074"/>
            <a:ext cx="8911687" cy="1280890"/>
          </a:xfrm>
        </p:spPr>
        <p:txBody>
          <a:bodyPr>
            <a:normAutofit fontScale="90000"/>
          </a:bodyPr>
          <a:lstStyle/>
          <a:p>
            <a:r>
              <a:rPr lang="ar-SA" sz="4000" dirty="0">
                <a:solidFill>
                  <a:srgbClr val="0070C0"/>
                </a:solidFill>
                <a:latin typeface="Nazanin"/>
                <a:cs typeface="2  Nazanin" panose="00000700000000000000" pitchFamily="2" charset="-78"/>
              </a:rPr>
              <a:t>برنج پخته شده را چگونه گرم کنیم که خطرناک نباشد؟</a:t>
            </a:r>
            <a:r>
              <a:rPr lang="en-US" b="1" dirty="0">
                <a:solidFill>
                  <a:srgbClr val="0070C0"/>
                </a:solidFill>
              </a:rPr>
              <a:t/>
            </a:r>
            <a:br>
              <a:rPr lang="en-US" b="1"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554161" y="3080378"/>
            <a:ext cx="8915400" cy="3777622"/>
          </a:xfrm>
        </p:spPr>
        <p:txBody>
          <a:bodyPr/>
          <a:lstStyle/>
          <a:p>
            <a:pPr algn="r" rtl="1"/>
            <a:r>
              <a:rPr lang="ar-SA" dirty="0">
                <a:solidFill>
                  <a:schemeClr val="tx1"/>
                </a:solidFill>
                <a:cs typeface="B Nazanin" panose="00000400000000000000" pitchFamily="2" charset="-78"/>
              </a:rPr>
              <a:t>برنج باقیمانده را می توان هنگام گرم کردن مجدد در مایکروویو ،گرم، سرخ یا بخار پز کرد. با این حال، این تنها در صورتی بی خطر است که برنج پخته شده به درستی در یخچال نگهداری شود. اگر برنج برای چند ساعت بیرون از خانه باشد، گرم کردن مجدد می تواند مضر باشد. به این دلیل که گرم کردن، خنک کردن و گرم کردن مجدد فرصت خوبی را برای رشد باکتری های مضر مانند باسیلوس سرئوس فراهم می کند</a:t>
            </a:r>
            <a:r>
              <a:rPr lang="en-US" i="1" dirty="0"/>
              <a:t>.</a:t>
            </a:r>
            <a:endParaRPr lang="en-US" dirty="0"/>
          </a:p>
          <a:p>
            <a:pPr algn="r" rtl="1"/>
            <a:r>
              <a:rPr lang="ar-SA" sz="4000" dirty="0">
                <a:solidFill>
                  <a:srgbClr val="0070C0"/>
                </a:solidFill>
                <a:latin typeface="Nazanin"/>
                <a:ea typeface="+mj-ea"/>
                <a:cs typeface="2  Nazanin" panose="00000700000000000000" pitchFamily="2" charset="-78"/>
              </a:rPr>
              <a:t>اگر مشکوک به مسمومیت غذایی برنج هستید، هیدراته بمانید</a:t>
            </a:r>
            <a:endParaRPr lang="en-US" sz="4000" dirty="0">
              <a:solidFill>
                <a:srgbClr val="0070C0"/>
              </a:solidFill>
              <a:latin typeface="Nazanin"/>
              <a:ea typeface="+mj-ea"/>
              <a:cs typeface="2  Nazanin" panose="00000700000000000000" pitchFamily="2" charset="-78"/>
            </a:endParaRPr>
          </a:p>
          <a:p>
            <a:endParaRPr lang="en-US" dirty="0"/>
          </a:p>
        </p:txBody>
      </p:sp>
      <p:pic>
        <p:nvPicPr>
          <p:cNvPr id="4" name="Picture 3"/>
          <p:cNvPicPr>
            <a:picLocks noChangeAspect="1"/>
          </p:cNvPicPr>
          <p:nvPr/>
        </p:nvPicPr>
        <p:blipFill>
          <a:blip r:embed="rId2"/>
          <a:stretch>
            <a:fillRect/>
          </a:stretch>
        </p:blipFill>
        <p:spPr>
          <a:xfrm>
            <a:off x="1462018" y="395510"/>
            <a:ext cx="1225402" cy="1341236"/>
          </a:xfrm>
          <a:prstGeom prst="rect">
            <a:avLst/>
          </a:prstGeom>
        </p:spPr>
      </p:pic>
      <p:pic>
        <p:nvPicPr>
          <p:cNvPr id="5" name="Picture 4"/>
          <p:cNvPicPr>
            <a:picLocks noChangeAspect="1"/>
          </p:cNvPicPr>
          <p:nvPr/>
        </p:nvPicPr>
        <p:blipFill>
          <a:blip r:embed="rId3"/>
          <a:stretch>
            <a:fillRect/>
          </a:stretch>
        </p:blipFill>
        <p:spPr>
          <a:xfrm>
            <a:off x="10747123" y="426263"/>
            <a:ext cx="1444877" cy="1066892"/>
          </a:xfrm>
          <a:prstGeom prst="rect">
            <a:avLst/>
          </a:prstGeom>
        </p:spPr>
      </p:pic>
    </p:spTree>
    <p:extLst>
      <p:ext uri="{BB962C8B-B14F-4D97-AF65-F5344CB8AC3E}">
        <p14:creationId xmlns:p14="http://schemas.microsoft.com/office/powerpoint/2010/main" val="1419605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565" y="1919182"/>
            <a:ext cx="8911687" cy="1280890"/>
          </a:xfrm>
        </p:spPr>
        <p:txBody>
          <a:bodyPr>
            <a:normAutofit/>
          </a:bodyPr>
          <a:lstStyle/>
          <a:p>
            <a:pPr algn="ctr" rtl="1"/>
            <a:r>
              <a:rPr lang="ar-SA" dirty="0">
                <a:solidFill>
                  <a:srgbClr val="0070C0"/>
                </a:solidFill>
                <a:latin typeface="Nazanin"/>
                <a:cs typeface="2  Nazanin" panose="00000700000000000000" pitchFamily="2" charset="-78"/>
              </a:rPr>
              <a:t>درمان بیماری مرتبط با باسیلوس سرئوس</a:t>
            </a:r>
            <a:r>
              <a:rPr lang="en-US" b="1" dirty="0">
                <a:solidFill>
                  <a:srgbClr val="0070C0"/>
                </a:solidFill>
              </a:rPr>
              <a:t/>
            </a:r>
            <a:br>
              <a:rPr lang="en-US" b="1"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620385" y="2834391"/>
            <a:ext cx="8915400" cy="3777622"/>
          </a:xfrm>
        </p:spPr>
        <p:txBody>
          <a:bodyPr>
            <a:normAutofit fontScale="92500" lnSpcReduction="20000"/>
          </a:bodyPr>
          <a:lstStyle/>
          <a:p>
            <a:pPr lvl="0" algn="r" rtl="1"/>
            <a:r>
              <a:rPr lang="fa-IR" dirty="0" smtClean="0">
                <a:solidFill>
                  <a:schemeClr val="tx1"/>
                </a:solidFill>
                <a:cs typeface="B Nazanin" panose="00000400000000000000" pitchFamily="2" charset="-78"/>
              </a:rPr>
              <a:t>ا</a:t>
            </a:r>
            <a:r>
              <a:rPr lang="ar-SA" dirty="0" smtClean="0">
                <a:solidFill>
                  <a:schemeClr val="tx1"/>
                </a:solidFill>
                <a:cs typeface="B Nazanin" panose="00000400000000000000" pitchFamily="2" charset="-78"/>
              </a:rPr>
              <a:t>فراد </a:t>
            </a:r>
            <a:r>
              <a:rPr lang="ar-SA" dirty="0">
                <a:solidFill>
                  <a:schemeClr val="tx1"/>
                </a:solidFill>
                <a:cs typeface="B Nazanin" panose="00000400000000000000" pitchFamily="2" charset="-78"/>
              </a:rPr>
              <a:t>مبتلا به مسمومیت غذایی با سرئوس فقط به مراقبت نیاز دارند</a:t>
            </a:r>
            <a:r>
              <a:rPr lang="en-US" dirty="0">
                <a:solidFill>
                  <a:schemeClr val="tx1"/>
                </a:solidFill>
                <a:cs typeface="B Nazanin" panose="00000400000000000000" pitchFamily="2" charset="-78"/>
              </a:rPr>
              <a:t>.</a:t>
            </a:r>
          </a:p>
          <a:p>
            <a:pPr algn="r" rtl="1"/>
            <a:r>
              <a:rPr lang="ar-SA" dirty="0">
                <a:solidFill>
                  <a:schemeClr val="tx1"/>
                </a:solidFill>
                <a:cs typeface="B Nazanin" panose="00000400000000000000" pitchFamily="2" charset="-78"/>
              </a:rPr>
              <a:t>هیدراتاسیون خوراکی یا گاهی اوقات جایگزینی مایع و الکترولیت داخل وریدی برای بیماران مبتلا به کم آبی شدید. آنتی‌بیوتیک‌ها توصیه </a:t>
            </a:r>
            <a:r>
              <a:rPr lang="ar-SA" dirty="0" smtClean="0">
                <a:solidFill>
                  <a:schemeClr val="tx1"/>
                </a:solidFill>
                <a:cs typeface="B Nazanin" panose="00000400000000000000" pitchFamily="2" charset="-78"/>
              </a:rPr>
              <a:t>نمی‌شوند</a:t>
            </a:r>
            <a:endParaRPr lang="fa-IR" dirty="0" smtClean="0">
              <a:solidFill>
                <a:schemeClr val="tx1"/>
              </a:solidFill>
              <a:cs typeface="B Nazanin" panose="00000400000000000000" pitchFamily="2" charset="-78"/>
            </a:endParaRPr>
          </a:p>
          <a:p>
            <a:pPr algn="r" rtl="1"/>
            <a:r>
              <a:rPr lang="ar-SA" sz="2600" dirty="0">
                <a:solidFill>
                  <a:srgbClr val="0070C0"/>
                </a:solidFill>
                <a:latin typeface="Nazanin"/>
                <a:ea typeface="+mj-ea"/>
                <a:cs typeface="2  Nazanin" panose="00000700000000000000" pitchFamily="2" charset="-78"/>
              </a:rPr>
              <a:t>بیماران مبتلا به نوع تهاجمی بیماری نیاز به درمان آنتی‌بیوتیکی دارند. باسیلوس سرئوس به کلیندامایسین، اریترومایسین، وانکومایسین، آمینوگلیکوزیدها و تتراسایکلین حساس است. به پنی سیلین و تری متوپریم مقاوم است</a:t>
            </a:r>
            <a:endParaRPr lang="en-US" sz="2600" dirty="0">
              <a:solidFill>
                <a:srgbClr val="0070C0"/>
              </a:solidFill>
              <a:latin typeface="Nazanin"/>
              <a:ea typeface="+mj-ea"/>
              <a:cs typeface="2  Nazanin" panose="00000700000000000000" pitchFamily="2" charset="-78"/>
            </a:endParaRPr>
          </a:p>
          <a:p>
            <a:pPr algn="r" rtl="1"/>
            <a:r>
              <a:rPr lang="en-US" dirty="0">
                <a:solidFill>
                  <a:schemeClr val="tx1"/>
                </a:solidFill>
                <a:cs typeface="B Nazanin" panose="00000400000000000000" pitchFamily="2" charset="-78"/>
              </a:rPr>
              <a:t>.</a:t>
            </a:r>
            <a:r>
              <a:rPr lang="ar-SA" dirty="0">
                <a:solidFill>
                  <a:schemeClr val="tx1"/>
                </a:solidFill>
                <a:cs typeface="B Nazanin" panose="00000400000000000000" pitchFamily="2" charset="-78"/>
              </a:rPr>
              <a:t> اگر بعد از خوردن برنج ناسالم مریض شدید، ممکن است برای یک یا دو روز ناراحتی های گوارشی را تجربه کنید. بنابراین مهم است که با نوشیدنی های ورزشی یا الکترولیتی هیدراته بمانید</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آنتی بیوتیک برای مسمومیت غذایی ناشی از باسیلوس سرئوس توصیه نمی شود زیرا علائم ناشی از سموم باکتری است و نه خود باکتری . به طور معمول، هنگامی که بدن با استفراغ یا اسهال از شر سموم خلاص می شود، علائم فروکش می کند</a:t>
            </a: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اگر خونی در استفراغ یا اسهال دارید یا علائم برای چند روز ادامه داشت، همچنین اگر کم آب هستید و نمی‌توانید مایعات را تحمل کنید باید مراقب باشیدو به پزشک مراجعه نمایید</a:t>
            </a:r>
            <a:endParaRPr lang="en-US" dirty="0">
              <a:solidFill>
                <a:schemeClr val="tx1"/>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649053" y="306128"/>
            <a:ext cx="1225402" cy="1341236"/>
          </a:xfrm>
          <a:prstGeom prst="rect">
            <a:avLst/>
          </a:prstGeom>
        </p:spPr>
      </p:pic>
      <p:pic>
        <p:nvPicPr>
          <p:cNvPr id="5" name="Picture 4"/>
          <p:cNvPicPr>
            <a:picLocks noChangeAspect="1"/>
          </p:cNvPicPr>
          <p:nvPr/>
        </p:nvPicPr>
        <p:blipFill>
          <a:blip r:embed="rId3"/>
          <a:stretch>
            <a:fillRect/>
          </a:stretch>
        </p:blipFill>
        <p:spPr>
          <a:xfrm>
            <a:off x="10626508" y="580472"/>
            <a:ext cx="1444877" cy="1066892"/>
          </a:xfrm>
          <a:prstGeom prst="rect">
            <a:avLst/>
          </a:prstGeom>
        </p:spPr>
      </p:pic>
    </p:spTree>
    <p:extLst>
      <p:ext uri="{BB962C8B-B14F-4D97-AF65-F5344CB8AC3E}">
        <p14:creationId xmlns:p14="http://schemas.microsoft.com/office/powerpoint/2010/main" val="3438249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703" y="2036282"/>
            <a:ext cx="8911687" cy="1280890"/>
          </a:xfrm>
        </p:spPr>
        <p:txBody>
          <a:bodyPr/>
          <a:lstStyle/>
          <a:p>
            <a:pPr algn="ctr" rtl="1"/>
            <a:r>
              <a:rPr lang="ar-SA" sz="4000" dirty="0">
                <a:solidFill>
                  <a:srgbClr val="0070C0"/>
                </a:solidFill>
                <a:latin typeface="Nazanin"/>
                <a:cs typeface="2  Nazanin" panose="00000700000000000000" pitchFamily="2" charset="-78"/>
              </a:rPr>
              <a:t>کلام پایانی</a:t>
            </a:r>
            <a:r>
              <a:rPr lang="en-US" b="1" dirty="0">
                <a:solidFill>
                  <a:srgbClr val="0070C0"/>
                </a:solidFill>
              </a:rPr>
              <a:t/>
            </a:r>
            <a:br>
              <a:rPr lang="en-US" b="1"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083771" y="3685309"/>
            <a:ext cx="8915400" cy="3777622"/>
          </a:xfrm>
        </p:spPr>
        <p:txBody>
          <a:bodyPr/>
          <a:lstStyle/>
          <a:p>
            <a:pPr algn="ctr" rtl="1"/>
            <a:r>
              <a:rPr lang="ar-SA" sz="2000" dirty="0">
                <a:solidFill>
                  <a:schemeClr val="tx1"/>
                </a:solidFill>
                <a:cs typeface="B Nazanin" panose="00000400000000000000" pitchFamily="2" charset="-78"/>
              </a:rPr>
              <a:t>برای پیشگیری از مسمومیت غذایی باسیلوس سرئوس ، لازم نیست برنج را از رژیم غذایی خود حذف کنید . اگر قصد دارید غذای خود را در خانه تهیه کنید، کارشناسان ایمنی مواد غذایی می گویند می توانید برنج پخته شده را به جای گذاشتن روی پیشخوان در یخچال قرار دهید تا خنک شود تا خطر تشکیل سموم با رسیدن برنج به دمای اتاق کاهش یابد</a:t>
            </a:r>
            <a:r>
              <a:rPr lang="en-US" i="1" dirty="0"/>
              <a:t>.</a:t>
            </a:r>
            <a:endParaRPr lang="en-US" dirty="0"/>
          </a:p>
          <a:p>
            <a:endParaRPr lang="en-US" dirty="0"/>
          </a:p>
        </p:txBody>
      </p:sp>
      <p:pic>
        <p:nvPicPr>
          <p:cNvPr id="4" name="Picture 3"/>
          <p:cNvPicPr>
            <a:picLocks noChangeAspect="1"/>
          </p:cNvPicPr>
          <p:nvPr/>
        </p:nvPicPr>
        <p:blipFill>
          <a:blip r:embed="rId2"/>
          <a:stretch>
            <a:fillRect/>
          </a:stretch>
        </p:blipFill>
        <p:spPr>
          <a:xfrm>
            <a:off x="1773744" y="326909"/>
            <a:ext cx="1225402" cy="1341236"/>
          </a:xfrm>
          <a:prstGeom prst="rect">
            <a:avLst/>
          </a:prstGeom>
        </p:spPr>
      </p:pic>
      <p:pic>
        <p:nvPicPr>
          <p:cNvPr id="5" name="Picture 4"/>
          <p:cNvPicPr>
            <a:picLocks noChangeAspect="1"/>
          </p:cNvPicPr>
          <p:nvPr/>
        </p:nvPicPr>
        <p:blipFill>
          <a:blip r:embed="rId3"/>
          <a:stretch>
            <a:fillRect/>
          </a:stretch>
        </p:blipFill>
        <p:spPr>
          <a:xfrm>
            <a:off x="10645390" y="545385"/>
            <a:ext cx="1444877" cy="1066892"/>
          </a:xfrm>
          <a:prstGeom prst="rect">
            <a:avLst/>
          </a:prstGeom>
        </p:spPr>
      </p:pic>
    </p:spTree>
    <p:extLst>
      <p:ext uri="{BB962C8B-B14F-4D97-AF65-F5344CB8AC3E}">
        <p14:creationId xmlns:p14="http://schemas.microsoft.com/office/powerpoint/2010/main" val="202109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4771" y="1724894"/>
            <a:ext cx="6996909" cy="4051877"/>
          </a:xfrm>
        </p:spPr>
      </p:pic>
      <p:sp>
        <p:nvSpPr>
          <p:cNvPr id="9" name="Title 1"/>
          <p:cNvSpPr txBox="1">
            <a:spLocks/>
          </p:cNvSpPr>
          <p:nvPr/>
        </p:nvSpPr>
        <p:spPr>
          <a:xfrm>
            <a:off x="3134771" y="2119747"/>
            <a:ext cx="6996909" cy="2337954"/>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4000" dirty="0" smtClean="0">
                <a:solidFill>
                  <a:srgbClr val="0070C0"/>
                </a:solidFill>
                <a:cs typeface="2  Narenj" panose="00000300000000000000" pitchFamily="2" charset="-78"/>
              </a:rPr>
              <a:t>وقتی درحال خوردن سوپ </a:t>
            </a:r>
            <a:r>
              <a:rPr lang="fa-IR" sz="4000" u="sng" dirty="0" smtClean="0">
                <a:solidFill>
                  <a:srgbClr val="0070C0"/>
                </a:solidFill>
                <a:cs typeface="2  Narenj" panose="00000300000000000000" pitchFamily="2" charset="-78"/>
              </a:rPr>
              <a:t>هستید به دسر فکر </a:t>
            </a:r>
            <a:r>
              <a:rPr lang="fa-IR" sz="4000" dirty="0" smtClean="0">
                <a:solidFill>
                  <a:srgbClr val="0070C0"/>
                </a:solidFill>
                <a:cs typeface="2  Narenj" panose="00000300000000000000" pitchFamily="2" charset="-78"/>
              </a:rPr>
              <a:t>نکنید</a:t>
            </a:r>
            <a:r>
              <a:rPr lang="fa-IR" sz="4000" dirty="0" smtClean="0">
                <a:solidFill>
                  <a:srgbClr val="0070C0"/>
                </a:solidFill>
                <a:cs typeface="2  Narenj" panose="00000300000000000000" pitchFamily="2" charset="-78"/>
              </a:rPr>
              <a:t>.</a:t>
            </a:r>
          </a:p>
          <a:p>
            <a:pPr algn="ctr"/>
            <a:r>
              <a:rPr lang="fa-IR" sz="4000" dirty="0" smtClean="0">
                <a:solidFill>
                  <a:srgbClr val="0070C0"/>
                </a:solidFill>
                <a:cs typeface="2  Narenj" panose="00000300000000000000" pitchFamily="2" charset="-78"/>
              </a:rPr>
              <a:t>همه </a:t>
            </a:r>
            <a:r>
              <a:rPr lang="fa-IR" sz="4000" dirty="0" smtClean="0">
                <a:solidFill>
                  <a:srgbClr val="0070C0"/>
                </a:solidFill>
                <a:cs typeface="2  Narenj" panose="00000300000000000000" pitchFamily="2" charset="-78"/>
              </a:rPr>
              <a:t>دارایی شما لحظه حال است.    </a:t>
            </a:r>
            <a:br>
              <a:rPr lang="fa-IR" sz="4000" dirty="0" smtClean="0">
                <a:solidFill>
                  <a:srgbClr val="0070C0"/>
                </a:solidFill>
                <a:cs typeface="2  Narenj" panose="00000300000000000000" pitchFamily="2" charset="-78"/>
              </a:rPr>
            </a:br>
            <a:r>
              <a:rPr lang="fa-IR" sz="4000" dirty="0" smtClean="0">
                <a:solidFill>
                  <a:srgbClr val="0070C0"/>
                </a:solidFill>
                <a:cs typeface="2  Narenj" panose="00000300000000000000" pitchFamily="2" charset="-78"/>
              </a:rPr>
              <a:t>باسپاس از توجه شما</a:t>
            </a:r>
            <a:endParaRPr lang="en-US" sz="4000" dirty="0">
              <a:solidFill>
                <a:srgbClr val="0070C0"/>
              </a:solidFill>
              <a:cs typeface="2  Narenj" panose="00000300000000000000" pitchFamily="2" charset="-78"/>
            </a:endParaRPr>
          </a:p>
        </p:txBody>
      </p:sp>
      <p:pic>
        <p:nvPicPr>
          <p:cNvPr id="2" name="Picture 1"/>
          <p:cNvPicPr>
            <a:picLocks noChangeAspect="1"/>
          </p:cNvPicPr>
          <p:nvPr/>
        </p:nvPicPr>
        <p:blipFill>
          <a:blip r:embed="rId3"/>
          <a:stretch>
            <a:fillRect/>
          </a:stretch>
        </p:blipFill>
        <p:spPr>
          <a:xfrm>
            <a:off x="1607490" y="98310"/>
            <a:ext cx="1225402" cy="1341236"/>
          </a:xfrm>
          <a:prstGeom prst="rect">
            <a:avLst/>
          </a:prstGeom>
        </p:spPr>
      </p:pic>
      <p:pic>
        <p:nvPicPr>
          <p:cNvPr id="3" name="Picture 2"/>
          <p:cNvPicPr>
            <a:picLocks noChangeAspect="1"/>
          </p:cNvPicPr>
          <p:nvPr/>
        </p:nvPicPr>
        <p:blipFill>
          <a:blip r:embed="rId4"/>
          <a:stretch>
            <a:fillRect/>
          </a:stretch>
        </p:blipFill>
        <p:spPr>
          <a:xfrm>
            <a:off x="10631361" y="372654"/>
            <a:ext cx="1444877" cy="1066892"/>
          </a:xfrm>
          <a:prstGeom prst="rect">
            <a:avLst/>
          </a:prstGeom>
        </p:spPr>
      </p:pic>
    </p:spTree>
    <p:extLst>
      <p:ext uri="{BB962C8B-B14F-4D97-AF65-F5344CB8AC3E}">
        <p14:creationId xmlns:p14="http://schemas.microsoft.com/office/powerpoint/2010/main" val="2650419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493" y="1000541"/>
            <a:ext cx="8911687" cy="1280890"/>
          </a:xfrm>
        </p:spPr>
        <p:txBody>
          <a:bodyPr>
            <a:normAutofit/>
          </a:bodyPr>
          <a:lstStyle/>
          <a:p>
            <a:r>
              <a:rPr lang="fa-IR" sz="4800" dirty="0">
                <a:solidFill>
                  <a:srgbClr val="0070C0"/>
                </a:solidFill>
                <a:latin typeface="Nazanin"/>
                <a:cs typeface="2  Nazanin" panose="00000700000000000000" pitchFamily="2" charset="-78"/>
              </a:rPr>
              <a:t>زیستگاه باسیلوس سرئوس          </a:t>
            </a:r>
            <a:endParaRPr lang="en-US" sz="4800" dirty="0">
              <a:solidFill>
                <a:srgbClr val="0070C0"/>
              </a:solidFill>
              <a:latin typeface="Nazanin"/>
              <a:cs typeface="2  Nazanin" panose="00000700000000000000" pitchFamily="2" charset="-78"/>
            </a:endParaRPr>
          </a:p>
        </p:txBody>
      </p:sp>
      <p:sp>
        <p:nvSpPr>
          <p:cNvPr id="3" name="Content Placeholder 2"/>
          <p:cNvSpPr>
            <a:spLocks noGrp="1"/>
          </p:cNvSpPr>
          <p:nvPr>
            <p:ph idx="1"/>
          </p:nvPr>
        </p:nvSpPr>
        <p:spPr>
          <a:xfrm>
            <a:off x="5143801" y="2244405"/>
            <a:ext cx="7132493" cy="4613595"/>
          </a:xfrm>
        </p:spPr>
        <p:txBody>
          <a:bodyPr>
            <a:noAutofit/>
          </a:bodyPr>
          <a:lstStyle/>
          <a:p>
            <a:pPr algn="r" rtl="1"/>
            <a:r>
              <a:rPr lang="fa-IR" sz="1600" dirty="0">
                <a:solidFill>
                  <a:schemeClr val="tx1"/>
                </a:solidFill>
                <a:cs typeface="B Nazanin" panose="00000400000000000000" pitchFamily="2" charset="-78"/>
              </a:rPr>
              <a:t>	باسیلوس سرئوس می‌تواند در خاک، سبزیجات، شیر، غلات، ادویه‌جات ترشیجات، برنج، مرغ و گوشت پخته شده، سوپ و دسر وجود داشته باشد. </a:t>
            </a:r>
            <a:endParaRPr lang="en-US" sz="1600" dirty="0">
              <a:solidFill>
                <a:schemeClr val="tx1"/>
              </a:solidFill>
              <a:cs typeface="B Nazanin" panose="00000400000000000000" pitchFamily="2" charset="-78"/>
            </a:endParaRPr>
          </a:p>
          <a:p>
            <a:pPr algn="r" rtl="1"/>
            <a:r>
              <a:rPr lang="fa-IR" sz="1600" dirty="0" smtClean="0">
                <a:solidFill>
                  <a:schemeClr val="tx1"/>
                </a:solidFill>
                <a:cs typeface="B Nazanin" panose="00000400000000000000" pitchFamily="2" charset="-78"/>
              </a:rPr>
              <a:t>باسیلوس </a:t>
            </a:r>
            <a:r>
              <a:rPr lang="fa-IR" sz="1600" dirty="0">
                <a:solidFill>
                  <a:schemeClr val="tx1"/>
                </a:solidFill>
                <a:cs typeface="B Nazanin" panose="00000400000000000000" pitchFamily="2" charset="-78"/>
              </a:rPr>
              <a:t>سرئوس همچنین در پوره سیب زمینی، خورشت گوشت گاو، سیب، هات‌چاکلت عرضه شده در دستگاه‌های فروش خودکار و سایر مکان‌های نامناسب بهداشتی برای موادغذایی یافت می‌شود.</a:t>
            </a:r>
          </a:p>
          <a:p>
            <a:pPr algn="r" rtl="1"/>
            <a:r>
              <a:rPr lang="fa-IR" sz="1600" dirty="0" smtClean="0">
                <a:solidFill>
                  <a:schemeClr val="tx1"/>
                </a:solidFill>
                <a:cs typeface="B Nazanin" panose="00000400000000000000" pitchFamily="2" charset="-78"/>
              </a:rPr>
              <a:t>به </a:t>
            </a:r>
            <a:r>
              <a:rPr lang="fa-IR" sz="1600" dirty="0">
                <a:solidFill>
                  <a:schemeClr val="tx1"/>
                </a:solidFill>
                <a:cs typeface="B Nazanin" panose="00000400000000000000" pitchFamily="2" charset="-78"/>
              </a:rPr>
              <a:t>عنوان فلور طبیعی انسان در نظر گرفته نمی‌شود، ممکن است به طور موقت در پوست یا دستگاه گوارش یا تنفس کلونی تشکیل دهد.</a:t>
            </a:r>
            <a:r>
              <a:rPr lang="en-US" sz="1600" dirty="0">
                <a:solidFill>
                  <a:schemeClr val="tx1"/>
                </a:solidFill>
                <a:cs typeface="B Nazanin" panose="00000400000000000000" pitchFamily="2" charset="-78"/>
              </a:rPr>
              <a:t>   </a:t>
            </a:r>
            <a:endParaRPr lang="fa-IR" sz="1600" dirty="0">
              <a:solidFill>
                <a:schemeClr val="tx1"/>
              </a:solidFill>
              <a:cs typeface="B Nazanin" panose="00000400000000000000" pitchFamily="2" charset="-78"/>
            </a:endParaRPr>
          </a:p>
          <a:p>
            <a:pPr algn="r" rtl="1"/>
            <a:r>
              <a:rPr lang="fa-IR" sz="1600" dirty="0" smtClean="0">
                <a:solidFill>
                  <a:schemeClr val="tx1"/>
                </a:solidFill>
                <a:cs typeface="B Nazanin" panose="00000400000000000000" pitchFamily="2" charset="-78"/>
              </a:rPr>
              <a:t>این </a:t>
            </a:r>
            <a:r>
              <a:rPr lang="fa-IR" sz="1600" dirty="0">
                <a:solidFill>
                  <a:schemeClr val="tx1"/>
                </a:solidFill>
                <a:cs typeface="B Nazanin" panose="00000400000000000000" pitchFamily="2" charset="-78"/>
              </a:rPr>
              <a:t>پاتوژن فرصت‌طلب برای بیماران نقص ایمنی و گاهی اوقات پاتوژن </a:t>
            </a:r>
            <a:r>
              <a:rPr lang="fa-IR" sz="1600" dirty="0" smtClean="0">
                <a:solidFill>
                  <a:schemeClr val="tx1"/>
                </a:solidFill>
                <a:cs typeface="B Nazanin" panose="00000400000000000000" pitchFamily="2" charset="-78"/>
              </a:rPr>
              <a:t>انسان است.</a:t>
            </a:r>
            <a:endParaRPr lang="fa-IR" sz="1600" dirty="0">
              <a:solidFill>
                <a:schemeClr val="tx1"/>
              </a:solidFill>
              <a:cs typeface="B Nazanin" panose="00000400000000000000" pitchFamily="2" charset="-78"/>
            </a:endParaRPr>
          </a:p>
          <a:p>
            <a:pPr algn="r" rtl="1"/>
            <a:r>
              <a:rPr lang="fa-IR" sz="1600" dirty="0" smtClean="0">
                <a:solidFill>
                  <a:schemeClr val="tx1"/>
                </a:solidFill>
                <a:cs typeface="B Nazanin" panose="00000400000000000000" pitchFamily="2" charset="-78"/>
              </a:rPr>
              <a:t>اندوسپورها </a:t>
            </a:r>
            <a:r>
              <a:rPr lang="fa-IR" sz="1600" dirty="0">
                <a:solidFill>
                  <a:schemeClr val="tx1"/>
                </a:solidFill>
                <a:cs typeface="B Nazanin" panose="00000400000000000000" pitchFamily="2" charset="-78"/>
              </a:rPr>
              <a:t>در برابر عوامل فیزیکی و شیمیایی مانند گرما، سرما، خشک شدن، تشعشع، مواد ضدعفونی‌کننده، آنتی‌بیوتیک‌ها و سایر سموم</a:t>
            </a:r>
            <a:r>
              <a:rPr lang="en-US" sz="1600" dirty="0">
                <a:solidFill>
                  <a:schemeClr val="tx1"/>
                </a:solidFill>
                <a:cs typeface="B Nazanin" panose="00000400000000000000" pitchFamily="2" charset="-78"/>
              </a:rPr>
              <a:t> </a:t>
            </a:r>
            <a:r>
              <a:rPr lang="fa-IR" sz="1600" dirty="0">
                <a:solidFill>
                  <a:schemeClr val="tx1"/>
                </a:solidFill>
                <a:cs typeface="B Nazanin" panose="00000400000000000000" pitchFamily="2" charset="-78"/>
              </a:rPr>
              <a:t> مقاومت بسیار بیشتری نشان می‌دهند.</a:t>
            </a:r>
          </a:p>
          <a:p>
            <a:pPr algn="r" rtl="1"/>
            <a:r>
              <a:rPr lang="fa-IR" sz="1600" dirty="0" smtClean="0">
                <a:solidFill>
                  <a:schemeClr val="tx1"/>
                </a:solidFill>
                <a:cs typeface="B Nazanin" panose="00000400000000000000" pitchFamily="2" charset="-78"/>
              </a:rPr>
              <a:t>می‌توانند </a:t>
            </a:r>
            <a:r>
              <a:rPr lang="fa-IR" sz="1600" dirty="0">
                <a:solidFill>
                  <a:schemeClr val="tx1"/>
                </a:solidFill>
                <a:cs typeface="B Nazanin" panose="00000400000000000000" pitchFamily="2" charset="-78"/>
              </a:rPr>
              <a:t>در حضور یا در غیاب اکسیژن </a:t>
            </a:r>
            <a:r>
              <a:rPr lang="fa-IR" sz="1600" dirty="0" smtClean="0">
                <a:solidFill>
                  <a:schemeClr val="tx1"/>
                </a:solidFill>
                <a:cs typeface="B Nazanin" panose="00000400000000000000" pitchFamily="2" charset="-78"/>
              </a:rPr>
              <a:t>رشد کنند.</a:t>
            </a:r>
            <a:endParaRPr lang="fa-IR" sz="1600" dirty="0">
              <a:solidFill>
                <a:schemeClr val="tx1"/>
              </a:solidFill>
              <a:cs typeface="B Nazanin" panose="00000400000000000000" pitchFamily="2" charset="-78"/>
            </a:endParaRPr>
          </a:p>
          <a:p>
            <a:pPr algn="r" rtl="1"/>
            <a:r>
              <a:rPr lang="fa-IR" sz="1600" dirty="0" smtClean="0">
                <a:solidFill>
                  <a:schemeClr val="tx1"/>
                </a:solidFill>
                <a:cs typeface="B Nazanin" panose="00000400000000000000" pitchFamily="2" charset="-78"/>
              </a:rPr>
              <a:t>با </a:t>
            </a:r>
            <a:r>
              <a:rPr lang="fa-IR" sz="1600" dirty="0">
                <a:solidFill>
                  <a:schemeClr val="tx1"/>
                </a:solidFill>
                <a:cs typeface="B Nazanin" panose="00000400000000000000" pitchFamily="2" charset="-78"/>
              </a:rPr>
              <a:t>سایر میکروارگانیسم‌های موجود در ریزوسفر، ناحیه اطراف ریشه‌های گیاه، </a:t>
            </a:r>
            <a:r>
              <a:rPr lang="fa-IR" sz="1600" dirty="0" smtClean="0">
                <a:solidFill>
                  <a:schemeClr val="tx1"/>
                </a:solidFill>
                <a:cs typeface="B Nazanin" panose="00000400000000000000" pitchFamily="2" charset="-78"/>
              </a:rPr>
              <a:t>تعامل دارد.</a:t>
            </a:r>
            <a:endParaRPr lang="fa-IR" sz="1600" dirty="0">
              <a:solidFill>
                <a:schemeClr val="tx1"/>
              </a:solidFill>
              <a:cs typeface="B Nazanin" panose="00000400000000000000" pitchFamily="2" charset="-78"/>
            </a:endParaRPr>
          </a:p>
          <a:p>
            <a:pPr algn="r" rtl="1"/>
            <a:r>
              <a:rPr lang="fa-IR" sz="1600" dirty="0">
                <a:solidFill>
                  <a:schemeClr val="tx1"/>
                </a:solidFill>
                <a:cs typeface="B Nazanin" panose="00000400000000000000" pitchFamily="2" charset="-78"/>
              </a:rPr>
              <a:t>همچنین در روده میکروفلور بی‌مهرگان یافت می‌شود و همزیست روده‌ای بندپایان است که در آن رشد رشته‌ای در یکسری </a:t>
            </a:r>
            <a:r>
              <a:rPr lang="fa-IR" sz="1600" dirty="0" smtClean="0">
                <a:solidFill>
                  <a:schemeClr val="tx1"/>
                </a:solidFill>
                <a:cs typeface="B Nazanin" panose="00000400000000000000" pitchFamily="2" charset="-78"/>
              </a:rPr>
              <a:t>حشرات</a:t>
            </a:r>
            <a:r>
              <a:rPr lang="fa-IR" sz="1600" dirty="0">
                <a:solidFill>
                  <a:schemeClr val="tx1"/>
                </a:solidFill>
                <a:cs typeface="B Nazanin" panose="00000400000000000000" pitchFamily="2" charset="-78"/>
              </a:rPr>
              <a:t> </a:t>
            </a:r>
            <a:r>
              <a:rPr lang="fa-IR" sz="1600" dirty="0" smtClean="0">
                <a:solidFill>
                  <a:schemeClr val="tx1"/>
                </a:solidFill>
                <a:cs typeface="B Nazanin" panose="00000400000000000000" pitchFamily="2" charset="-78"/>
              </a:rPr>
              <a:t>،</a:t>
            </a:r>
            <a:r>
              <a:rPr lang="en-US" sz="1600" dirty="0" smtClean="0">
                <a:solidFill>
                  <a:schemeClr val="tx1"/>
                </a:solidFill>
                <a:cs typeface="B Nazanin" panose="00000400000000000000" pitchFamily="2" charset="-78"/>
              </a:rPr>
              <a:t> </a:t>
            </a:r>
            <a:r>
              <a:rPr lang="fa-IR" sz="1600" dirty="0">
                <a:solidFill>
                  <a:schemeClr val="tx1"/>
                </a:solidFill>
                <a:cs typeface="B Nazanin" panose="00000400000000000000" pitchFamily="2" charset="-78"/>
              </a:rPr>
              <a:t>سوسک‌ها و موریانه‌ها نشان داده شده است.</a:t>
            </a:r>
            <a:endParaRPr lang="en-US" sz="1600" dirty="0">
              <a:solidFill>
                <a:schemeClr val="tx1"/>
              </a:solidFill>
              <a:cs typeface="B Nazanin" panose="00000400000000000000" pitchFamily="2" charset="-78"/>
            </a:endParaRPr>
          </a:p>
          <a:p>
            <a:pPr algn="r" rtl="1"/>
            <a:endParaRPr lang="en-US" sz="1600"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47" y="2772923"/>
            <a:ext cx="4373071" cy="3485578"/>
          </a:xfrm>
          <a:prstGeom prst="rect">
            <a:avLst/>
          </a:prstGeom>
        </p:spPr>
      </p:pic>
      <p:pic>
        <p:nvPicPr>
          <p:cNvPr id="5" name="Picture 4"/>
          <p:cNvPicPr>
            <a:picLocks noChangeAspect="1"/>
          </p:cNvPicPr>
          <p:nvPr/>
        </p:nvPicPr>
        <p:blipFill>
          <a:blip r:embed="rId3"/>
          <a:stretch>
            <a:fillRect/>
          </a:stretch>
        </p:blipFill>
        <p:spPr>
          <a:xfrm>
            <a:off x="1846481" y="0"/>
            <a:ext cx="1225402" cy="1341236"/>
          </a:xfrm>
          <a:prstGeom prst="rect">
            <a:avLst/>
          </a:prstGeom>
        </p:spPr>
      </p:pic>
      <p:pic>
        <p:nvPicPr>
          <p:cNvPr id="6" name="Picture 5"/>
          <p:cNvPicPr>
            <a:picLocks noChangeAspect="1"/>
          </p:cNvPicPr>
          <p:nvPr/>
        </p:nvPicPr>
        <p:blipFill>
          <a:blip r:embed="rId4"/>
          <a:stretch>
            <a:fillRect/>
          </a:stretch>
        </p:blipFill>
        <p:spPr>
          <a:xfrm>
            <a:off x="10485889" y="274344"/>
            <a:ext cx="1444877" cy="1066892"/>
          </a:xfrm>
          <a:prstGeom prst="rect">
            <a:avLst/>
          </a:prstGeom>
        </p:spPr>
      </p:pic>
    </p:spTree>
    <p:extLst>
      <p:ext uri="{BB962C8B-B14F-4D97-AF65-F5344CB8AC3E}">
        <p14:creationId xmlns:p14="http://schemas.microsoft.com/office/powerpoint/2010/main" val="1138667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147" y="1543455"/>
            <a:ext cx="8911687" cy="1280890"/>
          </a:xfrm>
        </p:spPr>
        <p:txBody>
          <a:bodyPr>
            <a:normAutofit fontScale="90000"/>
          </a:bodyPr>
          <a:lstStyle/>
          <a:p>
            <a:r>
              <a:rPr lang="fa-IR" sz="4800" dirty="0">
                <a:solidFill>
                  <a:srgbClr val="0070C0"/>
                </a:solidFill>
                <a:latin typeface="Nazanin"/>
                <a:cs typeface="2  Nazanin" panose="00000700000000000000" pitchFamily="2" charset="-78"/>
              </a:rPr>
              <a:t>مورفولوژی باسیلوس </a:t>
            </a:r>
            <a:r>
              <a:rPr lang="fa-IR" sz="4800" dirty="0" smtClean="0">
                <a:solidFill>
                  <a:srgbClr val="0070C0"/>
                </a:solidFill>
                <a:latin typeface="Nazanin"/>
                <a:cs typeface="2  Nazanin" panose="00000700000000000000" pitchFamily="2" charset="-78"/>
              </a:rPr>
              <a:t>سرئوس      </a:t>
            </a:r>
            <a:r>
              <a:rPr lang="fa-IR" dirty="0">
                <a:solidFill>
                  <a:srgbClr val="0070C0"/>
                </a:solidFill>
              </a:rPr>
              <a:t/>
            </a:r>
            <a:br>
              <a:rPr lang="fa-IR"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261754" y="3080378"/>
            <a:ext cx="8915400" cy="3777622"/>
          </a:xfrm>
        </p:spPr>
        <p:txBody>
          <a:bodyPr>
            <a:normAutofit/>
          </a:bodyPr>
          <a:lstStyle/>
          <a:p>
            <a:r>
              <a:rPr lang="fa-IR" dirty="0" smtClean="0">
                <a:solidFill>
                  <a:schemeClr val="tx1"/>
                </a:solidFill>
                <a:cs typeface="B Nazanin" panose="00000400000000000000" pitchFamily="2" charset="-78"/>
              </a:rPr>
              <a:t>باســيل </a:t>
            </a:r>
            <a:r>
              <a:rPr lang="fa-IR" dirty="0">
                <a:solidFill>
                  <a:schemeClr val="tx1"/>
                </a:solidFill>
                <a:cs typeface="B Nazanin" panose="00000400000000000000" pitchFamily="2" charset="-78"/>
              </a:rPr>
              <a:t>گــرم مثبــت و اسپوردارهوازی ؛بی هوازی اختیاری  است. </a:t>
            </a:r>
            <a:r>
              <a:rPr lang="en-US" dirty="0" smtClean="0">
                <a:solidFill>
                  <a:schemeClr val="tx1"/>
                </a:solidFill>
                <a:cs typeface="B Nazanin" panose="00000400000000000000" pitchFamily="2" charset="-78"/>
              </a:rPr>
              <a:t> (</a:t>
            </a:r>
            <a:r>
              <a:rPr lang="en-US" dirty="0" smtClean="0">
                <a:solidFill>
                  <a:srgbClr val="0070C0"/>
                </a:solidFill>
                <a:latin typeface="Titr"/>
                <a:cs typeface="B Nazanin" panose="00000400000000000000" pitchFamily="2" charset="-78"/>
              </a:rPr>
              <a:t>Bacillus </a:t>
            </a:r>
            <a:r>
              <a:rPr lang="en-US" dirty="0">
                <a:solidFill>
                  <a:srgbClr val="0070C0"/>
                </a:solidFill>
                <a:latin typeface="Titr"/>
                <a:cs typeface="B Nazanin" panose="00000400000000000000" pitchFamily="2" charset="-78"/>
              </a:rPr>
              <a:t>cereus </a:t>
            </a:r>
            <a:r>
              <a:rPr lang="en-US" dirty="0">
                <a:solidFill>
                  <a:schemeClr val="tx1"/>
                </a:solidFill>
                <a:cs typeface="B Nazanin" panose="00000400000000000000" pitchFamily="2" charset="-78"/>
              </a:rPr>
              <a:t>) </a:t>
            </a:r>
            <a:r>
              <a:rPr lang="fa-IR" dirty="0" smtClean="0">
                <a:solidFill>
                  <a:schemeClr val="tx1"/>
                </a:solidFill>
                <a:cs typeface="B Nazanin" panose="00000400000000000000" pitchFamily="2" charset="-78"/>
              </a:rPr>
              <a:t>باســيلوس </a:t>
            </a:r>
            <a:r>
              <a:rPr lang="fa-IR" dirty="0">
                <a:solidFill>
                  <a:schemeClr val="tx1"/>
                </a:solidFill>
                <a:cs typeface="B Nazanin" panose="00000400000000000000" pitchFamily="2" charset="-78"/>
              </a:rPr>
              <a:t>ســرئوس</a:t>
            </a:r>
            <a:br>
              <a:rPr lang="fa-IR" dirty="0">
                <a:solidFill>
                  <a:schemeClr val="tx1"/>
                </a:solidFill>
                <a:cs typeface="B Nazanin" panose="00000400000000000000" pitchFamily="2" charset="-78"/>
              </a:rPr>
            </a:br>
            <a:r>
              <a:rPr lang="fa-IR" dirty="0">
                <a:solidFill>
                  <a:schemeClr val="tx1"/>
                </a:solidFill>
                <a:cs typeface="B Nazanin" panose="00000400000000000000" pitchFamily="2" charset="-78"/>
              </a:rPr>
              <a:t>این باکتری متحرک ،همولیتیک مثبت ،کاتالاز مثبت ،مقاوم به پنی سیلین و فاقد رشد و به شکل ریزوئید است. دمای مناسب رشد این باکتری 30 تا 35 درجه سانتی گراداست </a:t>
            </a:r>
            <a:r>
              <a:rPr lang="fa-IR" dirty="0" smtClean="0">
                <a:solidFill>
                  <a:schemeClr val="tx1"/>
                </a:solidFill>
                <a:cs typeface="B Nazanin" panose="00000400000000000000" pitchFamily="2" charset="-78"/>
              </a:rPr>
              <a:t>. </a:t>
            </a:r>
            <a:r>
              <a:rPr lang="fa-IR" dirty="0">
                <a:solidFill>
                  <a:schemeClr val="tx1"/>
                </a:solidFill>
                <a:cs typeface="B Nazanin" panose="00000400000000000000" pitchFamily="2" charset="-78"/>
              </a:rPr>
              <a:t>ولی تا دمای 48 درجه سانتی گرادو در دمای پایین تر از 7 درجه سانتی </a:t>
            </a:r>
            <a:r>
              <a:rPr lang="fa-IR" dirty="0" smtClean="0">
                <a:solidFill>
                  <a:schemeClr val="tx1"/>
                </a:solidFill>
                <a:cs typeface="B Nazanin" panose="00000400000000000000" pitchFamily="2" charset="-78"/>
              </a:rPr>
              <a:t>گرادنیز </a:t>
            </a:r>
            <a:r>
              <a:rPr lang="fa-IR" dirty="0">
                <a:solidFill>
                  <a:schemeClr val="tx1"/>
                </a:solidFill>
                <a:cs typeface="B Nazanin" panose="00000400000000000000" pitchFamily="2" charset="-78"/>
              </a:rPr>
              <a:t>قادر به رشد است.اسپور این باکتری به صورت گسترده ای در طبیعت ، آب و خاک پراکنده شده به طوریکه می توان آن را از مواد غذائی گوناگون جدا نمود این باکتری  می تواند غذاهای مختلفی را به غیر از برنج از جمله گوشت، خورشت و عصاره آب گوشت آلوده کند. این باکتری فقط مختص برنج نیست، </a:t>
            </a:r>
            <a:r>
              <a:rPr lang="fa-IR" dirty="0" smtClean="0">
                <a:solidFill>
                  <a:schemeClr val="tx1"/>
                </a:solidFill>
                <a:cs typeface="B Nazanin" panose="00000400000000000000" pitchFamily="2" charset="-78"/>
              </a:rPr>
              <a:t>اما </a:t>
            </a:r>
            <a:r>
              <a:rPr lang="fa-IR" dirty="0">
                <a:solidFill>
                  <a:schemeClr val="tx1"/>
                </a:solidFill>
                <a:cs typeface="B Nazanin" panose="00000400000000000000" pitchFamily="2" charset="-78"/>
              </a:rPr>
              <a:t>برنج یک راه کلاسیک برای ابتلا به آن است. </a:t>
            </a:r>
            <a:endParaRPr lang="en-US" dirty="0">
              <a:solidFill>
                <a:schemeClr val="tx1"/>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773745" y="202219"/>
            <a:ext cx="1225402" cy="1341236"/>
          </a:xfrm>
          <a:prstGeom prst="rect">
            <a:avLst/>
          </a:prstGeom>
        </p:spPr>
      </p:pic>
      <p:pic>
        <p:nvPicPr>
          <p:cNvPr id="5" name="Picture 4"/>
          <p:cNvPicPr>
            <a:picLocks noChangeAspect="1"/>
          </p:cNvPicPr>
          <p:nvPr/>
        </p:nvPicPr>
        <p:blipFill>
          <a:blip r:embed="rId3"/>
          <a:stretch>
            <a:fillRect/>
          </a:stretch>
        </p:blipFill>
        <p:spPr>
          <a:xfrm>
            <a:off x="10454716" y="476563"/>
            <a:ext cx="1444877" cy="1066892"/>
          </a:xfrm>
          <a:prstGeom prst="rect">
            <a:avLst/>
          </a:prstGeom>
        </p:spPr>
      </p:pic>
    </p:spTree>
    <p:extLst>
      <p:ext uri="{BB962C8B-B14F-4D97-AF65-F5344CB8AC3E}">
        <p14:creationId xmlns:p14="http://schemas.microsoft.com/office/powerpoint/2010/main" val="604309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37" y="1642419"/>
            <a:ext cx="8911687" cy="1280890"/>
          </a:xfrm>
        </p:spPr>
        <p:txBody>
          <a:bodyPr>
            <a:noAutofit/>
          </a:bodyPr>
          <a:lstStyle/>
          <a:p>
            <a:r>
              <a:rPr lang="fa-IR" sz="4000" dirty="0">
                <a:solidFill>
                  <a:srgbClr val="0070C0"/>
                </a:solidFill>
                <a:latin typeface="Nazanin"/>
                <a:cs typeface="2  Nazanin" panose="00000700000000000000" pitchFamily="2" charset="-78"/>
              </a:rPr>
              <a:t>عوامل بیماری‌زایی و ویروسی باسیلوس سرئوس</a:t>
            </a:r>
            <a:endParaRPr lang="en-US" sz="4000" dirty="0">
              <a:solidFill>
                <a:srgbClr val="0070C0"/>
              </a:solidFill>
              <a:latin typeface="Nazanin"/>
              <a:cs typeface="2  Nazanin" panose="00000700000000000000" pitchFamily="2" charset="-78"/>
            </a:endParaRPr>
          </a:p>
        </p:txBody>
      </p:sp>
      <p:sp>
        <p:nvSpPr>
          <p:cNvPr id="3" name="Content Placeholder 2"/>
          <p:cNvSpPr>
            <a:spLocks noGrp="1"/>
          </p:cNvSpPr>
          <p:nvPr>
            <p:ph idx="1"/>
          </p:nvPr>
        </p:nvSpPr>
        <p:spPr>
          <a:xfrm>
            <a:off x="1070264" y="2282864"/>
            <a:ext cx="10692246" cy="3801867"/>
          </a:xfrm>
        </p:spPr>
        <p:txBody>
          <a:bodyPr>
            <a:normAutofit/>
          </a:bodyPr>
          <a:lstStyle/>
          <a:p>
            <a:pPr marL="0" indent="0" algn="r" rtl="1">
              <a:buNone/>
            </a:pPr>
            <a:endParaRPr lang="fa-IR" dirty="0" smtClean="0">
              <a:solidFill>
                <a:schemeClr val="tx1"/>
              </a:solidFill>
              <a:cs typeface="B Nazanin" panose="00000400000000000000" pitchFamily="2" charset="-78"/>
            </a:endParaRPr>
          </a:p>
          <a:p>
            <a:pPr marL="0" indent="0" algn="r" rtl="1">
              <a:buNone/>
            </a:pPr>
            <a:endParaRPr lang="en-US" dirty="0">
              <a:solidFill>
                <a:schemeClr val="tx1"/>
              </a:solidFill>
              <a:cs typeface="B Nazanin" panose="00000400000000000000" pitchFamily="2" charset="-78"/>
            </a:endParaRPr>
          </a:p>
          <a:p>
            <a:pPr algn="r" rtl="1"/>
            <a:r>
              <a:rPr lang="ar-SA" dirty="0">
                <a:solidFill>
                  <a:schemeClr val="tx1"/>
                </a:solidFill>
                <a:cs typeface="B Nazanin" panose="00000400000000000000" pitchFamily="2" charset="-78"/>
              </a:rPr>
              <a:t> باسیلوس سرئوس قادر به تولید موادخارج سلولی مانند لسیتیناز </a:t>
            </a:r>
            <a:r>
              <a:rPr lang="en-US" sz="1600" dirty="0">
                <a:solidFill>
                  <a:srgbClr val="0070C0"/>
                </a:solidFill>
                <a:cs typeface="B Nazanin" panose="00000400000000000000" pitchFamily="2" charset="-78"/>
              </a:rPr>
              <a:t>C</a:t>
            </a:r>
            <a:r>
              <a:rPr lang="ar-SA" dirty="0">
                <a:solidFill>
                  <a:srgbClr val="0070C0"/>
                </a:solidFill>
                <a:cs typeface="B Nazanin" panose="00000400000000000000" pitchFamily="2" charset="-78"/>
              </a:rPr>
              <a:t> </a:t>
            </a:r>
            <a:r>
              <a:rPr lang="ar-SA" dirty="0">
                <a:solidFill>
                  <a:schemeClr val="tx1"/>
                </a:solidFill>
                <a:cs typeface="B Nazanin" panose="00000400000000000000" pitchFamily="2" charset="-78"/>
              </a:rPr>
              <a:t>و همولیزین بتا بوده که در شناسائی آن مهم می باشند.این باکتری مولد انتروتوکسینهای مولد اسهال و تهوع قادر به ایجاد سندرم اسهال و سندرم تهوع می باشد</a:t>
            </a:r>
            <a:r>
              <a:rPr lang="ar-SA" dirty="0" smtClean="0">
                <a:solidFill>
                  <a:schemeClr val="tx1"/>
                </a:solidFill>
                <a:cs typeface="B Nazanin" panose="00000400000000000000" pitchFamily="2" charset="-78"/>
              </a:rPr>
              <a:t>.</a:t>
            </a:r>
            <a:endParaRPr lang="fa-IR"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 </a:t>
            </a:r>
            <a:r>
              <a:rPr lang="ar-SA" dirty="0">
                <a:solidFill>
                  <a:schemeClr val="tx1"/>
                </a:solidFill>
                <a:cs typeface="B Nazanin" panose="00000400000000000000" pitchFamily="2" charset="-78"/>
              </a:rPr>
              <a:t>بیماری های نوع اسهالی توسط انتروتوکسین های همولیزین </a:t>
            </a:r>
            <a:r>
              <a:rPr lang="en-US" sz="1600" dirty="0">
                <a:solidFill>
                  <a:srgbClr val="0070C0"/>
                </a:solidFill>
                <a:cs typeface="B Nazanin" panose="00000400000000000000" pitchFamily="2" charset="-78"/>
              </a:rPr>
              <a:t>HBL</a:t>
            </a:r>
            <a:r>
              <a:rPr lang="en-US" dirty="0">
                <a:solidFill>
                  <a:schemeClr val="tx1"/>
                </a:solidFill>
                <a:cs typeface="B Nazanin" panose="00000400000000000000" pitchFamily="2" charset="-78"/>
              </a:rPr>
              <a:t>؛ </a:t>
            </a:r>
            <a:r>
              <a:rPr lang="ar-SA" dirty="0">
                <a:solidFill>
                  <a:schemeClr val="tx1"/>
                </a:solidFill>
                <a:cs typeface="B Nazanin" panose="00000400000000000000" pitchFamily="2" charset="-78"/>
              </a:rPr>
              <a:t>غیرهمولیتیک </a:t>
            </a:r>
            <a:r>
              <a:rPr lang="en-US" dirty="0" smtClean="0">
                <a:solidFill>
                  <a:schemeClr val="tx1"/>
                </a:solidFill>
                <a:cs typeface="B Nazanin" panose="00000400000000000000" pitchFamily="2" charset="-78"/>
              </a:rPr>
              <a:t> </a:t>
            </a:r>
            <a:r>
              <a:rPr lang="en-US" sz="1600" dirty="0">
                <a:solidFill>
                  <a:srgbClr val="0070C0"/>
                </a:solidFill>
                <a:cs typeface="B Nazanin" panose="00000400000000000000" pitchFamily="2" charset="-78"/>
              </a:rPr>
              <a:t>NHE</a:t>
            </a:r>
            <a:r>
              <a:rPr lang="ar-SA" dirty="0">
                <a:solidFill>
                  <a:schemeClr val="tx1"/>
                </a:solidFill>
                <a:cs typeface="B Nazanin" panose="00000400000000000000" pitchFamily="2" charset="-78"/>
              </a:rPr>
              <a:t>و سایتوتوکسین </a:t>
            </a:r>
            <a:r>
              <a:rPr lang="en-US" dirty="0" smtClean="0">
                <a:solidFill>
                  <a:srgbClr val="0070C0"/>
                </a:solidFill>
                <a:cs typeface="B Nazanin" panose="00000400000000000000" pitchFamily="2" charset="-78"/>
              </a:rPr>
              <a:t>K</a:t>
            </a:r>
            <a:r>
              <a:rPr lang="fa-IR" dirty="0" smtClean="0">
                <a:solidFill>
                  <a:schemeClr val="tx1"/>
                </a:solidFill>
                <a:cs typeface="B Nazanin" panose="00000400000000000000" pitchFamily="2" charset="-78"/>
              </a:rPr>
              <a:t> </a:t>
            </a:r>
            <a:r>
              <a:rPr lang="ar-SA" dirty="0" smtClean="0">
                <a:solidFill>
                  <a:schemeClr val="tx1"/>
                </a:solidFill>
                <a:cs typeface="B Nazanin" panose="00000400000000000000" pitchFamily="2" charset="-78"/>
              </a:rPr>
              <a:t>ایجاد </a:t>
            </a:r>
            <a:r>
              <a:rPr lang="ar-SA" dirty="0">
                <a:solidFill>
                  <a:schemeClr val="tx1"/>
                </a:solidFill>
                <a:cs typeface="B Nazanin" panose="00000400000000000000" pitchFamily="2" charset="-78"/>
              </a:rPr>
              <a:t>می شود.اسپورهای این باکتری حتی بعداز پختن در غذا باقی می مانندو در صورتی که مواد غذائی در شرایط گرم و مرطوب نگهداری شود،اسپور جوانه زده و نوعی سم روده ای (انتروتوکسین ) تولید می کندکه منجر به مسمومیت غذائی می شود.توکسین هایی که منجر به بروز این بیماری ها می شوند شامل </a:t>
            </a:r>
            <a:r>
              <a:rPr lang="ar-SA" sz="1600" dirty="0">
                <a:solidFill>
                  <a:schemeClr val="tx1"/>
                </a:solidFill>
                <a:cs typeface="B Nazanin" panose="00000400000000000000" pitchFamily="2" charset="-78"/>
              </a:rPr>
              <a:t>سایتوتوکسین</a:t>
            </a:r>
            <a:r>
              <a:rPr lang="en-US" sz="1600" dirty="0">
                <a:solidFill>
                  <a:schemeClr val="tx1"/>
                </a:solidFill>
                <a:cs typeface="B Nazanin" panose="00000400000000000000" pitchFamily="2" charset="-78"/>
              </a:rPr>
              <a:t> </a:t>
            </a:r>
            <a:r>
              <a:rPr lang="en-US" sz="1600" dirty="0" err="1">
                <a:solidFill>
                  <a:srgbClr val="0070C0"/>
                </a:solidFill>
                <a:cs typeface="B Nazanin" panose="00000400000000000000" pitchFamily="2" charset="-78"/>
              </a:rPr>
              <a:t>Cyt</a:t>
            </a:r>
            <a:r>
              <a:rPr lang="en-US" sz="1600" dirty="0">
                <a:solidFill>
                  <a:srgbClr val="0070C0"/>
                </a:solidFill>
                <a:cs typeface="B Nazanin" panose="00000400000000000000" pitchFamily="2" charset="-78"/>
              </a:rPr>
              <a:t> k</a:t>
            </a:r>
            <a:r>
              <a:rPr lang="en-US" dirty="0" smtClean="0">
                <a:solidFill>
                  <a:srgbClr val="0070C0"/>
                </a:solidFill>
                <a:cs typeface="B Nazanin" panose="00000400000000000000" pitchFamily="2" charset="-78"/>
              </a:rPr>
              <a:t>)</a:t>
            </a:r>
            <a:r>
              <a:rPr lang="ar-SA" dirty="0" smtClean="0">
                <a:solidFill>
                  <a:srgbClr val="0070C0"/>
                </a:solidFill>
                <a:cs typeface="B Nazanin" panose="00000400000000000000" pitchFamily="2" charset="-78"/>
              </a:rPr>
              <a:t> </a:t>
            </a:r>
            <a:r>
              <a:rPr lang="en-US" sz="1600" dirty="0">
                <a:solidFill>
                  <a:srgbClr val="0070C0"/>
                </a:solidFill>
                <a:cs typeface="B Nazanin" panose="00000400000000000000" pitchFamily="2" charset="-78"/>
              </a:rPr>
              <a:t>(</a:t>
            </a:r>
            <a:r>
              <a:rPr lang="en-US" sz="1600" dirty="0" err="1">
                <a:solidFill>
                  <a:srgbClr val="0070C0"/>
                </a:solidFill>
                <a:cs typeface="B Nazanin" panose="00000400000000000000" pitchFamily="2" charset="-78"/>
              </a:rPr>
              <a:t>Cytotoxin</a:t>
            </a:r>
            <a:r>
              <a:rPr lang="en-US" sz="1600" dirty="0">
                <a:solidFill>
                  <a:srgbClr val="0070C0"/>
                </a:solidFill>
                <a:cs typeface="B Nazanin" panose="00000400000000000000" pitchFamily="2" charset="-78"/>
              </a:rPr>
              <a:t> K</a:t>
            </a:r>
            <a:r>
              <a:rPr lang="en-US" dirty="0">
                <a:solidFill>
                  <a:srgbClr val="0070C0"/>
                </a:solidFill>
                <a:cs typeface="B Nazanin" panose="00000400000000000000" pitchFamily="2" charset="-78"/>
              </a:rPr>
              <a:t>: </a:t>
            </a:r>
            <a:r>
              <a:rPr lang="ar-SA" dirty="0" smtClean="0">
                <a:solidFill>
                  <a:schemeClr val="tx1"/>
                </a:solidFill>
                <a:cs typeface="B Nazanin" panose="00000400000000000000" pitchFamily="2" charset="-78"/>
              </a:rPr>
              <a:t>انتروتوکسین </a:t>
            </a:r>
            <a:r>
              <a:rPr lang="en-US" sz="1600" dirty="0">
                <a:solidFill>
                  <a:srgbClr val="0070C0"/>
                </a:solidFill>
                <a:cs typeface="B Nazanin" panose="00000400000000000000" pitchFamily="2" charset="-78"/>
              </a:rPr>
              <a:t>(Enterotoxin FM: Ent FM  ) FM </a:t>
            </a:r>
            <a:r>
              <a:rPr lang="ar-SA" dirty="0">
                <a:solidFill>
                  <a:schemeClr val="tx1"/>
                </a:solidFill>
                <a:cs typeface="B Nazanin" panose="00000400000000000000" pitchFamily="2" charset="-78"/>
              </a:rPr>
              <a:t>توكسين استفراغي هموليزين </a:t>
            </a:r>
            <a:r>
              <a:rPr lang="fa-IR" sz="1600" dirty="0">
                <a:solidFill>
                  <a:schemeClr val="tx1"/>
                </a:solidFill>
                <a:cs typeface="B Nazanin" panose="00000400000000000000" pitchFamily="2" charset="-78"/>
              </a:rPr>
              <a:t>(</a:t>
            </a:r>
            <a:r>
              <a:rPr lang="en-US" sz="1600" dirty="0" err="1" smtClean="0">
                <a:solidFill>
                  <a:srgbClr val="0070C0"/>
                </a:solidFill>
                <a:cs typeface="B Nazanin" panose="00000400000000000000" pitchFamily="2" charset="-78"/>
              </a:rPr>
              <a:t>Hemolysin</a:t>
            </a:r>
            <a:r>
              <a:rPr lang="en-US" sz="1600" dirty="0" smtClean="0">
                <a:solidFill>
                  <a:srgbClr val="0070C0"/>
                </a:solidFill>
                <a:cs typeface="B Nazanin" panose="00000400000000000000" pitchFamily="2" charset="-78"/>
              </a:rPr>
              <a:t> </a:t>
            </a:r>
            <a:r>
              <a:rPr lang="en-US" sz="1600" dirty="0">
                <a:solidFill>
                  <a:srgbClr val="0070C0"/>
                </a:solidFill>
                <a:cs typeface="B Nazanin" panose="00000400000000000000" pitchFamily="2" charset="-78"/>
              </a:rPr>
              <a:t>BL:HBL</a:t>
            </a:r>
            <a:r>
              <a:rPr lang="en-US" dirty="0">
                <a:solidFill>
                  <a:srgbClr val="0070C0"/>
                </a:solidFill>
                <a:cs typeface="B Nazanin" panose="00000400000000000000" pitchFamily="2" charset="-78"/>
              </a:rPr>
              <a:t>) BL </a:t>
            </a:r>
            <a:r>
              <a:rPr lang="fa-IR" dirty="0">
                <a:solidFill>
                  <a:schemeClr val="tx1"/>
                </a:solidFill>
                <a:cs typeface="B Nazanin" panose="00000400000000000000" pitchFamily="2" charset="-78"/>
              </a:rPr>
              <a:t>)</a:t>
            </a:r>
            <a:r>
              <a:rPr lang="en-US" dirty="0">
                <a:solidFill>
                  <a:schemeClr val="tx1"/>
                </a:solidFill>
                <a:cs typeface="B Nazanin" panose="00000400000000000000" pitchFamily="2" charset="-78"/>
              </a:rPr>
              <a:t>،</a:t>
            </a:r>
            <a:r>
              <a:rPr lang="ar-SA" dirty="0">
                <a:solidFill>
                  <a:schemeClr val="tx1"/>
                </a:solidFill>
                <a:cs typeface="B Nazanin" panose="00000400000000000000" pitchFamily="2" charset="-78"/>
              </a:rPr>
              <a:t>انتروتوكــسين غيــرهمــوليتيكي</a:t>
            </a:r>
            <a:r>
              <a:rPr lang="en-US" sz="1600" dirty="0">
                <a:solidFill>
                  <a:srgbClr val="0070C0"/>
                </a:solidFill>
                <a:cs typeface="B Nazanin" panose="00000400000000000000" pitchFamily="2" charset="-78"/>
              </a:rPr>
              <a:t>NHE</a:t>
            </a:r>
            <a:r>
              <a:rPr lang="ar-SA" dirty="0" smtClean="0">
                <a:solidFill>
                  <a:srgbClr val="0070C0"/>
                </a:solidFill>
                <a:cs typeface="B Nazanin" panose="00000400000000000000" pitchFamily="2" charset="-78"/>
              </a:rPr>
              <a:t> </a:t>
            </a:r>
            <a:r>
              <a:rPr lang="en-US" sz="1600" dirty="0" smtClean="0">
                <a:solidFill>
                  <a:srgbClr val="0070C0"/>
                </a:solidFill>
                <a:cs typeface="B Nazanin" panose="00000400000000000000" pitchFamily="2" charset="-78"/>
              </a:rPr>
              <a:t>(Non-Hemolytic  </a:t>
            </a:r>
            <a:r>
              <a:rPr lang="en-US" sz="1600" dirty="0" err="1">
                <a:solidFill>
                  <a:srgbClr val="0070C0"/>
                </a:solidFill>
                <a:cs typeface="B Nazanin" panose="00000400000000000000" pitchFamily="2" charset="-78"/>
              </a:rPr>
              <a:t>Enterotoxi</a:t>
            </a:r>
            <a:r>
              <a:rPr lang="en-US" sz="1600" dirty="0" err="1" smtClean="0">
                <a:solidFill>
                  <a:srgbClr val="0070C0"/>
                </a:solidFill>
                <a:cs typeface="B Nazanin" panose="00000400000000000000" pitchFamily="2" charset="-78"/>
              </a:rPr>
              <a:t>n:NHE</a:t>
            </a:r>
            <a:r>
              <a:rPr lang="en-US" sz="1600" dirty="0" smtClean="0">
                <a:solidFill>
                  <a:srgbClr val="0070C0"/>
                </a:solidFill>
                <a:cs typeface="B Nazanin" panose="00000400000000000000" pitchFamily="2" charset="-78"/>
              </a:rPr>
              <a:t> </a:t>
            </a:r>
            <a:r>
              <a:rPr lang="en-US" dirty="0" smtClean="0">
                <a:solidFill>
                  <a:srgbClr val="0070C0"/>
                </a:solidFill>
                <a:cs typeface="B Nazanin" panose="00000400000000000000" pitchFamily="2" charset="-78"/>
              </a:rPr>
              <a:t>)</a:t>
            </a:r>
            <a:r>
              <a:rPr lang="ar-SA" dirty="0" smtClean="0">
                <a:solidFill>
                  <a:schemeClr val="tx1"/>
                </a:solidFill>
                <a:cs typeface="B Nazanin" panose="00000400000000000000" pitchFamily="2" charset="-78"/>
              </a:rPr>
              <a:t>است </a:t>
            </a:r>
            <a:r>
              <a:rPr lang="ar-SA" dirty="0">
                <a:solidFill>
                  <a:schemeClr val="tx1"/>
                </a:solidFill>
                <a:cs typeface="B Nazanin" panose="00000400000000000000" pitchFamily="2" charset="-78"/>
              </a:rPr>
              <a:t>. پروتئينهاي </a:t>
            </a:r>
            <a:r>
              <a:rPr lang="en-US" sz="1600" dirty="0" err="1">
                <a:solidFill>
                  <a:srgbClr val="0070C0"/>
                </a:solidFill>
                <a:cs typeface="B Nazanin" panose="00000400000000000000" pitchFamily="2" charset="-78"/>
              </a:rPr>
              <a:t>Cyt</a:t>
            </a:r>
            <a:r>
              <a:rPr lang="en-US" sz="1600" dirty="0">
                <a:solidFill>
                  <a:srgbClr val="0070C0"/>
                </a:solidFill>
                <a:cs typeface="B Nazanin" panose="00000400000000000000" pitchFamily="2" charset="-78"/>
              </a:rPr>
              <a:t> K</a:t>
            </a:r>
            <a:r>
              <a:rPr lang="ar-SA" dirty="0">
                <a:solidFill>
                  <a:schemeClr val="tx1"/>
                </a:solidFill>
                <a:cs typeface="B Nazanin" panose="00000400000000000000" pitchFamily="2" charset="-78"/>
              </a:rPr>
              <a:t>و كمپلكس </a:t>
            </a:r>
            <a:r>
              <a:rPr lang="en-US" sz="1600" dirty="0">
                <a:solidFill>
                  <a:srgbClr val="0070C0"/>
                </a:solidFill>
                <a:cs typeface="B Nazanin" panose="00000400000000000000" pitchFamily="2" charset="-78"/>
              </a:rPr>
              <a:t>NHE</a:t>
            </a:r>
            <a:r>
              <a:rPr lang="en-US" dirty="0">
                <a:solidFill>
                  <a:srgbClr val="0070C0"/>
                </a:solidFill>
                <a:cs typeface="B Nazanin" panose="00000400000000000000" pitchFamily="2" charset="-78"/>
              </a:rPr>
              <a:t> </a:t>
            </a:r>
            <a:r>
              <a:rPr lang="ar-SA" dirty="0">
                <a:solidFill>
                  <a:schemeClr val="tx1"/>
                </a:solidFill>
                <a:cs typeface="B Nazanin" panose="00000400000000000000" pitchFamily="2" charset="-78"/>
              </a:rPr>
              <a:t>به عنوان اولين فاكتور ويرولانس در باسيلوس سرئوس </a:t>
            </a:r>
            <a:r>
              <a:rPr lang="ar-SA" dirty="0" smtClean="0">
                <a:solidFill>
                  <a:schemeClr val="tx1"/>
                </a:solidFill>
                <a:cs typeface="B Nazanin" panose="00000400000000000000" pitchFamily="2" charset="-78"/>
              </a:rPr>
              <a:t>اسهالي </a:t>
            </a:r>
            <a:r>
              <a:rPr lang="ar-SA" dirty="0">
                <a:solidFill>
                  <a:schemeClr val="tx1"/>
                </a:solidFill>
                <a:cs typeface="B Nazanin" panose="00000400000000000000" pitchFamily="2" charset="-78"/>
              </a:rPr>
              <a:t>است</a:t>
            </a:r>
            <a:r>
              <a:rPr lang="en-US" sz="1900" dirty="0" smtClean="0">
                <a:solidFill>
                  <a:schemeClr val="tx1"/>
                </a:solidFill>
                <a:cs typeface="B Nazanin" panose="00000400000000000000" pitchFamily="2" charset="-78"/>
              </a:rPr>
              <a:t>.</a:t>
            </a:r>
            <a:endParaRPr lang="en-US" sz="1900" dirty="0">
              <a:solidFill>
                <a:schemeClr val="tx1"/>
              </a:solidFill>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1628271" y="181360"/>
            <a:ext cx="1225402" cy="1341236"/>
          </a:xfrm>
          <a:prstGeom prst="rect">
            <a:avLst/>
          </a:prstGeom>
        </p:spPr>
      </p:pic>
      <p:pic>
        <p:nvPicPr>
          <p:cNvPr id="6" name="Picture 5"/>
          <p:cNvPicPr>
            <a:picLocks noChangeAspect="1"/>
          </p:cNvPicPr>
          <p:nvPr/>
        </p:nvPicPr>
        <p:blipFill>
          <a:blip r:embed="rId3"/>
          <a:stretch>
            <a:fillRect/>
          </a:stretch>
        </p:blipFill>
        <p:spPr>
          <a:xfrm>
            <a:off x="10465106" y="201454"/>
            <a:ext cx="1444877" cy="1066892"/>
          </a:xfrm>
          <a:prstGeom prst="rect">
            <a:avLst/>
          </a:prstGeom>
        </p:spPr>
      </p:pic>
    </p:spTree>
    <p:extLst>
      <p:ext uri="{BB962C8B-B14F-4D97-AF65-F5344CB8AC3E}">
        <p14:creationId xmlns:p14="http://schemas.microsoft.com/office/powerpoint/2010/main" val="129386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928" y="994751"/>
            <a:ext cx="8231476" cy="1427018"/>
          </a:xfrm>
        </p:spPr>
        <p:txBody>
          <a:bodyPr>
            <a:normAutofit/>
          </a:bodyPr>
          <a:lstStyle/>
          <a:p>
            <a:r>
              <a:rPr lang="fa-IR" sz="4800" dirty="0">
                <a:solidFill>
                  <a:srgbClr val="0070C0"/>
                </a:solidFill>
                <a:latin typeface="Nazanin"/>
                <a:cs typeface="2  Nazanin" panose="00000700000000000000" pitchFamily="2" charset="-78"/>
              </a:rPr>
              <a:t>تظاهرات بالینی باسیلوس سرئوس</a:t>
            </a:r>
            <a:endParaRPr lang="en-US" sz="4800" dirty="0">
              <a:solidFill>
                <a:srgbClr val="0070C0"/>
              </a:solidFill>
              <a:latin typeface="Nazanin"/>
              <a:cs typeface="2  Nazanin" panose="00000700000000000000" pitchFamily="2" charset="-78"/>
            </a:endParaRPr>
          </a:p>
        </p:txBody>
      </p:sp>
      <p:sp>
        <p:nvSpPr>
          <p:cNvPr id="3" name="Content Placeholder 2"/>
          <p:cNvSpPr>
            <a:spLocks noGrp="1"/>
          </p:cNvSpPr>
          <p:nvPr>
            <p:ph idx="1"/>
          </p:nvPr>
        </p:nvSpPr>
        <p:spPr>
          <a:xfrm>
            <a:off x="959426" y="2078182"/>
            <a:ext cx="11232574" cy="5278582"/>
          </a:xfrm>
        </p:spPr>
        <p:txBody>
          <a:bodyPr>
            <a:normAutofit fontScale="40000" lnSpcReduction="20000"/>
          </a:bodyPr>
          <a:lstStyle/>
          <a:p>
            <a:pPr algn="r" rtl="1"/>
            <a:r>
              <a:rPr lang="fa-IR" sz="4500" dirty="0">
                <a:solidFill>
                  <a:schemeClr val="tx1"/>
                </a:solidFill>
                <a:cs typeface="B Nazanin" panose="00000400000000000000" pitchFamily="2" charset="-78"/>
              </a:rPr>
              <a:t>در1950  باسیلوس سرئوس  به عنوان عامل مسمومیت غذائی شناخته شد.</a:t>
            </a:r>
            <a:r>
              <a:rPr lang="ar-SA" sz="4500" dirty="0">
                <a:solidFill>
                  <a:schemeClr val="tx1"/>
                </a:solidFill>
                <a:cs typeface="B Nazanin" panose="00000400000000000000" pitchFamily="2" charset="-78"/>
              </a:rPr>
              <a:t> این باکتری باعث ایجاد دو نوع مسمومیت غذایی در </a:t>
            </a:r>
            <a:r>
              <a:rPr lang="ar-SA" sz="4500" dirty="0" smtClean="0">
                <a:solidFill>
                  <a:schemeClr val="tx1"/>
                </a:solidFill>
                <a:cs typeface="B Nazanin" panose="00000400000000000000" pitchFamily="2" charset="-78"/>
              </a:rPr>
              <a:t>افراد</a:t>
            </a:r>
            <a:r>
              <a:rPr lang="en-US" sz="4500" dirty="0" smtClean="0">
                <a:solidFill>
                  <a:schemeClr val="tx1"/>
                </a:solidFill>
                <a:cs typeface="B Nazanin" panose="00000400000000000000" pitchFamily="2" charset="-78"/>
              </a:rPr>
              <a:t>                        </a:t>
            </a:r>
            <a:r>
              <a:rPr lang="ar-SA" sz="4500" dirty="0" smtClean="0">
                <a:solidFill>
                  <a:schemeClr val="tx1"/>
                </a:solidFill>
                <a:cs typeface="B Nazanin" panose="00000400000000000000" pitchFamily="2" charset="-78"/>
              </a:rPr>
              <a:t> می‌گردد:</a:t>
            </a:r>
            <a:r>
              <a:rPr lang="en-US" sz="4500" dirty="0" smtClean="0">
                <a:solidFill>
                  <a:schemeClr val="tx1"/>
                </a:solidFill>
                <a:cs typeface="B Nazanin" panose="00000400000000000000" pitchFamily="2" charset="-78"/>
              </a:rPr>
              <a:t> </a:t>
            </a:r>
          </a:p>
          <a:p>
            <a:pPr marL="342900" lvl="3" indent="-342900" algn="l"/>
            <a:r>
              <a:rPr lang="en-US" sz="4500" dirty="0" smtClean="0">
                <a:solidFill>
                  <a:srgbClr val="0070C0"/>
                </a:solidFill>
                <a:cs typeface="B Nazanin" panose="00000400000000000000" pitchFamily="2" charset="-78"/>
              </a:rPr>
              <a:t>(diarrheal type)</a:t>
            </a:r>
            <a:r>
              <a:rPr lang="fa-IR" sz="4500" dirty="0" smtClean="0">
                <a:solidFill>
                  <a:schemeClr val="tx1"/>
                </a:solidFill>
                <a:cs typeface="B Nazanin" panose="00000400000000000000" pitchFamily="2" charset="-78"/>
              </a:rPr>
              <a:t>الف) مسمومیت همراه با اسهال</a:t>
            </a:r>
          </a:p>
          <a:p>
            <a:pPr marL="342900" lvl="3" indent="-342900" algn="l"/>
            <a:r>
              <a:rPr lang="en-US" sz="4500" dirty="0" smtClean="0">
                <a:solidFill>
                  <a:schemeClr val="tx1"/>
                </a:solidFill>
                <a:cs typeface="B Nazanin" panose="00000400000000000000" pitchFamily="2" charset="-78"/>
              </a:rPr>
              <a:t> </a:t>
            </a:r>
            <a:r>
              <a:rPr lang="en-US" sz="4500" dirty="0">
                <a:solidFill>
                  <a:srgbClr val="0070C0"/>
                </a:solidFill>
                <a:cs typeface="B Nazanin" panose="00000400000000000000" pitchFamily="2" charset="-78"/>
              </a:rPr>
              <a:t>(</a:t>
            </a:r>
            <a:r>
              <a:rPr lang="en-US" sz="4500" dirty="0" smtClean="0">
                <a:solidFill>
                  <a:srgbClr val="0070C0"/>
                </a:solidFill>
                <a:cs typeface="B Nazanin" panose="00000400000000000000" pitchFamily="2" charset="-78"/>
              </a:rPr>
              <a:t>emetic </a:t>
            </a:r>
            <a:r>
              <a:rPr lang="en-US" sz="4500" dirty="0">
                <a:solidFill>
                  <a:srgbClr val="0070C0"/>
                </a:solidFill>
                <a:cs typeface="B Nazanin" panose="00000400000000000000" pitchFamily="2" charset="-78"/>
              </a:rPr>
              <a:t>type) </a:t>
            </a:r>
            <a:r>
              <a:rPr lang="fa-IR" sz="4500" dirty="0">
                <a:solidFill>
                  <a:schemeClr val="tx1"/>
                </a:solidFill>
                <a:cs typeface="B Nazanin" panose="00000400000000000000" pitchFamily="2" charset="-78"/>
              </a:rPr>
              <a:t>و ب) مسمومیت همراه استفراغ</a:t>
            </a:r>
            <a:endParaRPr lang="en-US" sz="4500" dirty="0">
              <a:solidFill>
                <a:schemeClr val="tx1"/>
              </a:solidFill>
              <a:cs typeface="B Nazanin" panose="00000400000000000000" pitchFamily="2" charset="-78"/>
            </a:endParaRPr>
          </a:p>
          <a:p>
            <a:pPr algn="ctr" rtl="1"/>
            <a:r>
              <a:rPr lang="ar-SA" sz="4500" dirty="0">
                <a:solidFill>
                  <a:schemeClr val="tx1"/>
                </a:solidFill>
                <a:cs typeface="B Nazanin" panose="00000400000000000000" pitchFamily="2" charset="-78"/>
              </a:rPr>
              <a:t>سندرم اسهال در رابطه با غذاهای گوشتی ؛سبزیجات ؛شیر و انواع سس و پودینگ گزارش شده در صورتی که فرآورده های نشاسته ای مانند برنج و ماکارونی در ایجاد سندرم تهوع دخالت دارند.</a:t>
            </a:r>
            <a:r>
              <a:rPr lang="en-US" sz="4500" dirty="0">
                <a:solidFill>
                  <a:schemeClr val="tx1"/>
                </a:solidFill>
                <a:cs typeface="B Nazanin" panose="00000400000000000000" pitchFamily="2" charset="-78"/>
              </a:rPr>
              <a:t>      </a:t>
            </a:r>
          </a:p>
          <a:p>
            <a:pPr algn="ctr" rtl="1"/>
            <a:r>
              <a:rPr lang="ar-SA" sz="4500" dirty="0">
                <a:solidFill>
                  <a:schemeClr val="tx1"/>
                </a:solidFill>
                <a:cs typeface="B Nazanin" panose="00000400000000000000" pitchFamily="2" charset="-78"/>
              </a:rPr>
              <a:t>باسیلوس سرئوس در حال تبدیل شدن به یکی از مهم‌ترین دلایل مسمومیت غذایی در جهان صنعتی </a:t>
            </a:r>
            <a:r>
              <a:rPr lang="ar-SA" sz="4500" dirty="0" smtClean="0">
                <a:solidFill>
                  <a:schemeClr val="tx1"/>
                </a:solidFill>
                <a:cs typeface="B Nazanin" panose="00000400000000000000" pitchFamily="2" charset="-78"/>
              </a:rPr>
              <a:t>است</a:t>
            </a:r>
            <a:r>
              <a:rPr lang="en-US" sz="4500" dirty="0" smtClean="0">
                <a:solidFill>
                  <a:schemeClr val="tx1"/>
                </a:solidFill>
                <a:cs typeface="B Nazanin" panose="00000400000000000000" pitchFamily="2" charset="-78"/>
              </a:rPr>
              <a:t>.</a:t>
            </a:r>
            <a:r>
              <a:rPr lang="ar-SA" sz="4500" dirty="0" smtClean="0">
                <a:solidFill>
                  <a:schemeClr val="tx1"/>
                </a:solidFill>
                <a:cs typeface="B Nazanin" panose="00000400000000000000" pitchFamily="2" charset="-78"/>
              </a:rPr>
              <a:t> </a:t>
            </a:r>
            <a:r>
              <a:rPr lang="ar-SA" sz="4500" dirty="0">
                <a:solidFill>
                  <a:schemeClr val="tx1"/>
                </a:solidFill>
                <a:cs typeface="B Nazanin" panose="00000400000000000000" pitchFamily="2" charset="-78"/>
              </a:rPr>
              <a:t>ایران جزو کشورهای شاخص از نظر سرانه </a:t>
            </a:r>
            <a:r>
              <a:rPr lang="en-US" sz="4500" dirty="0" smtClean="0">
                <a:solidFill>
                  <a:schemeClr val="tx1"/>
                </a:solidFill>
                <a:cs typeface="B Nazanin" panose="00000400000000000000" pitchFamily="2" charset="-78"/>
              </a:rPr>
              <a:t>       </a:t>
            </a:r>
            <a:r>
              <a:rPr lang="ar-SA" sz="4500" dirty="0" smtClean="0">
                <a:solidFill>
                  <a:schemeClr val="tx1"/>
                </a:solidFill>
                <a:cs typeface="B Nazanin" panose="00000400000000000000" pitchFamily="2" charset="-78"/>
              </a:rPr>
              <a:t>مصرف</a:t>
            </a:r>
            <a:r>
              <a:rPr lang="en-US" sz="4500" dirty="0" smtClean="0">
                <a:solidFill>
                  <a:schemeClr val="tx1"/>
                </a:solidFill>
                <a:cs typeface="B Nazanin" panose="00000400000000000000" pitchFamily="2" charset="-78"/>
              </a:rPr>
              <a:t> </a:t>
            </a:r>
            <a:r>
              <a:rPr lang="ar-SA" sz="4500" dirty="0">
                <a:solidFill>
                  <a:schemeClr val="tx1"/>
                </a:solidFill>
                <a:cs typeface="B Nazanin" panose="00000400000000000000" pitchFamily="2" charset="-78"/>
              </a:rPr>
              <a:t>برنج بوده و برنج پخته یا پلو، قوت غالب بسیاری از ایرانیان است. به هر حال در صورت رعایت نکردن موازین بهداشتی در نگهداری باقیمانده برنج </a:t>
            </a:r>
            <a:r>
              <a:rPr lang="en-US" sz="4500" dirty="0" smtClean="0">
                <a:solidFill>
                  <a:schemeClr val="tx1"/>
                </a:solidFill>
                <a:cs typeface="B Nazanin" panose="00000400000000000000" pitchFamily="2" charset="-78"/>
              </a:rPr>
              <a:t>   </a:t>
            </a:r>
            <a:r>
              <a:rPr lang="ar-SA" sz="4500" dirty="0" smtClean="0">
                <a:solidFill>
                  <a:schemeClr val="tx1"/>
                </a:solidFill>
                <a:cs typeface="B Nazanin" panose="00000400000000000000" pitchFamily="2" charset="-78"/>
              </a:rPr>
              <a:t>پخته</a:t>
            </a:r>
            <a:r>
              <a:rPr lang="ar-SA" sz="4500" dirty="0">
                <a:solidFill>
                  <a:schemeClr val="tx1"/>
                </a:solidFill>
                <a:cs typeface="B Nazanin" panose="00000400000000000000" pitchFamily="2" charset="-78"/>
              </a:rPr>
              <a:t>، خطر مسمومیت با سم باکتری باسیلوس سرئوس وجود دارد</a:t>
            </a:r>
            <a:r>
              <a:rPr lang="en-US" sz="4500" dirty="0">
                <a:solidFill>
                  <a:schemeClr val="tx1"/>
                </a:solidFill>
                <a:cs typeface="B Nazanin" panose="00000400000000000000" pitchFamily="2" charset="-78"/>
              </a:rPr>
              <a:t>.</a:t>
            </a:r>
          </a:p>
          <a:p>
            <a:pPr algn="ctr" rtl="1"/>
            <a:r>
              <a:rPr lang="ar-SA" sz="4500" dirty="0">
                <a:solidFill>
                  <a:schemeClr val="tx1"/>
                </a:solidFill>
                <a:cs typeface="B Nazanin" panose="00000400000000000000" pitchFamily="2" charset="-78"/>
              </a:rPr>
              <a:t>حدود یک تا پنج ساعت پس از مصرف برنج پخته</a:t>
            </a:r>
            <a:r>
              <a:rPr lang="fa-IR" sz="4500" dirty="0">
                <a:solidFill>
                  <a:schemeClr val="tx1"/>
                </a:solidFill>
                <a:cs typeface="B Nazanin" panose="00000400000000000000" pitchFamily="2" charset="-78"/>
              </a:rPr>
              <a:t> ی</a:t>
            </a:r>
            <a:r>
              <a:rPr lang="ar-SA" sz="4500" dirty="0">
                <a:solidFill>
                  <a:schemeClr val="tx1"/>
                </a:solidFill>
                <a:cs typeface="B Nazanin" panose="00000400000000000000" pitchFamily="2" charset="-78"/>
              </a:rPr>
              <a:t> حاوی سم عامل استفراغ باکتری باسیلوس سرئوس، علائم مسمومیت ظاهر می‌شود که غالبا شامل </a:t>
            </a:r>
            <a:r>
              <a:rPr lang="en-US" sz="4500" dirty="0" smtClean="0">
                <a:solidFill>
                  <a:schemeClr val="tx1"/>
                </a:solidFill>
                <a:cs typeface="B Nazanin" panose="00000400000000000000" pitchFamily="2" charset="-78"/>
              </a:rPr>
              <a:t>    </a:t>
            </a:r>
            <a:r>
              <a:rPr lang="ar-SA" sz="4500" dirty="0" smtClean="0">
                <a:solidFill>
                  <a:schemeClr val="tx1"/>
                </a:solidFill>
                <a:cs typeface="B Nazanin" panose="00000400000000000000" pitchFamily="2" charset="-78"/>
              </a:rPr>
              <a:t>تهوع</a:t>
            </a:r>
            <a:r>
              <a:rPr lang="en-US" sz="4500" dirty="0" smtClean="0">
                <a:solidFill>
                  <a:schemeClr val="tx1"/>
                </a:solidFill>
                <a:cs typeface="B Nazanin" panose="00000400000000000000" pitchFamily="2" charset="-78"/>
              </a:rPr>
              <a:t> </a:t>
            </a:r>
            <a:r>
              <a:rPr lang="ar-SA" sz="4500" dirty="0" smtClean="0">
                <a:solidFill>
                  <a:schemeClr val="tx1"/>
                </a:solidFill>
                <a:cs typeface="B Nazanin" panose="00000400000000000000" pitchFamily="2" charset="-78"/>
              </a:rPr>
              <a:t>حاد</a:t>
            </a:r>
            <a:r>
              <a:rPr lang="ar-SA" sz="4500" dirty="0">
                <a:solidFill>
                  <a:schemeClr val="tx1"/>
                </a:solidFill>
                <a:cs typeface="B Nazanin" panose="00000400000000000000" pitchFamily="2" charset="-78"/>
              </a:rPr>
              <a:t>، استفراغ و درد شکمی هستند. این در حالی است که علائم مسمومیت با سم عامل اسهال </a:t>
            </a:r>
            <a:r>
              <a:rPr lang="en-US" sz="4500" dirty="0">
                <a:solidFill>
                  <a:srgbClr val="0070C0"/>
                </a:solidFill>
                <a:cs typeface="B Nazanin" panose="00000400000000000000" pitchFamily="2" charset="-78"/>
              </a:rPr>
              <a:t>( diarrheal type)</a:t>
            </a:r>
            <a:r>
              <a:rPr lang="ar-SA" sz="4500" dirty="0">
                <a:solidFill>
                  <a:schemeClr val="tx1"/>
                </a:solidFill>
                <a:cs typeface="B Nazanin" panose="00000400000000000000" pitchFamily="2" charset="-78"/>
              </a:rPr>
              <a:t>معمولا شامل اسهال و </a:t>
            </a:r>
            <a:r>
              <a:rPr lang="ar-SA" sz="4500" dirty="0" smtClean="0">
                <a:solidFill>
                  <a:schemeClr val="tx1"/>
                </a:solidFill>
                <a:cs typeface="B Nazanin" panose="00000400000000000000" pitchFamily="2" charset="-78"/>
              </a:rPr>
              <a:t>درد </a:t>
            </a:r>
            <a:r>
              <a:rPr lang="ar-SA" sz="4500" dirty="0">
                <a:solidFill>
                  <a:schemeClr val="tx1"/>
                </a:solidFill>
                <a:cs typeface="B Nazanin" panose="00000400000000000000" pitchFamily="2" charset="-78"/>
              </a:rPr>
              <a:t>شکمی</a:t>
            </a:r>
            <a:r>
              <a:rPr lang="en-US" sz="4500" dirty="0">
                <a:solidFill>
                  <a:schemeClr val="tx1"/>
                </a:solidFill>
                <a:cs typeface="B Nazanin" panose="00000400000000000000" pitchFamily="2" charset="-78"/>
              </a:rPr>
              <a:t> </a:t>
            </a:r>
            <a:r>
              <a:rPr lang="ar-SA" sz="4500" dirty="0">
                <a:solidFill>
                  <a:schemeClr val="tx1"/>
                </a:solidFill>
                <a:cs typeface="B Nazanin" panose="00000400000000000000" pitchFamily="2" charset="-78"/>
              </a:rPr>
              <a:t>بوده</a:t>
            </a:r>
            <a:r>
              <a:rPr lang="en-US" sz="4500" dirty="0">
                <a:solidFill>
                  <a:schemeClr val="tx1"/>
                </a:solidFill>
                <a:cs typeface="B Nazanin" panose="00000400000000000000" pitchFamily="2" charset="-78"/>
              </a:rPr>
              <a:t>  </a:t>
            </a:r>
            <a:r>
              <a:rPr lang="ar-SA" sz="4500" dirty="0">
                <a:solidFill>
                  <a:schemeClr val="tx1"/>
                </a:solidFill>
                <a:cs typeface="B Nazanin" panose="00000400000000000000" pitchFamily="2" charset="-78"/>
              </a:rPr>
              <a:t> و</a:t>
            </a:r>
            <a:r>
              <a:rPr lang="en-US" sz="4500" dirty="0">
                <a:solidFill>
                  <a:schemeClr val="tx1"/>
                </a:solidFill>
                <a:cs typeface="B Nazanin" panose="00000400000000000000" pitchFamily="2" charset="-78"/>
              </a:rPr>
              <a:t>)</a:t>
            </a:r>
            <a:r>
              <a:rPr lang="ar-SA" sz="4500" dirty="0">
                <a:solidFill>
                  <a:schemeClr val="tx1"/>
                </a:solidFill>
                <a:cs typeface="B Nazanin" panose="00000400000000000000" pitchFamily="2" charset="-78"/>
              </a:rPr>
              <a:t> استفراغ </a:t>
            </a:r>
            <a:r>
              <a:rPr lang="en-US" sz="4500" dirty="0">
                <a:solidFill>
                  <a:srgbClr val="0070C0"/>
                </a:solidFill>
                <a:cs typeface="B Nazanin" panose="00000400000000000000" pitchFamily="2" charset="-78"/>
              </a:rPr>
              <a:t>( emetic type</a:t>
            </a:r>
            <a:r>
              <a:rPr lang="ar-SA" sz="4500" dirty="0">
                <a:solidFill>
                  <a:schemeClr val="tx1"/>
                </a:solidFill>
                <a:cs typeface="B Nazanin" panose="00000400000000000000" pitchFamily="2" charset="-78"/>
              </a:rPr>
              <a:t>رخ نمی‌دهد. همچنین زمان بروز علائم مسمومیت با سم عامل اسهال کمی طولانی‌تر بوده و از موعد مصرف </a:t>
            </a:r>
            <a:r>
              <a:rPr lang="en-US" sz="4500" dirty="0" smtClean="0">
                <a:solidFill>
                  <a:schemeClr val="tx1"/>
                </a:solidFill>
                <a:cs typeface="B Nazanin" panose="00000400000000000000" pitchFamily="2" charset="-78"/>
              </a:rPr>
              <a:t> </a:t>
            </a:r>
            <a:r>
              <a:rPr lang="ar-SA" sz="4500" dirty="0" smtClean="0">
                <a:solidFill>
                  <a:schemeClr val="tx1"/>
                </a:solidFill>
                <a:cs typeface="B Nazanin" panose="00000400000000000000" pitchFamily="2" charset="-78"/>
              </a:rPr>
              <a:t>غذای</a:t>
            </a:r>
            <a:r>
              <a:rPr lang="fa-IR" sz="4500" dirty="0" smtClean="0">
                <a:solidFill>
                  <a:schemeClr val="tx1"/>
                </a:solidFill>
                <a:cs typeface="B Nazanin" panose="00000400000000000000" pitchFamily="2" charset="-78"/>
              </a:rPr>
              <a:t> </a:t>
            </a:r>
            <a:r>
              <a:rPr lang="ar-SA" sz="4500" dirty="0">
                <a:solidFill>
                  <a:schemeClr val="tx1"/>
                </a:solidFill>
                <a:cs typeface="B Nazanin" panose="00000400000000000000" pitchFamily="2" charset="-78"/>
              </a:rPr>
              <a:t>آلوده </a:t>
            </a:r>
            <a:r>
              <a:rPr lang="en-US" sz="4500" dirty="0">
                <a:solidFill>
                  <a:schemeClr val="tx1"/>
                </a:solidFill>
                <a:cs typeface="B Nazanin" panose="00000400000000000000" pitchFamily="2" charset="-78"/>
              </a:rPr>
              <a:t> </a:t>
            </a:r>
            <a:r>
              <a:rPr lang="ar-SA" sz="4500" dirty="0">
                <a:solidFill>
                  <a:schemeClr val="tx1"/>
                </a:solidFill>
                <a:cs typeface="B Nazanin" panose="00000400000000000000" pitchFamily="2" charset="-78"/>
              </a:rPr>
              <a:t>تا بروز علائم در فرد مبتلا حدود </a:t>
            </a:r>
            <a:r>
              <a:rPr lang="fa-IR" sz="4500" dirty="0">
                <a:solidFill>
                  <a:schemeClr val="tx1"/>
                </a:solidFill>
                <a:cs typeface="B Nazanin" panose="00000400000000000000" pitchFamily="2" charset="-78"/>
              </a:rPr>
              <a:t>8</a:t>
            </a:r>
            <a:r>
              <a:rPr lang="ar-SA" sz="4500" dirty="0">
                <a:solidFill>
                  <a:schemeClr val="tx1"/>
                </a:solidFill>
                <a:cs typeface="B Nazanin" panose="00000400000000000000" pitchFamily="2" charset="-78"/>
              </a:rPr>
              <a:t>تا 16 ساعت به طول می‌انجامد. گفتنی است طول دوره بیماری در افراد مسموم با هر دو سم مذکور، تقریبا </a:t>
            </a:r>
            <a:r>
              <a:rPr lang="en-US" sz="4500" dirty="0" smtClean="0">
                <a:solidFill>
                  <a:schemeClr val="tx1"/>
                </a:solidFill>
                <a:cs typeface="B Nazanin" panose="00000400000000000000" pitchFamily="2" charset="-78"/>
              </a:rPr>
              <a:t>  </a:t>
            </a:r>
            <a:r>
              <a:rPr lang="ar-SA" sz="4500" dirty="0" smtClean="0">
                <a:solidFill>
                  <a:schemeClr val="tx1"/>
                </a:solidFill>
                <a:cs typeface="B Nazanin" panose="00000400000000000000" pitchFamily="2" charset="-78"/>
              </a:rPr>
              <a:t>مشابه </a:t>
            </a:r>
            <a:r>
              <a:rPr lang="en-US" sz="4500" dirty="0" smtClean="0">
                <a:solidFill>
                  <a:schemeClr val="tx1"/>
                </a:solidFill>
                <a:cs typeface="B Nazanin" panose="00000400000000000000" pitchFamily="2" charset="-78"/>
              </a:rPr>
              <a:t>   </a:t>
            </a:r>
            <a:r>
              <a:rPr lang="ar-SA" sz="4500" dirty="0">
                <a:solidFill>
                  <a:schemeClr val="tx1"/>
                </a:solidFill>
                <a:cs typeface="B Nazanin" panose="00000400000000000000" pitchFamily="2" charset="-78"/>
              </a:rPr>
              <a:t>بوده </a:t>
            </a:r>
            <a:r>
              <a:rPr lang="en-US" sz="4500" dirty="0">
                <a:solidFill>
                  <a:schemeClr val="tx1"/>
                </a:solidFill>
                <a:cs typeface="B Nazanin" panose="00000400000000000000" pitchFamily="2" charset="-78"/>
              </a:rPr>
              <a:t> </a:t>
            </a:r>
            <a:r>
              <a:rPr lang="ar-SA" sz="4500" dirty="0">
                <a:solidFill>
                  <a:schemeClr val="tx1"/>
                </a:solidFill>
                <a:cs typeface="B Nazanin" panose="00000400000000000000" pitchFamily="2" charset="-78"/>
              </a:rPr>
              <a:t>و حدود 24 تا 36 ساعت طول می‌کشد و پس از آن معمولا فرد مبتلا بهبود می‌یابد</a:t>
            </a:r>
            <a:r>
              <a:rPr lang="en-US" sz="4500" dirty="0">
                <a:solidFill>
                  <a:schemeClr val="tx1"/>
                </a:solidFill>
                <a:cs typeface="B Nazanin" panose="00000400000000000000" pitchFamily="2" charset="-78"/>
              </a:rPr>
              <a:t>.</a:t>
            </a:r>
            <a:r>
              <a:rPr lang="ar-SA" sz="4500" dirty="0">
                <a:solidFill>
                  <a:schemeClr val="tx1"/>
                </a:solidFill>
                <a:cs typeface="B Nazanin" panose="00000400000000000000" pitchFamily="2" charset="-78"/>
              </a:rPr>
              <a:t> علامت‌های مسمومیت بین 30دقیقه تا شش ساعت </a:t>
            </a:r>
            <a:r>
              <a:rPr lang="ar-SA" sz="4500" dirty="0" smtClean="0">
                <a:solidFill>
                  <a:schemeClr val="tx1"/>
                </a:solidFill>
                <a:cs typeface="B Nazanin" panose="00000400000000000000" pitchFamily="2" charset="-78"/>
              </a:rPr>
              <a:t>بعد</a:t>
            </a:r>
            <a:r>
              <a:rPr lang="en-US" sz="4500" dirty="0" smtClean="0">
                <a:solidFill>
                  <a:schemeClr val="tx1"/>
                </a:solidFill>
                <a:cs typeface="B Nazanin" panose="00000400000000000000" pitchFamily="2" charset="-78"/>
              </a:rPr>
              <a:t> </a:t>
            </a:r>
            <a:r>
              <a:rPr lang="ar-SA" sz="4500" dirty="0" smtClean="0">
                <a:solidFill>
                  <a:schemeClr val="tx1"/>
                </a:solidFill>
                <a:cs typeface="B Nazanin" panose="00000400000000000000" pitchFamily="2" charset="-78"/>
              </a:rPr>
              <a:t> </a:t>
            </a:r>
            <a:r>
              <a:rPr lang="ar-SA" sz="4500" dirty="0">
                <a:solidFill>
                  <a:schemeClr val="tx1"/>
                </a:solidFill>
                <a:cs typeface="B Nazanin" panose="00000400000000000000" pitchFamily="2" charset="-78"/>
              </a:rPr>
              <a:t>از خوردن برنج آلوده دیده می‌شود،این مسمومیت غذایی را</a:t>
            </a:r>
            <a:r>
              <a:rPr lang="en-US" sz="4500" dirty="0">
                <a:solidFill>
                  <a:schemeClr val="tx1"/>
                </a:solidFill>
                <a:cs typeface="B Nazanin" panose="00000400000000000000" pitchFamily="2" charset="-78"/>
              </a:rPr>
              <a:t> </a:t>
            </a:r>
            <a:r>
              <a:rPr lang="en-US" sz="4500" dirty="0">
                <a:solidFill>
                  <a:srgbClr val="0070C0"/>
                </a:solidFill>
                <a:cs typeface="B Nazanin" panose="00000400000000000000" pitchFamily="2" charset="-78"/>
              </a:rPr>
              <a:t>fried rice syndrome</a:t>
            </a:r>
            <a:r>
              <a:rPr lang="ar-SA" sz="4500" dirty="0">
                <a:solidFill>
                  <a:schemeClr val="tx1"/>
                </a:solidFill>
                <a:cs typeface="B Nazanin" panose="00000400000000000000" pitchFamily="2" charset="-78"/>
              </a:rPr>
              <a:t>می‌گویند که معمولا پس از 24 ساعت برطرف می شود. </a:t>
            </a:r>
            <a:r>
              <a:rPr lang="ar-SA" sz="4500" dirty="0" smtClean="0">
                <a:solidFill>
                  <a:schemeClr val="tx1"/>
                </a:solidFill>
                <a:cs typeface="B Nazanin" panose="00000400000000000000" pitchFamily="2" charset="-78"/>
              </a:rPr>
              <a:t>برای</a:t>
            </a:r>
            <a:r>
              <a:rPr lang="en-US" sz="4500" dirty="0" smtClean="0">
                <a:solidFill>
                  <a:schemeClr val="tx1"/>
                </a:solidFill>
                <a:cs typeface="B Nazanin" panose="00000400000000000000" pitchFamily="2" charset="-78"/>
              </a:rPr>
              <a:t>   </a:t>
            </a:r>
            <a:r>
              <a:rPr lang="ar-SA" sz="4500" dirty="0" smtClean="0">
                <a:solidFill>
                  <a:schemeClr val="tx1"/>
                </a:solidFill>
                <a:cs typeface="B Nazanin" panose="00000400000000000000" pitchFamily="2" charset="-78"/>
              </a:rPr>
              <a:t> </a:t>
            </a:r>
            <a:r>
              <a:rPr lang="en-US" sz="4500" dirty="0" smtClean="0">
                <a:solidFill>
                  <a:schemeClr val="tx1"/>
                </a:solidFill>
                <a:cs typeface="B Nazanin" panose="00000400000000000000" pitchFamily="2" charset="-78"/>
              </a:rPr>
              <a:t> </a:t>
            </a:r>
            <a:r>
              <a:rPr lang="ar-SA" sz="4500" dirty="0" smtClean="0">
                <a:solidFill>
                  <a:schemeClr val="tx1"/>
                </a:solidFill>
                <a:cs typeface="B Nazanin" panose="00000400000000000000" pitchFamily="2" charset="-78"/>
              </a:rPr>
              <a:t>پیشگیر</a:t>
            </a:r>
            <a:r>
              <a:rPr lang="fa-IR" sz="4500" dirty="0">
                <a:solidFill>
                  <a:schemeClr val="tx1"/>
                </a:solidFill>
                <a:cs typeface="B Nazanin" panose="00000400000000000000" pitchFamily="2" charset="-78"/>
              </a:rPr>
              <a:t>ی </a:t>
            </a:r>
            <a:r>
              <a:rPr lang="ar-SA" sz="4500" dirty="0">
                <a:solidFill>
                  <a:schemeClr val="tx1"/>
                </a:solidFill>
                <a:cs typeface="B Nazanin" panose="00000400000000000000" pitchFamily="2" charset="-78"/>
              </a:rPr>
              <a:t>ازمسمومیت با برنج، باید برنج پخته شده در کمتر از دو ساعت به یخچال با دمای کمتر از پنج درجه سانتی‌گراد منتقل شود؛ ضمن اینکه برنج </a:t>
            </a:r>
            <a:r>
              <a:rPr lang="en-US" sz="4500" dirty="0" smtClean="0">
                <a:solidFill>
                  <a:schemeClr val="tx1"/>
                </a:solidFill>
                <a:cs typeface="B Nazanin" panose="00000400000000000000" pitchFamily="2" charset="-78"/>
              </a:rPr>
              <a:t>    </a:t>
            </a:r>
            <a:r>
              <a:rPr lang="ar-SA" sz="4500" dirty="0" smtClean="0">
                <a:solidFill>
                  <a:schemeClr val="tx1"/>
                </a:solidFill>
                <a:cs typeface="B Nazanin" panose="00000400000000000000" pitchFamily="2" charset="-78"/>
              </a:rPr>
              <a:t>پخته</a:t>
            </a:r>
            <a:r>
              <a:rPr lang="en-US" sz="4500" dirty="0" smtClean="0">
                <a:solidFill>
                  <a:schemeClr val="tx1"/>
                </a:solidFill>
                <a:cs typeface="B Nazanin" panose="00000400000000000000" pitchFamily="2" charset="-78"/>
              </a:rPr>
              <a:t> </a:t>
            </a:r>
            <a:r>
              <a:rPr lang="ar-SA" sz="4500" dirty="0" smtClean="0">
                <a:solidFill>
                  <a:schemeClr val="tx1"/>
                </a:solidFill>
                <a:cs typeface="B Nazanin" panose="00000400000000000000" pitchFamily="2" charset="-78"/>
              </a:rPr>
              <a:t> </a:t>
            </a:r>
            <a:r>
              <a:rPr lang="ar-SA" sz="4500" dirty="0">
                <a:solidFill>
                  <a:schemeClr val="tx1"/>
                </a:solidFill>
                <a:cs typeface="B Nazanin" panose="00000400000000000000" pitchFamily="2" charset="-78"/>
              </a:rPr>
              <a:t>شده را </a:t>
            </a:r>
            <a:r>
              <a:rPr lang="en-US" sz="4500" dirty="0" smtClean="0">
                <a:solidFill>
                  <a:schemeClr val="tx1"/>
                </a:solidFill>
                <a:cs typeface="B Nazanin" panose="00000400000000000000" pitchFamily="2" charset="-78"/>
              </a:rPr>
              <a:t> </a:t>
            </a:r>
            <a:r>
              <a:rPr lang="ar-SA" sz="4500" dirty="0">
                <a:solidFill>
                  <a:schemeClr val="tx1"/>
                </a:solidFill>
                <a:cs typeface="B Nazanin" panose="00000400000000000000" pitchFamily="2" charset="-78"/>
              </a:rPr>
              <a:t>می‌توان برای سه تا چهار روز در یخچال نگهداری کرد</a:t>
            </a:r>
            <a:r>
              <a:rPr lang="en-US" sz="4500" dirty="0" smtClean="0">
                <a:solidFill>
                  <a:schemeClr val="tx1"/>
                </a:solidFill>
                <a:cs typeface="B Nazanin" panose="00000400000000000000" pitchFamily="2" charset="-78"/>
              </a:rPr>
              <a:t>. </a:t>
            </a:r>
            <a:endParaRPr lang="en-US" sz="4500" dirty="0">
              <a:solidFill>
                <a:schemeClr val="tx1"/>
              </a:solidFill>
              <a:cs typeface="B Nazanin" panose="00000400000000000000" pitchFamily="2" charset="-78"/>
            </a:endParaRPr>
          </a:p>
          <a:p>
            <a:pPr algn="ctr" rtl="1">
              <a:lnSpc>
                <a:spcPct val="90000"/>
              </a:lnSpc>
            </a:pPr>
            <a:endParaRPr lang="en-US" dirty="0">
              <a:solidFill>
                <a:schemeClr val="tx1"/>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586708" y="134273"/>
            <a:ext cx="1225402" cy="1341236"/>
          </a:xfrm>
          <a:prstGeom prst="rect">
            <a:avLst/>
          </a:prstGeom>
        </p:spPr>
      </p:pic>
      <p:pic>
        <p:nvPicPr>
          <p:cNvPr id="5" name="Picture 4"/>
          <p:cNvPicPr>
            <a:picLocks noChangeAspect="1"/>
          </p:cNvPicPr>
          <p:nvPr/>
        </p:nvPicPr>
        <p:blipFill>
          <a:blip r:embed="rId3"/>
          <a:stretch>
            <a:fillRect/>
          </a:stretch>
        </p:blipFill>
        <p:spPr>
          <a:xfrm>
            <a:off x="10747123" y="271445"/>
            <a:ext cx="1444877" cy="1066892"/>
          </a:xfrm>
          <a:prstGeom prst="rect">
            <a:avLst/>
          </a:prstGeom>
        </p:spPr>
      </p:pic>
    </p:spTree>
    <p:extLst>
      <p:ext uri="{BB962C8B-B14F-4D97-AF65-F5344CB8AC3E}">
        <p14:creationId xmlns:p14="http://schemas.microsoft.com/office/powerpoint/2010/main" val="3311649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014" y="1551373"/>
            <a:ext cx="8911687" cy="1280890"/>
          </a:xfrm>
        </p:spPr>
        <p:txBody>
          <a:bodyPr>
            <a:normAutofit/>
          </a:bodyPr>
          <a:lstStyle/>
          <a:p>
            <a:r>
              <a:rPr lang="fa-IR" sz="4800" dirty="0">
                <a:solidFill>
                  <a:srgbClr val="0070C0"/>
                </a:solidFill>
                <a:latin typeface="Nazanin"/>
                <a:cs typeface="2  Nazanin" panose="00000700000000000000" pitchFamily="2" charset="-78"/>
              </a:rPr>
              <a:t>تشخیص علائم بیماری در </a:t>
            </a:r>
            <a:r>
              <a:rPr lang="fa-IR" sz="4800" dirty="0" smtClean="0">
                <a:solidFill>
                  <a:srgbClr val="0070C0"/>
                </a:solidFill>
                <a:latin typeface="Nazanin"/>
                <a:cs typeface="2  Nazanin" panose="00000700000000000000" pitchFamily="2" charset="-78"/>
              </a:rPr>
              <a:t>انسان</a:t>
            </a:r>
            <a:r>
              <a:rPr lang="en-US" sz="4800" dirty="0" smtClean="0">
                <a:solidFill>
                  <a:srgbClr val="0070C0"/>
                </a:solidFill>
                <a:latin typeface="Nazanin"/>
                <a:cs typeface="2  Nazanin" panose="00000700000000000000" pitchFamily="2" charset="-78"/>
              </a:rPr>
              <a:t>  </a:t>
            </a:r>
            <a:endParaRPr lang="en-US" sz="4800" dirty="0">
              <a:solidFill>
                <a:srgbClr val="0070C0"/>
              </a:solidFill>
              <a:latin typeface="Nazanin"/>
              <a:cs typeface="2  Nazanin" panose="00000700000000000000" pitchFamily="2" charset="-78"/>
            </a:endParaRPr>
          </a:p>
        </p:txBody>
      </p:sp>
      <p:sp>
        <p:nvSpPr>
          <p:cNvPr id="3" name="Content Placeholder 2"/>
          <p:cNvSpPr>
            <a:spLocks noGrp="1"/>
          </p:cNvSpPr>
          <p:nvPr>
            <p:ph idx="1"/>
          </p:nvPr>
        </p:nvSpPr>
        <p:spPr>
          <a:xfrm>
            <a:off x="1444337" y="2705100"/>
            <a:ext cx="10474035" cy="3777622"/>
          </a:xfrm>
        </p:spPr>
        <p:txBody>
          <a:bodyPr>
            <a:normAutofit/>
          </a:bodyPr>
          <a:lstStyle/>
          <a:p>
            <a:pPr algn="ctr" rtl="1">
              <a:lnSpc>
                <a:spcPct val="90000"/>
              </a:lnSpc>
            </a:pPr>
            <a:r>
              <a:rPr lang="ar-SA" sz="1900" dirty="0">
                <a:solidFill>
                  <a:schemeClr val="tx1"/>
                </a:solidFill>
                <a:cs typeface="B Nazanin" panose="00000400000000000000" pitchFamily="2" charset="-78"/>
              </a:rPr>
              <a:t>تعیین باسیلوس سرئوس بوسیله ی یک محلول شناساگر در یک ماده ی غذایی </a:t>
            </a:r>
            <a:r>
              <a:rPr lang="ar-SA" sz="1900" dirty="0" smtClean="0">
                <a:solidFill>
                  <a:schemeClr val="tx1"/>
                </a:solidFill>
                <a:cs typeface="B Nazanin" panose="00000400000000000000" pitchFamily="2" charset="-78"/>
              </a:rPr>
              <a:t>نیازمند</a:t>
            </a:r>
            <a:r>
              <a:rPr lang="en-US" sz="1900" dirty="0" smtClean="0">
                <a:solidFill>
                  <a:schemeClr val="tx1"/>
                </a:solidFill>
                <a:cs typeface="B Nazanin" panose="00000400000000000000" pitchFamily="2" charset="-78"/>
              </a:rPr>
              <a:t>                           </a:t>
            </a:r>
            <a:r>
              <a:rPr lang="fa-IR" sz="1900" dirty="0" smtClean="0">
                <a:solidFill>
                  <a:schemeClr val="tx1"/>
                </a:solidFill>
                <a:cs typeface="B Nazanin" panose="00000400000000000000" pitchFamily="2" charset="-78"/>
              </a:rPr>
              <a:t>                    </a:t>
            </a:r>
            <a:r>
              <a:rPr lang="en-US" sz="1900" dirty="0" smtClean="0">
                <a:solidFill>
                  <a:schemeClr val="tx1"/>
                </a:solidFill>
                <a:cs typeface="B Nazanin" panose="00000400000000000000" pitchFamily="2" charset="-78"/>
              </a:rPr>
              <a:t> </a:t>
            </a:r>
            <a:r>
              <a:rPr lang="fa-IR" sz="1900" dirty="0" smtClean="0">
                <a:solidFill>
                  <a:schemeClr val="tx1"/>
                </a:solidFill>
                <a:cs typeface="B Nazanin" panose="00000400000000000000" pitchFamily="2" charset="-78"/>
              </a:rPr>
              <a:t>       </a:t>
            </a:r>
            <a:r>
              <a:rPr lang="en-US" sz="1900" dirty="0" smtClean="0">
                <a:solidFill>
                  <a:schemeClr val="tx1"/>
                </a:solidFill>
                <a:cs typeface="B Nazanin" panose="00000400000000000000" pitchFamily="2" charset="-78"/>
              </a:rPr>
              <a:t> :</a:t>
            </a:r>
            <a:endParaRPr lang="en-US" sz="1900" dirty="0">
              <a:solidFill>
                <a:schemeClr val="tx1"/>
              </a:solidFill>
              <a:cs typeface="B Nazanin" panose="00000400000000000000" pitchFamily="2" charset="-78"/>
            </a:endParaRPr>
          </a:p>
          <a:p>
            <a:pPr algn="ctr" rtl="1">
              <a:lnSpc>
                <a:spcPct val="90000"/>
              </a:lnSpc>
            </a:pPr>
            <a:r>
              <a:rPr lang="fa-IR" sz="1900" dirty="0" smtClean="0">
                <a:solidFill>
                  <a:schemeClr val="tx1"/>
                </a:solidFill>
                <a:cs typeface="B Nazanin" panose="00000400000000000000" pitchFamily="2" charset="-78"/>
              </a:rPr>
              <a:t>1</a:t>
            </a:r>
            <a:r>
              <a:rPr lang="ar-SA" sz="1900" dirty="0" smtClean="0">
                <a:solidFill>
                  <a:schemeClr val="tx1"/>
                </a:solidFill>
                <a:cs typeface="B Nazanin" panose="00000400000000000000" pitchFamily="2" charset="-78"/>
              </a:rPr>
              <a:t>-جداسازی </a:t>
            </a:r>
            <a:r>
              <a:rPr lang="ar-SA" sz="1900" dirty="0">
                <a:solidFill>
                  <a:schemeClr val="tx1"/>
                </a:solidFill>
                <a:cs typeface="B Nazanin" panose="00000400000000000000" pitchFamily="2" charset="-78"/>
              </a:rPr>
              <a:t>گونه های مشابه سروتایپی از غذاهای مشکوک یا مدفوع یا </a:t>
            </a:r>
            <a:r>
              <a:rPr lang="ar-SA" sz="1900" dirty="0" smtClean="0">
                <a:solidFill>
                  <a:schemeClr val="tx1"/>
                </a:solidFill>
                <a:cs typeface="B Nazanin" panose="00000400000000000000" pitchFamily="2" charset="-78"/>
              </a:rPr>
              <a:t>استفراغ بیمار</a:t>
            </a:r>
            <a:r>
              <a:rPr lang="fa-IR" sz="1900" dirty="0" smtClean="0">
                <a:solidFill>
                  <a:schemeClr val="tx1"/>
                </a:solidFill>
                <a:cs typeface="B Nazanin" panose="00000400000000000000" pitchFamily="2" charset="-78"/>
              </a:rPr>
              <a:t>                           </a:t>
            </a:r>
            <a:r>
              <a:rPr lang="en-US" sz="1900" dirty="0" smtClean="0">
                <a:solidFill>
                  <a:schemeClr val="tx1"/>
                </a:solidFill>
                <a:cs typeface="B Nazanin" panose="00000400000000000000" pitchFamily="2" charset="-78"/>
              </a:rPr>
              <a:t>                                </a:t>
            </a:r>
            <a:r>
              <a:rPr lang="fa-IR" sz="1900" dirty="0" smtClean="0">
                <a:solidFill>
                  <a:schemeClr val="tx1"/>
                </a:solidFill>
                <a:cs typeface="B Nazanin" panose="00000400000000000000" pitchFamily="2" charset="-78"/>
              </a:rPr>
              <a:t> </a:t>
            </a:r>
            <a:endParaRPr lang="en-US" sz="1900" dirty="0">
              <a:solidFill>
                <a:schemeClr val="tx1"/>
              </a:solidFill>
              <a:cs typeface="B Nazanin" panose="00000400000000000000" pitchFamily="2" charset="-78"/>
            </a:endParaRPr>
          </a:p>
          <a:p>
            <a:pPr algn="ctr" rtl="1">
              <a:lnSpc>
                <a:spcPct val="90000"/>
              </a:lnSpc>
            </a:pPr>
            <a:r>
              <a:rPr lang="ar-SA" sz="1900" dirty="0">
                <a:solidFill>
                  <a:schemeClr val="tx1"/>
                </a:solidFill>
                <a:cs typeface="B Nazanin" panose="00000400000000000000" pitchFamily="2" charset="-78"/>
              </a:rPr>
              <a:t>2-جداسازی تعداد زیادی از سروتایپ های شناخته شده باسیلوس سرئوس که موجب بیماری های غذایی می </a:t>
            </a:r>
            <a:r>
              <a:rPr lang="ar-SA" sz="1900" dirty="0" smtClean="0">
                <a:solidFill>
                  <a:schemeClr val="tx1"/>
                </a:solidFill>
                <a:cs typeface="B Nazanin" panose="00000400000000000000" pitchFamily="2" charset="-78"/>
              </a:rPr>
              <a:t>گردند </a:t>
            </a:r>
            <a:r>
              <a:rPr lang="fa-IR" sz="1900" dirty="0">
                <a:solidFill>
                  <a:schemeClr val="tx1"/>
                </a:solidFill>
                <a:cs typeface="B Nazanin" panose="00000400000000000000" pitchFamily="2" charset="-78"/>
              </a:rPr>
              <a:t>و</a:t>
            </a:r>
            <a:r>
              <a:rPr lang="fa-IR" sz="1900" dirty="0" smtClean="0">
                <a:solidFill>
                  <a:schemeClr val="tx1"/>
                </a:solidFill>
                <a:cs typeface="B Nazanin" panose="00000400000000000000" pitchFamily="2" charset="-78"/>
              </a:rPr>
              <a:t> </a:t>
            </a:r>
            <a:r>
              <a:rPr lang="ar-SA" sz="1900" dirty="0" smtClean="0">
                <a:solidFill>
                  <a:schemeClr val="tx1"/>
                </a:solidFill>
                <a:cs typeface="B Nazanin" panose="00000400000000000000" pitchFamily="2" charset="-78"/>
              </a:rPr>
              <a:t>جداسازی </a:t>
            </a:r>
            <a:r>
              <a:rPr lang="ar-SA" sz="1900" dirty="0">
                <a:solidFill>
                  <a:schemeClr val="tx1"/>
                </a:solidFill>
                <a:cs typeface="B Nazanin" panose="00000400000000000000" pitchFamily="2" charset="-78"/>
              </a:rPr>
              <a:t>آنها از مدفوع، استفراغ و یا هوای آلوده</a:t>
            </a:r>
            <a:r>
              <a:rPr lang="en-US" sz="1900" dirty="0">
                <a:solidFill>
                  <a:schemeClr val="tx1"/>
                </a:solidFill>
                <a:cs typeface="B Nazanin" panose="00000400000000000000" pitchFamily="2" charset="-78"/>
              </a:rPr>
              <a:t>.</a:t>
            </a:r>
          </a:p>
          <a:p>
            <a:pPr algn="ctr" rtl="1">
              <a:lnSpc>
                <a:spcPct val="90000"/>
              </a:lnSpc>
            </a:pPr>
            <a:r>
              <a:rPr lang="ar-SA" sz="1900" dirty="0">
                <a:solidFill>
                  <a:schemeClr val="tx1"/>
                </a:solidFill>
                <a:cs typeface="B Nazanin" panose="00000400000000000000" pitchFamily="2" charset="-78"/>
              </a:rPr>
              <a:t>3-جداسازی باسیلوس سرئوس از غذاهای مشکوک و تعیین میزان انتروتوکسین زایی آن به کمک تست سرمی </a:t>
            </a:r>
            <a:r>
              <a:rPr lang="ar-SA" sz="1900" dirty="0" smtClean="0">
                <a:solidFill>
                  <a:schemeClr val="tx1"/>
                </a:solidFill>
                <a:cs typeface="B Nazanin" panose="00000400000000000000" pitchFamily="2" charset="-78"/>
              </a:rPr>
              <a:t>(</a:t>
            </a:r>
            <a:r>
              <a:rPr lang="ar-SA" sz="1900" dirty="0">
                <a:solidFill>
                  <a:schemeClr val="tx1"/>
                </a:solidFill>
                <a:cs typeface="B Nazanin" panose="00000400000000000000" pitchFamily="2" charset="-78"/>
              </a:rPr>
              <a:t>سم مولد اسهال) یا تست بیولوژیکی (اسهال و استفراغ</a:t>
            </a:r>
            <a:r>
              <a:rPr lang="ar-SA" sz="1900" dirty="0" smtClean="0">
                <a:solidFill>
                  <a:schemeClr val="tx1"/>
                </a:solidFill>
                <a:cs typeface="B Nazanin" panose="00000400000000000000" pitchFamily="2" charset="-78"/>
              </a:rPr>
              <a:t>)</a:t>
            </a:r>
            <a:r>
              <a:rPr lang="fa-IR" sz="1900" dirty="0" smtClean="0">
                <a:solidFill>
                  <a:schemeClr val="tx1"/>
                </a:solidFill>
                <a:cs typeface="B Nazanin" panose="00000400000000000000" pitchFamily="2" charset="-78"/>
              </a:rPr>
              <a:t> می باشد.</a:t>
            </a:r>
            <a:endParaRPr lang="en-US" sz="1900" dirty="0">
              <a:solidFill>
                <a:schemeClr val="tx1"/>
              </a:solidFill>
              <a:cs typeface="B Nazanin" panose="00000400000000000000" pitchFamily="2" charset="-78"/>
            </a:endParaRPr>
          </a:p>
          <a:p>
            <a:pPr algn="ctr" rtl="1">
              <a:lnSpc>
                <a:spcPct val="90000"/>
              </a:lnSpc>
            </a:pPr>
            <a:r>
              <a:rPr lang="fa-IR" sz="1900" dirty="0" smtClean="0">
                <a:solidFill>
                  <a:schemeClr val="tx1"/>
                </a:solidFill>
                <a:cs typeface="B Nazanin" panose="00000400000000000000" pitchFamily="2" charset="-78"/>
              </a:rPr>
              <a:t> </a:t>
            </a:r>
            <a:r>
              <a:rPr lang="ar-SA" sz="1900" dirty="0" smtClean="0">
                <a:solidFill>
                  <a:schemeClr val="tx1"/>
                </a:solidFill>
                <a:cs typeface="B Nazanin" panose="00000400000000000000" pitchFamily="2" charset="-78"/>
              </a:rPr>
              <a:t>تشخیص </a:t>
            </a:r>
            <a:r>
              <a:rPr lang="ar-SA" sz="1900" dirty="0">
                <a:solidFill>
                  <a:schemeClr val="tx1"/>
                </a:solidFill>
                <a:cs typeface="B Nazanin" panose="00000400000000000000" pitchFamily="2" charset="-78"/>
              </a:rPr>
              <a:t>نوع استفراغی با يافتن باكتري در منبع غذايي دخيل انجام </a:t>
            </a:r>
            <a:r>
              <a:rPr lang="ar-SA" sz="1900" dirty="0" smtClean="0">
                <a:solidFill>
                  <a:schemeClr val="tx1"/>
                </a:solidFill>
                <a:cs typeface="B Nazanin" panose="00000400000000000000" pitchFamily="2" charset="-78"/>
              </a:rPr>
              <a:t>مي‌شود</a:t>
            </a:r>
            <a:r>
              <a:rPr lang="fa-IR" sz="1900" dirty="0" smtClean="0">
                <a:solidFill>
                  <a:schemeClr val="tx1"/>
                </a:solidFill>
                <a:cs typeface="B Nazanin" panose="00000400000000000000" pitchFamily="2" charset="-78"/>
              </a:rPr>
              <a:t>                                                                       </a:t>
            </a:r>
            <a:r>
              <a:rPr lang="ar-SA" sz="1900" dirty="0" smtClean="0">
                <a:solidFill>
                  <a:schemeClr val="tx1"/>
                </a:solidFill>
                <a:cs typeface="B Nazanin" panose="00000400000000000000" pitchFamily="2" charset="-78"/>
              </a:rPr>
              <a:t>.</a:t>
            </a:r>
            <a:r>
              <a:rPr lang="fa-IR" sz="1900" dirty="0" smtClean="0">
                <a:solidFill>
                  <a:schemeClr val="tx1"/>
                </a:solidFill>
                <a:cs typeface="B Nazanin" panose="00000400000000000000" pitchFamily="2" charset="-78"/>
              </a:rPr>
              <a:t>                                              </a:t>
            </a:r>
          </a:p>
          <a:p>
            <a:pPr algn="ctr" rtl="1">
              <a:lnSpc>
                <a:spcPct val="90000"/>
              </a:lnSpc>
            </a:pPr>
            <a:r>
              <a:rPr lang="ar-SA" sz="1900" dirty="0" smtClean="0">
                <a:solidFill>
                  <a:schemeClr val="tx1"/>
                </a:solidFill>
                <a:cs typeface="B Nazanin" panose="00000400000000000000" pitchFamily="2" charset="-78"/>
              </a:rPr>
              <a:t>اما </a:t>
            </a:r>
            <a:r>
              <a:rPr lang="ar-SA" sz="1900" dirty="0">
                <a:solidFill>
                  <a:schemeClr val="tx1"/>
                </a:solidFill>
                <a:cs typeface="B Nazanin" panose="00000400000000000000" pitchFamily="2" charset="-78"/>
              </a:rPr>
              <a:t>تشخیص نوع اسهالی با </a:t>
            </a:r>
            <a:r>
              <a:rPr lang="ar-SA" sz="1900" dirty="0" smtClean="0">
                <a:solidFill>
                  <a:schemeClr val="tx1"/>
                </a:solidFill>
                <a:cs typeface="B Nazanin" panose="00000400000000000000" pitchFamily="2" charset="-78"/>
              </a:rPr>
              <a:t>بررسی</a:t>
            </a:r>
            <a:r>
              <a:rPr lang="fa-IR" sz="1900" dirty="0" smtClean="0">
                <a:solidFill>
                  <a:schemeClr val="tx1"/>
                </a:solidFill>
                <a:cs typeface="B Nazanin" panose="00000400000000000000" pitchFamily="2" charset="-78"/>
              </a:rPr>
              <a:t>  </a:t>
            </a:r>
            <a:r>
              <a:rPr lang="ar-SA" sz="1900" dirty="0" smtClean="0">
                <a:solidFill>
                  <a:schemeClr val="tx1"/>
                </a:solidFill>
                <a:cs typeface="B Nazanin" panose="00000400000000000000" pitchFamily="2" charset="-78"/>
              </a:rPr>
              <a:t>میکروسکوپی </a:t>
            </a:r>
            <a:r>
              <a:rPr lang="ar-SA" sz="1900" dirty="0">
                <a:solidFill>
                  <a:schemeClr val="tx1"/>
                </a:solidFill>
                <a:cs typeface="B Nazanin" panose="00000400000000000000" pitchFamily="2" charset="-78"/>
              </a:rPr>
              <a:t>نمونه مدفوع صورت </a:t>
            </a:r>
            <a:r>
              <a:rPr lang="ar-SA" sz="1900" dirty="0" smtClean="0">
                <a:solidFill>
                  <a:schemeClr val="tx1"/>
                </a:solidFill>
                <a:cs typeface="B Nazanin" panose="00000400000000000000" pitchFamily="2" charset="-78"/>
              </a:rPr>
              <a:t>می‌گیرد</a:t>
            </a:r>
            <a:r>
              <a:rPr lang="fa-IR" sz="1900" dirty="0" smtClean="0">
                <a:solidFill>
                  <a:schemeClr val="tx1"/>
                </a:solidFill>
                <a:cs typeface="B Nazanin" panose="00000400000000000000" pitchFamily="2" charset="-78"/>
              </a:rPr>
              <a:t>                                                                     </a:t>
            </a:r>
            <a:r>
              <a:rPr lang="en-US" sz="1900" dirty="0" smtClean="0">
                <a:solidFill>
                  <a:schemeClr val="tx1"/>
                </a:solidFill>
                <a:cs typeface="B Nazanin" panose="00000400000000000000" pitchFamily="2" charset="-78"/>
              </a:rPr>
              <a:t>.</a:t>
            </a:r>
            <a:r>
              <a:rPr lang="fa-IR" sz="1900" dirty="0" smtClean="0">
                <a:solidFill>
                  <a:schemeClr val="tx1"/>
                </a:solidFill>
                <a:cs typeface="B Nazanin" panose="00000400000000000000" pitchFamily="2" charset="-78"/>
              </a:rPr>
              <a:t>    </a:t>
            </a:r>
            <a:endParaRPr lang="en-US" sz="1900" dirty="0">
              <a:solidFill>
                <a:schemeClr val="tx1"/>
              </a:solidFill>
              <a:cs typeface="B Nazanin" panose="00000400000000000000" pitchFamily="2" charset="-78"/>
            </a:endParaRPr>
          </a:p>
          <a:p>
            <a:pPr algn="ctr" rtl="1">
              <a:lnSpc>
                <a:spcPct val="90000"/>
              </a:lnSpc>
            </a:pPr>
            <a:r>
              <a:rPr lang="ar-SA" sz="1900" dirty="0">
                <a:solidFill>
                  <a:schemeClr val="tx1"/>
                </a:solidFill>
                <a:cs typeface="B Nazanin" panose="00000400000000000000" pitchFamily="2" charset="-78"/>
              </a:rPr>
              <a:t>سریع ترین راه اولیه ی شناخت نشانه های شکل استفراغ آور بیماری، همراه ساختن آن با برخی غذاهای شاهد که اغلب برای تشخیص نشانه های این نوع مسمومیت غذایی کافی است، می باشد</a:t>
            </a:r>
            <a:r>
              <a:rPr lang="en-US" dirty="0"/>
              <a:t>.</a:t>
            </a:r>
          </a:p>
          <a:p>
            <a:endParaRPr lang="en-US" dirty="0"/>
          </a:p>
        </p:txBody>
      </p:sp>
      <p:pic>
        <p:nvPicPr>
          <p:cNvPr id="4" name="Picture 3"/>
          <p:cNvPicPr>
            <a:picLocks noChangeAspect="1"/>
          </p:cNvPicPr>
          <p:nvPr/>
        </p:nvPicPr>
        <p:blipFill>
          <a:blip r:embed="rId2"/>
          <a:stretch>
            <a:fillRect/>
          </a:stretch>
        </p:blipFill>
        <p:spPr>
          <a:xfrm>
            <a:off x="1763354" y="337300"/>
            <a:ext cx="1225402" cy="1341236"/>
          </a:xfrm>
          <a:prstGeom prst="rect">
            <a:avLst/>
          </a:prstGeom>
        </p:spPr>
      </p:pic>
      <p:pic>
        <p:nvPicPr>
          <p:cNvPr id="5" name="Picture 4"/>
          <p:cNvPicPr>
            <a:picLocks noChangeAspect="1"/>
          </p:cNvPicPr>
          <p:nvPr/>
        </p:nvPicPr>
        <p:blipFill>
          <a:blip r:embed="rId3"/>
          <a:stretch>
            <a:fillRect/>
          </a:stretch>
        </p:blipFill>
        <p:spPr>
          <a:xfrm>
            <a:off x="10600188" y="611644"/>
            <a:ext cx="1444877" cy="1066892"/>
          </a:xfrm>
          <a:prstGeom prst="rect">
            <a:avLst/>
          </a:prstGeom>
        </p:spPr>
      </p:pic>
    </p:spTree>
    <p:extLst>
      <p:ext uri="{BB962C8B-B14F-4D97-AF65-F5344CB8AC3E}">
        <p14:creationId xmlns:p14="http://schemas.microsoft.com/office/powerpoint/2010/main" val="831714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735" y="1305074"/>
            <a:ext cx="8884227" cy="1288473"/>
          </a:xfrm>
        </p:spPr>
        <p:txBody>
          <a:bodyPr>
            <a:normAutofit/>
          </a:bodyPr>
          <a:lstStyle/>
          <a:p>
            <a:r>
              <a:rPr lang="ar-SA" sz="2400" dirty="0">
                <a:solidFill>
                  <a:srgbClr val="0070C0"/>
                </a:solidFill>
                <a:latin typeface="Nazanin"/>
                <a:cs typeface="2  Nazanin" panose="00000700000000000000" pitchFamily="2" charset="-78"/>
              </a:rPr>
              <a:t>میزان شیوع مسمومیت غذایی در </a:t>
            </a:r>
            <a:r>
              <a:rPr lang="ar-SA" sz="2400" dirty="0" smtClean="0">
                <a:solidFill>
                  <a:srgbClr val="0070C0"/>
                </a:solidFill>
                <a:latin typeface="Nazanin"/>
                <a:cs typeface="2  Nazanin" panose="00000700000000000000" pitchFamily="2" charset="-78"/>
              </a:rPr>
              <a:t>اثرباسیلوس </a:t>
            </a:r>
            <a:r>
              <a:rPr lang="ar-SA" sz="2400" dirty="0">
                <a:solidFill>
                  <a:srgbClr val="0070C0"/>
                </a:solidFill>
                <a:latin typeface="Nazanin"/>
                <a:cs typeface="2  Nazanin" panose="00000700000000000000" pitchFamily="2" charset="-78"/>
              </a:rPr>
              <a:t>سرئوس:                             </a:t>
            </a:r>
            <a:r>
              <a:rPr lang="fa-IR" sz="2400" dirty="0" smtClean="0">
                <a:solidFill>
                  <a:srgbClr val="0070C0"/>
                </a:solidFill>
                <a:latin typeface="Nazanin"/>
                <a:cs typeface="2  Nazanin" panose="00000700000000000000" pitchFamily="2" charset="-78"/>
              </a:rPr>
              <a:t>    </a:t>
            </a:r>
            <a:r>
              <a:rPr lang="en-US" sz="2400" b="1" dirty="0">
                <a:solidFill>
                  <a:srgbClr val="0070C0"/>
                </a:solidFill>
              </a:rPr>
              <a:t/>
            </a:r>
            <a:br>
              <a:rPr lang="en-US" sz="2400" b="1" dirty="0">
                <a:solidFill>
                  <a:srgbClr val="0070C0"/>
                </a:solidFill>
              </a:rPr>
            </a:br>
            <a:endParaRPr lang="en-US" sz="2400" dirty="0">
              <a:solidFill>
                <a:srgbClr val="0070C0"/>
              </a:solidFill>
            </a:endParaRPr>
          </a:p>
        </p:txBody>
      </p:sp>
      <p:sp>
        <p:nvSpPr>
          <p:cNvPr id="3" name="Content Placeholder 2"/>
          <p:cNvSpPr>
            <a:spLocks noGrp="1"/>
          </p:cNvSpPr>
          <p:nvPr>
            <p:ph idx="1"/>
          </p:nvPr>
        </p:nvSpPr>
        <p:spPr>
          <a:xfrm>
            <a:off x="1558635" y="2223655"/>
            <a:ext cx="10318173" cy="4634345"/>
          </a:xfrm>
        </p:spPr>
        <p:txBody>
          <a:bodyPr>
            <a:normAutofit fontScale="40000" lnSpcReduction="20000"/>
          </a:bodyPr>
          <a:lstStyle/>
          <a:p>
            <a:pPr algn="r" rtl="1"/>
            <a:r>
              <a:rPr lang="ar-SA" sz="4500" dirty="0">
                <a:solidFill>
                  <a:schemeClr val="tx1"/>
                </a:solidFill>
                <a:cs typeface="B Nazanin" panose="00000400000000000000" pitchFamily="2" charset="-78"/>
              </a:rPr>
              <a:t>نوع غالب مسمومیت ناشی از</a:t>
            </a:r>
            <a:r>
              <a:rPr lang="en-US" sz="4500" dirty="0">
                <a:solidFill>
                  <a:schemeClr val="tx1"/>
                </a:solidFill>
                <a:cs typeface="B Nazanin" panose="00000400000000000000" pitchFamily="2" charset="-78"/>
              </a:rPr>
              <a:t> </a:t>
            </a:r>
            <a:r>
              <a:rPr lang="en-US" sz="4500" dirty="0">
                <a:solidFill>
                  <a:srgbClr val="0070C0"/>
                </a:solidFill>
                <a:latin typeface="Titr"/>
                <a:cs typeface="B Nazanin" panose="00000400000000000000" pitchFamily="2" charset="-78"/>
              </a:rPr>
              <a:t>B. cereus </a:t>
            </a:r>
            <a:r>
              <a:rPr lang="ar-SA" sz="4500" dirty="0">
                <a:solidFill>
                  <a:schemeClr val="tx1"/>
                </a:solidFill>
                <a:cs typeface="B Nazanin" panose="00000400000000000000" pitchFamily="2" charset="-78"/>
              </a:rPr>
              <a:t>از کشوری به کشور دیگر متفاوت است. به طور مثال در کشور ژاپن بروز نوع استفراغی حدود ۱۰ برابر بیشتر از نوع اسهالی گزارش می‌شود، در حالی که در اروپا و آمریکای شمالی نوع اسهالی بیشترین میزان شیوع را دارد</a:t>
            </a:r>
            <a:r>
              <a:rPr lang="en-US" sz="4500" dirty="0">
                <a:solidFill>
                  <a:schemeClr val="tx1"/>
                </a:solidFill>
                <a:cs typeface="B Nazanin" panose="00000400000000000000" pitchFamily="2" charset="-78"/>
              </a:rPr>
              <a:t>.</a:t>
            </a:r>
          </a:p>
          <a:p>
            <a:pPr algn="r" rtl="1"/>
            <a:r>
              <a:rPr lang="ar-SA" sz="4500" dirty="0">
                <a:solidFill>
                  <a:schemeClr val="tx1"/>
                </a:solidFill>
                <a:cs typeface="B Nazanin" panose="00000400000000000000" pitchFamily="2" charset="-78"/>
              </a:rPr>
              <a:t>تعداد گزارش‌ها در رابطه با  مسمومیت در اثر باسیلوس سرئوس اغلب زیاد نیست. اما این موضوع به معنای این نیست که میزان مسمومیت در اثر این باکتری کم است. بلکه از آنجایی که علائم بیماری معمولا خیلی سریع بهبود می‌یابد، اکثر بیماران به پزشک مراجعه نمی‎کنند. در سال‌های اخیر تنها تعداد کمی از کشورها در اروپا داده‌های قانع کننده‌ای از میزان </a:t>
            </a:r>
            <a:r>
              <a:rPr lang="ar-SA" sz="4500" dirty="0" smtClean="0">
                <a:solidFill>
                  <a:schemeClr val="tx1"/>
                </a:solidFill>
                <a:cs typeface="B Nazanin" panose="00000400000000000000" pitchFamily="2" charset="-78"/>
              </a:rPr>
              <a:t>شایع‌</a:t>
            </a:r>
            <a:r>
              <a:rPr lang="en-US" sz="4500" dirty="0" smtClean="0">
                <a:solidFill>
                  <a:schemeClr val="tx1"/>
                </a:solidFill>
                <a:cs typeface="B Nazanin" panose="00000400000000000000" pitchFamily="2" charset="-78"/>
              </a:rPr>
              <a:t> </a:t>
            </a:r>
            <a:r>
              <a:rPr lang="ar-SA" sz="4500" dirty="0" smtClean="0">
                <a:solidFill>
                  <a:schemeClr val="tx1"/>
                </a:solidFill>
                <a:cs typeface="B Nazanin" panose="00000400000000000000" pitchFamily="2" charset="-78"/>
              </a:rPr>
              <a:t>بودن </a:t>
            </a:r>
            <a:r>
              <a:rPr lang="ar-SA" sz="4500" dirty="0">
                <a:solidFill>
                  <a:schemeClr val="tx1"/>
                </a:solidFill>
                <a:cs typeface="B Nazanin" panose="00000400000000000000" pitchFamily="2" charset="-78"/>
              </a:rPr>
              <a:t> مسمومیت در اثر باسیلوس سرئوس را منتشر کرده‌اند. درصد دخالت</a:t>
            </a:r>
            <a:r>
              <a:rPr lang="en-US" sz="4500" dirty="0">
                <a:solidFill>
                  <a:schemeClr val="tx1"/>
                </a:solidFill>
                <a:cs typeface="B Nazanin" panose="00000400000000000000" pitchFamily="2" charset="-78"/>
              </a:rPr>
              <a:t> </a:t>
            </a:r>
            <a:r>
              <a:rPr lang="en-US" sz="4500" dirty="0">
                <a:solidFill>
                  <a:srgbClr val="0070C0"/>
                </a:solidFill>
                <a:latin typeface="Titr"/>
                <a:cs typeface="B Nazanin" panose="00000400000000000000" pitchFamily="2" charset="-78"/>
              </a:rPr>
              <a:t>B. cereus </a:t>
            </a:r>
            <a:r>
              <a:rPr lang="ar-SA" sz="4500" dirty="0">
                <a:solidFill>
                  <a:schemeClr val="tx1"/>
                </a:solidFill>
                <a:cs typeface="B Nazanin" panose="00000400000000000000" pitchFamily="2" charset="-78"/>
              </a:rPr>
              <a:t>از کل موارد مسمومیت غذایی در کشورهای مختلف در ادامه ذکر شده است</a:t>
            </a:r>
            <a:r>
              <a:rPr lang="en-US" sz="4500" dirty="0">
                <a:solidFill>
                  <a:schemeClr val="tx1"/>
                </a:solidFill>
                <a:cs typeface="B Nazanin" panose="00000400000000000000" pitchFamily="2" charset="-78"/>
              </a:rPr>
              <a:t>.</a:t>
            </a:r>
            <a:endParaRPr lang="fa-IR" sz="4500" dirty="0">
              <a:solidFill>
                <a:schemeClr val="tx1"/>
              </a:solidFill>
              <a:cs typeface="B Nazanin" panose="00000400000000000000" pitchFamily="2" charset="-78"/>
            </a:endParaRPr>
          </a:p>
          <a:p>
            <a:pPr algn="r" rtl="1"/>
            <a:r>
              <a:rPr lang="ar-SA" sz="5500" dirty="0">
                <a:solidFill>
                  <a:schemeClr val="tx1"/>
                </a:solidFill>
                <a:cs typeface="B Nazanin" panose="00000400000000000000" pitchFamily="2" charset="-78"/>
              </a:rPr>
              <a:t>۳۳٪ در نروژ (</a:t>
            </a:r>
            <a:r>
              <a:rPr lang="ar-SA" sz="4500" dirty="0">
                <a:solidFill>
                  <a:schemeClr val="tx1"/>
                </a:solidFill>
                <a:cs typeface="B Nazanin" panose="00000400000000000000" pitchFamily="2" charset="-78"/>
              </a:rPr>
              <a:t>۱۹۹۹-۱۹۹۳</a:t>
            </a:r>
            <a:r>
              <a:rPr lang="fa-IR" sz="4500" dirty="0">
                <a:solidFill>
                  <a:schemeClr val="tx1"/>
                </a:solidFill>
                <a:cs typeface="B Nazanin" panose="00000400000000000000" pitchFamily="2" charset="-78"/>
              </a:rPr>
              <a:t>)</a:t>
            </a:r>
            <a:endParaRPr lang="en-US" sz="4500" dirty="0">
              <a:solidFill>
                <a:schemeClr val="tx1"/>
              </a:solidFill>
              <a:cs typeface="B Nazanin" panose="00000400000000000000" pitchFamily="2" charset="-78"/>
            </a:endParaRPr>
          </a:p>
          <a:p>
            <a:pPr algn="r" rtl="1"/>
            <a:r>
              <a:rPr lang="ar-SA" sz="4500" dirty="0">
                <a:solidFill>
                  <a:schemeClr val="tx1"/>
                </a:solidFill>
                <a:cs typeface="B Nazanin" panose="00000400000000000000" pitchFamily="2" charset="-78"/>
              </a:rPr>
              <a:t>۴۷٪ در ایسلند (۱۹۹۲-۱۹۹۵</a:t>
            </a:r>
            <a:r>
              <a:rPr lang="fa-IR" sz="4500" dirty="0">
                <a:solidFill>
                  <a:schemeClr val="tx1"/>
                </a:solidFill>
                <a:cs typeface="B Nazanin" panose="00000400000000000000" pitchFamily="2" charset="-78"/>
              </a:rPr>
              <a:t>)</a:t>
            </a:r>
            <a:endParaRPr lang="en-US" sz="4500" dirty="0">
              <a:solidFill>
                <a:schemeClr val="tx1"/>
              </a:solidFill>
              <a:cs typeface="B Nazanin" panose="00000400000000000000" pitchFamily="2" charset="-78"/>
            </a:endParaRPr>
          </a:p>
          <a:p>
            <a:pPr algn="r" rtl="1"/>
            <a:r>
              <a:rPr lang="ar-SA" sz="4500" dirty="0">
                <a:solidFill>
                  <a:schemeClr val="tx1"/>
                </a:solidFill>
                <a:cs typeface="B Nazanin" panose="00000400000000000000" pitchFamily="2" charset="-78"/>
              </a:rPr>
              <a:t>۲۲٪ در فنلاند (۱۹۹۲</a:t>
            </a:r>
            <a:r>
              <a:rPr lang="fa-IR" sz="4500" dirty="0">
                <a:solidFill>
                  <a:schemeClr val="tx1"/>
                </a:solidFill>
                <a:cs typeface="B Nazanin" panose="00000400000000000000" pitchFamily="2" charset="-78"/>
              </a:rPr>
              <a:t>)</a:t>
            </a:r>
          </a:p>
          <a:p>
            <a:pPr algn="r" rtl="1"/>
            <a:r>
              <a:rPr lang="ar-SA" sz="4500" dirty="0">
                <a:solidFill>
                  <a:schemeClr val="tx1"/>
                </a:solidFill>
                <a:cs typeface="B Nazanin" panose="00000400000000000000" pitchFamily="2" charset="-78"/>
              </a:rPr>
              <a:t>٪ ۸/۵ در هلند (۱۹۹۱</a:t>
            </a:r>
            <a:r>
              <a:rPr lang="fa-IR" sz="4500" dirty="0">
                <a:solidFill>
                  <a:schemeClr val="tx1"/>
                </a:solidFill>
                <a:cs typeface="B Nazanin" panose="00000400000000000000" pitchFamily="2" charset="-78"/>
              </a:rPr>
              <a:t>)</a:t>
            </a:r>
          </a:p>
          <a:p>
            <a:pPr algn="r" rtl="1"/>
            <a:r>
              <a:rPr lang="ar-SA" sz="4500" dirty="0">
                <a:solidFill>
                  <a:schemeClr val="tx1"/>
                </a:solidFill>
                <a:cs typeface="B Nazanin" panose="00000400000000000000" pitchFamily="2" charset="-78"/>
              </a:rPr>
              <a:t>۰/۷انگلیس و ولز</a:t>
            </a:r>
            <a:endParaRPr lang="en-US" sz="4500" dirty="0">
              <a:solidFill>
                <a:schemeClr val="tx1"/>
              </a:solidFill>
              <a:cs typeface="B Nazanin" panose="00000400000000000000" pitchFamily="2" charset="-78"/>
            </a:endParaRPr>
          </a:p>
          <a:p>
            <a:pPr algn="r" rtl="1"/>
            <a:r>
              <a:rPr lang="ar-SA" sz="4500" dirty="0">
                <a:solidFill>
                  <a:schemeClr val="tx1"/>
                </a:solidFill>
                <a:cs typeface="B Nazanin" panose="00000400000000000000" pitchFamily="2" charset="-78"/>
              </a:rPr>
              <a:t>۰/۸ژاپن</a:t>
            </a:r>
            <a:endParaRPr lang="en-US" sz="4500" dirty="0">
              <a:solidFill>
                <a:schemeClr val="tx1"/>
              </a:solidFill>
              <a:cs typeface="B Nazanin" panose="00000400000000000000" pitchFamily="2" charset="-78"/>
            </a:endParaRPr>
          </a:p>
          <a:p>
            <a:pPr algn="r" rtl="1"/>
            <a:r>
              <a:rPr lang="ar-SA" sz="4500" dirty="0">
                <a:solidFill>
                  <a:schemeClr val="tx1"/>
                </a:solidFill>
                <a:cs typeface="B Nazanin" panose="00000400000000000000" pitchFamily="2" charset="-78"/>
              </a:rPr>
              <a:t>۱/۳ ایالات متحده آمریکا</a:t>
            </a:r>
            <a:endParaRPr lang="en-US" sz="4500" dirty="0">
              <a:solidFill>
                <a:schemeClr val="tx1"/>
              </a:solidFill>
              <a:cs typeface="B Nazanin" panose="00000400000000000000" pitchFamily="2" charset="-78"/>
            </a:endParaRPr>
          </a:p>
          <a:p>
            <a:pPr algn="r" rtl="1"/>
            <a:r>
              <a:rPr lang="ar-SA" sz="4500" dirty="0">
                <a:solidFill>
                  <a:schemeClr val="tx1"/>
                </a:solidFill>
                <a:cs typeface="B Nazanin" panose="00000400000000000000" pitchFamily="2" charset="-78"/>
              </a:rPr>
              <a:t>۲/۲ کانادا</a:t>
            </a:r>
            <a:endParaRPr lang="en-US" sz="4500" dirty="0">
              <a:solidFill>
                <a:schemeClr val="tx1"/>
              </a:solidFill>
              <a:cs typeface="B Nazanin" panose="00000400000000000000" pitchFamily="2" charset="-78"/>
            </a:endParaRPr>
          </a:p>
          <a:p>
            <a:pPr algn="r" rtl="1"/>
            <a:endParaRPr lang="en-US" dirty="0">
              <a:solidFill>
                <a:schemeClr val="tx1"/>
              </a:solidFill>
              <a:cs typeface="B Nazanin" panose="00000400000000000000" pitchFamily="2" charset="-78"/>
            </a:endParaRPr>
          </a:p>
          <a:p>
            <a:endParaRPr lang="en-US" dirty="0"/>
          </a:p>
        </p:txBody>
      </p:sp>
      <p:pic>
        <p:nvPicPr>
          <p:cNvPr id="4" name="Picture 3"/>
          <p:cNvPicPr>
            <a:picLocks noChangeAspect="1"/>
          </p:cNvPicPr>
          <p:nvPr/>
        </p:nvPicPr>
        <p:blipFill>
          <a:blip r:embed="rId2"/>
          <a:stretch>
            <a:fillRect/>
          </a:stretch>
        </p:blipFill>
        <p:spPr>
          <a:xfrm>
            <a:off x="2012735" y="223001"/>
            <a:ext cx="1225402" cy="1341236"/>
          </a:xfrm>
          <a:prstGeom prst="rect">
            <a:avLst/>
          </a:prstGeom>
        </p:spPr>
      </p:pic>
      <p:pic>
        <p:nvPicPr>
          <p:cNvPr id="5" name="Picture 4"/>
          <p:cNvPicPr>
            <a:picLocks noChangeAspect="1"/>
          </p:cNvPicPr>
          <p:nvPr/>
        </p:nvPicPr>
        <p:blipFill>
          <a:blip r:embed="rId3"/>
          <a:stretch>
            <a:fillRect/>
          </a:stretch>
        </p:blipFill>
        <p:spPr>
          <a:xfrm>
            <a:off x="10747123" y="223001"/>
            <a:ext cx="1444877" cy="1066892"/>
          </a:xfrm>
          <a:prstGeom prst="rect">
            <a:avLst/>
          </a:prstGeom>
        </p:spPr>
      </p:pic>
    </p:spTree>
    <p:extLst>
      <p:ext uri="{BB962C8B-B14F-4D97-AF65-F5344CB8AC3E}">
        <p14:creationId xmlns:p14="http://schemas.microsoft.com/office/powerpoint/2010/main" val="1969650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398" y="1355638"/>
            <a:ext cx="8911687" cy="1280890"/>
          </a:xfrm>
        </p:spPr>
        <p:txBody>
          <a:bodyPr>
            <a:noAutofit/>
          </a:bodyPr>
          <a:lstStyle/>
          <a:p>
            <a:r>
              <a:rPr lang="ar-SA" sz="2000" dirty="0">
                <a:solidFill>
                  <a:srgbClr val="0070C0"/>
                </a:solidFill>
                <a:latin typeface="Nazanin"/>
                <a:cs typeface="2  Nazanin" panose="00000700000000000000" pitchFamily="2" charset="-78"/>
              </a:rPr>
              <a:t>مصرف چه غذاهایی می‌تواند منجر به مسمومیت غذایی در اثر باسیلوس سرئوس شود؟</a:t>
            </a:r>
            <a:endParaRPr lang="en-US" sz="2000" dirty="0">
              <a:solidFill>
                <a:srgbClr val="0070C0"/>
              </a:solidFill>
              <a:latin typeface="Nazanin"/>
              <a:cs typeface="2  Nazanin" panose="00000700000000000000" pitchFamily="2" charset="-78"/>
            </a:endParaRPr>
          </a:p>
        </p:txBody>
      </p:sp>
      <p:sp>
        <p:nvSpPr>
          <p:cNvPr id="5" name="Content Placeholder 4"/>
          <p:cNvSpPr>
            <a:spLocks noGrp="1"/>
          </p:cNvSpPr>
          <p:nvPr>
            <p:ph idx="1"/>
          </p:nvPr>
        </p:nvSpPr>
        <p:spPr>
          <a:xfrm>
            <a:off x="2277484" y="5067956"/>
            <a:ext cx="8915400" cy="1661339"/>
          </a:xfrm>
        </p:spPr>
        <p:txBody>
          <a:bodyPr/>
          <a:lstStyle/>
          <a:p>
            <a:r>
              <a:rPr lang="fa-IR" dirty="0"/>
              <a:t>طیف گسترده‌ای از غذاها در مسمویت غذایی در اثر باسیلوس سرئوس نقش دارند. این‌ غذاها شامل برنج پخته شده، سبزیجات و گوشت‌های پخته شده، ماکارونی، سس ها ، سالاد، سوپ، و ادویه جات هستند</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782" y="1881482"/>
            <a:ext cx="5517573" cy="3158810"/>
          </a:xfrm>
          <a:prstGeom prst="rect">
            <a:avLst/>
          </a:prstGeom>
        </p:spPr>
      </p:pic>
      <p:pic>
        <p:nvPicPr>
          <p:cNvPr id="4" name="Picture 3"/>
          <p:cNvPicPr>
            <a:picLocks noChangeAspect="1"/>
          </p:cNvPicPr>
          <p:nvPr/>
        </p:nvPicPr>
        <p:blipFill>
          <a:blip r:embed="rId3"/>
          <a:stretch>
            <a:fillRect/>
          </a:stretch>
        </p:blipFill>
        <p:spPr>
          <a:xfrm>
            <a:off x="1429868" y="181436"/>
            <a:ext cx="1225402" cy="1341236"/>
          </a:xfrm>
          <a:prstGeom prst="rect">
            <a:avLst/>
          </a:prstGeom>
        </p:spPr>
      </p:pic>
      <p:pic>
        <p:nvPicPr>
          <p:cNvPr id="6" name="Picture 5"/>
          <p:cNvPicPr>
            <a:picLocks noChangeAspect="1"/>
          </p:cNvPicPr>
          <p:nvPr/>
        </p:nvPicPr>
        <p:blipFill>
          <a:blip r:embed="rId4"/>
          <a:stretch>
            <a:fillRect/>
          </a:stretch>
        </p:blipFill>
        <p:spPr>
          <a:xfrm>
            <a:off x="10652143" y="318608"/>
            <a:ext cx="1444877" cy="1066892"/>
          </a:xfrm>
          <a:prstGeom prst="rect">
            <a:avLst/>
          </a:prstGeom>
        </p:spPr>
      </p:pic>
    </p:spTree>
    <p:extLst>
      <p:ext uri="{BB962C8B-B14F-4D97-AF65-F5344CB8AC3E}">
        <p14:creationId xmlns:p14="http://schemas.microsoft.com/office/powerpoint/2010/main" val="3447164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546</TotalTime>
  <Words>2371</Words>
  <Application>Microsoft Office PowerPoint</Application>
  <PresentationFormat>Widescreen</PresentationFormat>
  <Paragraphs>113</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2  Narenj</vt:lpstr>
      <vt:lpstr>2  Nazanin</vt:lpstr>
      <vt:lpstr>Arial</vt:lpstr>
      <vt:lpstr>B Nazanin</vt:lpstr>
      <vt:lpstr>Century Gothic</vt:lpstr>
      <vt:lpstr>Nazanin</vt:lpstr>
      <vt:lpstr>Tahoma</vt:lpstr>
      <vt:lpstr>Times New Roman</vt:lpstr>
      <vt:lpstr>Titr</vt:lpstr>
      <vt:lpstr>Wingdings 3</vt:lpstr>
      <vt:lpstr>Wisp</vt:lpstr>
      <vt:lpstr>PowerPoint Presentation</vt:lpstr>
      <vt:lpstr>باسیلوس سرئوس در مواد غذائی:         زیستگاه، ساختار، درمان و پیشگیری   </vt:lpstr>
      <vt:lpstr>زیستگاه باسیلوس سرئوس          </vt:lpstr>
      <vt:lpstr>مورفولوژی باسیلوس سرئوس       </vt:lpstr>
      <vt:lpstr>عوامل بیماری‌زایی و ویروسی باسیلوس سرئوس</vt:lpstr>
      <vt:lpstr>تظاهرات بالینی باسیلوس سرئوس</vt:lpstr>
      <vt:lpstr>تشخیص علائم بیماری در انسان  </vt:lpstr>
      <vt:lpstr>میزان شیوع مسمومیت غذایی در اثرباسیلوس سرئوس:                                  </vt:lpstr>
      <vt:lpstr>مصرف چه غذاهایی می‌تواند منجر به مسمومیت غذایی در اثر باسیلوس سرئوس شود؟</vt:lpstr>
      <vt:lpstr>PowerPoint Presentation</vt:lpstr>
      <vt:lpstr>PowerPoint Presentation</vt:lpstr>
      <vt:lpstr> تشخیص آزمایشگاهی برای شناسایی  باسیلوس سرئوس درموادغذایی:</vt:lpstr>
      <vt:lpstr>PowerPoint Presentation</vt:lpstr>
      <vt:lpstr>PowerPoint Presentation</vt:lpstr>
      <vt:lpstr>PowerPoint Presentation</vt:lpstr>
      <vt:lpstr>PowerPoint Presentation</vt:lpstr>
      <vt:lpstr>چه تست‌های دیگری را می‌توان برای شناسایی باسیلوس سرئوس انجام داد؟</vt:lpstr>
      <vt:lpstr>۲. محیط کشت PEMBA</vt:lpstr>
      <vt:lpstr>مورفولوژی باسیلوس سرئوس در دومحیط کشت متفاوت</vt:lpstr>
      <vt:lpstr>آیا گرم کردن باقیمانده برنج اشکالی دارد؟</vt:lpstr>
      <vt:lpstr>برنج را در یخچال نگهداری کنید،  اما نه برای مدت طولانی</vt:lpstr>
      <vt:lpstr>برنج پخته شده را چگونه گرم کنیم که خطرناک نباشد؟ </vt:lpstr>
      <vt:lpstr>درمان بیماری مرتبط با باسیلوس سرئوس </vt:lpstr>
      <vt:lpstr>کلام پایانی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MIRMIRAN</dc:creator>
  <cp:lastModifiedBy>MIRMIRAN</cp:lastModifiedBy>
  <cp:revision>122</cp:revision>
  <dcterms:created xsi:type="dcterms:W3CDTF">2021-04-26T09:02:00Z</dcterms:created>
  <dcterms:modified xsi:type="dcterms:W3CDTF">2023-11-28T08:29:49Z</dcterms:modified>
</cp:coreProperties>
</file>