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69" r:id="rId4"/>
    <p:sldId id="258" r:id="rId5"/>
    <p:sldId id="270" r:id="rId6"/>
    <p:sldId id="259" r:id="rId7"/>
    <p:sldId id="285" r:id="rId8"/>
    <p:sldId id="271" r:id="rId9"/>
    <p:sldId id="272" r:id="rId10"/>
    <p:sldId id="260" r:id="rId11"/>
    <p:sldId id="273" r:id="rId12"/>
    <p:sldId id="274" r:id="rId13"/>
    <p:sldId id="275" r:id="rId14"/>
    <p:sldId id="261" r:id="rId15"/>
    <p:sldId id="262" r:id="rId16"/>
    <p:sldId id="276" r:id="rId17"/>
    <p:sldId id="263" r:id="rId18"/>
    <p:sldId id="277" r:id="rId19"/>
    <p:sldId id="264" r:id="rId20"/>
    <p:sldId id="278" r:id="rId21"/>
    <p:sldId id="265" r:id="rId22"/>
    <p:sldId id="279" r:id="rId23"/>
    <p:sldId id="280" r:id="rId24"/>
    <p:sldId id="281" r:id="rId25"/>
    <p:sldId id="266" r:id="rId26"/>
    <p:sldId id="282" r:id="rId27"/>
    <p:sldId id="267" r:id="rId28"/>
    <p:sldId id="283" r:id="rId29"/>
    <p:sldId id="284" r:id="rId30"/>
    <p:sldId id="2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810647D-56B5-4045-B24B-F5C77AD0C5C9}" type="datetimeFigureOut">
              <a:rPr lang="fa-IR" smtClean="0"/>
              <a:t>1444/01/26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68B05-959B-4B9D-A1EC-9116F2D3FF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398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13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4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6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4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1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0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9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3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0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254A-1F9F-469E-B54D-2B8F305F7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639" y="701749"/>
            <a:ext cx="8062235" cy="5699051"/>
          </a:xfrm>
        </p:spPr>
        <p:txBody>
          <a:bodyPr/>
          <a:lstStyle/>
          <a:p>
            <a:pPr algn="ctr"/>
            <a:r>
              <a:rPr lang="fa-IR" sz="1400" b="1" dirty="0">
                <a:solidFill>
                  <a:schemeClr val="tx1"/>
                </a:solidFill>
              </a:rPr>
              <a:t>با نام خدا</a:t>
            </a:r>
            <a:br>
              <a:rPr lang="fa-IR" sz="3600" b="1" dirty="0">
                <a:solidFill>
                  <a:schemeClr val="tx1"/>
                </a:solidFill>
              </a:rPr>
            </a:br>
            <a:br>
              <a:rPr lang="fa-IR" sz="3600" b="1" dirty="0">
                <a:solidFill>
                  <a:schemeClr val="tx1"/>
                </a:solidFill>
              </a:rPr>
            </a:br>
            <a:br>
              <a:rPr lang="fa-IR" sz="3600" b="1" dirty="0">
                <a:solidFill>
                  <a:schemeClr val="tx1"/>
                </a:solidFill>
              </a:rPr>
            </a:br>
            <a:br>
              <a:rPr lang="fa-IR" sz="3600" b="1" dirty="0">
                <a:solidFill>
                  <a:schemeClr val="tx1"/>
                </a:solidFill>
              </a:rPr>
            </a:br>
            <a:br>
              <a:rPr lang="fa-IR" sz="2400" b="1" dirty="0">
                <a:solidFill>
                  <a:schemeClr val="tx1"/>
                </a:solidFill>
              </a:rPr>
            </a:br>
            <a:r>
              <a:rPr lang="fa-IR" sz="2400" dirty="0">
                <a:solidFill>
                  <a:schemeClr val="tx1"/>
                </a:solidFill>
              </a:rPr>
              <a:t>آشنایی با بخش های مختلف آزمایشگاهی ( سطح مقدماتی )</a:t>
            </a:r>
            <a:br>
              <a:rPr lang="en-US" sz="2800" b="1" dirty="0">
                <a:solidFill>
                  <a:schemeClr val="tx1"/>
                </a:solidFill>
              </a:rPr>
            </a:br>
            <a:br>
              <a:rPr lang="fa-IR" sz="2800" b="1" dirty="0">
                <a:solidFill>
                  <a:schemeClr val="tx1"/>
                </a:solidFill>
              </a:rPr>
            </a:br>
            <a:br>
              <a:rPr lang="fa-IR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fa-IR" sz="2800" dirty="0">
                <a:solidFill>
                  <a:schemeClr val="tx1"/>
                </a:solidFill>
              </a:rPr>
              <a:t>جلسه اول  </a:t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470326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E993-B376-49C7-B293-AD51D5BD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327" y="224358"/>
            <a:ext cx="8721849" cy="6113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b="1" dirty="0"/>
              <a:t>        </a:t>
            </a:r>
          </a:p>
          <a:p>
            <a:pPr marL="0" indent="0">
              <a:buNone/>
            </a:pPr>
            <a:r>
              <a:rPr lang="fa-IR" b="1" dirty="0">
                <a:latin typeface="Arial Black" panose="020B0A04020102020204" pitchFamily="34" charset="0"/>
              </a:rPr>
              <a:t>برخی از وسایل مورد نیاز بخش بیوشیمی :</a:t>
            </a:r>
          </a:p>
          <a:p>
            <a:pPr marL="0" indent="0">
              <a:buNone/>
            </a:pPr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انواع لوله : شیشه ای  -  پلاستیکی ( ژلدار – کلات اکتیویتور – ژل و کلات )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سایز انواع لوله : 16*100 -   12*100 – 12* 75 (گاما ) – 13*100 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پی پت : پی پت ها که برای انتقال میزان اندازه گیری شده ای از مایعات مورد استفاده قرار میگیرد که در سایزهای مختف از یک تا 5 میکرولیترتقسیم</a:t>
            </a: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 بندی می شوند که برخی از آن ها مدرج بوده و به آن پی پت مدرج میگویند</a:t>
            </a:r>
          </a:p>
          <a:p>
            <a:pPr marL="0" lvl="0" indent="0">
              <a:buNone/>
            </a:pP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جا لوله ای : جای ظرف ادراری – انواع لوله های لخته و لوله های ادراری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سمپلر : انواع سمپلر متغیر و ثابت در حجم های مختلف از 10 تا 1000میکرولیتر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نوک سمپلر:  ( زرد ، آبی ، کریستالی )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پایه و پی پت سدیمان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ارلن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قیف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بشر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پوار 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استوانه مدرج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لوله مویینه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چراغ مطالعه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کرنومتر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انواع کاپ برای اتوآنالایزرهای بیوشیمی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fa-IR" sz="1400" dirty="0">
                <a:latin typeface="Aharoni" panose="02010803020104030203" pitchFamily="2" charset="-79"/>
                <a:cs typeface="Arial" panose="020B0604020202020204" pitchFamily="34" charset="0"/>
              </a:rPr>
              <a:t>پودرهای خوراکی گلوکز در حجم های 55 گرمی و 82/5گرمی</a:t>
            </a:r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760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BE9FD-1F54-4DF7-A44F-144329AA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78" y="279982"/>
            <a:ext cx="2032583" cy="2563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75669-6528-4EAC-A856-A33A03A3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702" y="4074997"/>
            <a:ext cx="2762250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DAC6E-AC20-4AAA-A658-3F7A724EB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77" y="340847"/>
            <a:ext cx="4539665" cy="2442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8D908-746A-4AAA-A126-3E6BAAC49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411" y="4247188"/>
            <a:ext cx="2686050" cy="1704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013323-EB5D-430B-9B6A-E52050D65E1C}"/>
              </a:ext>
            </a:extLst>
          </p:cNvPr>
          <p:cNvSpPr txBox="1"/>
          <p:nvPr/>
        </p:nvSpPr>
        <p:spPr>
          <a:xfrm>
            <a:off x="3495231" y="2939753"/>
            <a:ext cx="10518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انواع ارلن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C6049D-2309-4396-9B26-F037F7121E98}"/>
              </a:ext>
            </a:extLst>
          </p:cNvPr>
          <p:cNvSpPr txBox="1"/>
          <p:nvPr/>
        </p:nvSpPr>
        <p:spPr>
          <a:xfrm>
            <a:off x="8319169" y="2939753"/>
            <a:ext cx="5613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ارلن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4583E5-AF2C-438E-BC32-64225898591B}"/>
              </a:ext>
            </a:extLst>
          </p:cNvPr>
          <p:cNvSpPr txBox="1"/>
          <p:nvPr/>
        </p:nvSpPr>
        <p:spPr>
          <a:xfrm>
            <a:off x="7503207" y="6058968"/>
            <a:ext cx="1200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لوله مویینه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49E71-214C-4B2F-B958-1163B3BC7EDE}"/>
              </a:ext>
            </a:extLst>
          </p:cNvPr>
          <p:cNvSpPr txBox="1"/>
          <p:nvPr/>
        </p:nvSpPr>
        <p:spPr>
          <a:xfrm>
            <a:off x="2364152" y="5952163"/>
            <a:ext cx="22621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سایزهای مختلف بشر</a:t>
            </a:r>
          </a:p>
        </p:txBody>
      </p:sp>
    </p:spTree>
    <p:extLst>
      <p:ext uri="{BB962C8B-B14F-4D97-AF65-F5344CB8AC3E}">
        <p14:creationId xmlns:p14="http://schemas.microsoft.com/office/powerpoint/2010/main" val="239620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5DE20-AF1E-4910-9A5D-4AB849CE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32" y="353010"/>
            <a:ext cx="3041582" cy="2741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62005-EA1D-4EB5-A095-72B0DB3F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333" y="547186"/>
            <a:ext cx="2591333" cy="2470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AC793F-84EA-4D17-82DE-DAA30106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191" y="339796"/>
            <a:ext cx="2339727" cy="3148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FF62F-417F-4DD2-BB42-66FFDA3F7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348" y="4000581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FED7F-3B94-410D-8E54-0CBD904DD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494" y="4133838"/>
            <a:ext cx="2143125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9768A-76ED-4F80-84E5-1BFA08E33BDF}"/>
              </a:ext>
            </a:extLst>
          </p:cNvPr>
          <p:cNvSpPr txBox="1"/>
          <p:nvPr/>
        </p:nvSpPr>
        <p:spPr>
          <a:xfrm>
            <a:off x="7408716" y="6343873"/>
            <a:ext cx="15504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سر سمپلر زرد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EB802-2A41-4722-9035-027CE46E2E80}"/>
              </a:ext>
            </a:extLst>
          </p:cNvPr>
          <p:cNvSpPr txBox="1"/>
          <p:nvPr/>
        </p:nvSpPr>
        <p:spPr>
          <a:xfrm>
            <a:off x="2378250" y="6326130"/>
            <a:ext cx="16273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سر سمپلر آبی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F9809-E390-4443-941E-C65FE3901BD9}"/>
              </a:ext>
            </a:extLst>
          </p:cNvPr>
          <p:cNvSpPr txBox="1"/>
          <p:nvPr/>
        </p:nvSpPr>
        <p:spPr>
          <a:xfrm>
            <a:off x="2642634" y="3492507"/>
            <a:ext cx="4908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پوار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4471D-248A-4198-800B-AEFA1C20B5FE}"/>
              </a:ext>
            </a:extLst>
          </p:cNvPr>
          <p:cNvSpPr txBox="1"/>
          <p:nvPr/>
        </p:nvSpPr>
        <p:spPr>
          <a:xfrm>
            <a:off x="5762503" y="3303155"/>
            <a:ext cx="11224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پودر گلوکز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B7A1E-CC43-4110-A924-C5088A3E0DA4}"/>
              </a:ext>
            </a:extLst>
          </p:cNvPr>
          <p:cNvSpPr txBox="1"/>
          <p:nvPr/>
        </p:nvSpPr>
        <p:spPr>
          <a:xfrm>
            <a:off x="9586257" y="3393838"/>
            <a:ext cx="128913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انواع سمپلر</a:t>
            </a:r>
          </a:p>
        </p:txBody>
      </p:sp>
    </p:spTree>
    <p:extLst>
      <p:ext uri="{BB962C8B-B14F-4D97-AF65-F5344CB8AC3E}">
        <p14:creationId xmlns:p14="http://schemas.microsoft.com/office/powerpoint/2010/main" val="360395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5D21A-44E1-41BB-B3C1-6C7DBEED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395" y="399406"/>
            <a:ext cx="3640509" cy="2616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BF15C-2BC0-42C2-A9EB-9B0446FA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04" y="564120"/>
            <a:ext cx="3640509" cy="2497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7D4B3-0E34-4677-B918-1D1E3EAC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063" y="3704881"/>
            <a:ext cx="4265776" cy="2277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3A44E-EC81-44BC-98FC-2A8AB792DAF2}"/>
              </a:ext>
            </a:extLst>
          </p:cNvPr>
          <p:cNvSpPr txBox="1"/>
          <p:nvPr/>
        </p:nvSpPr>
        <p:spPr>
          <a:xfrm>
            <a:off x="7434839" y="3244334"/>
            <a:ext cx="8146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BT</a:t>
            </a:r>
            <a:r>
              <a:rPr lang="fa-IR" dirty="0"/>
              <a:t>کاپ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B3BBA-F57A-4E0F-8652-119453AD69BE}"/>
              </a:ext>
            </a:extLst>
          </p:cNvPr>
          <p:cNvSpPr txBox="1"/>
          <p:nvPr/>
        </p:nvSpPr>
        <p:spPr>
          <a:xfrm>
            <a:off x="2158883" y="3244334"/>
            <a:ext cx="13933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کاپ هیتاچی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BE8D5-2465-473C-81EA-800D7476AE82}"/>
              </a:ext>
            </a:extLst>
          </p:cNvPr>
          <p:cNvSpPr txBox="1"/>
          <p:nvPr/>
        </p:nvSpPr>
        <p:spPr>
          <a:xfrm>
            <a:off x="4875391" y="6256478"/>
            <a:ext cx="8531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کرنومتر</a:t>
            </a:r>
          </a:p>
        </p:txBody>
      </p:sp>
    </p:spTree>
    <p:extLst>
      <p:ext uri="{BB962C8B-B14F-4D97-AF65-F5344CB8AC3E}">
        <p14:creationId xmlns:p14="http://schemas.microsoft.com/office/powerpoint/2010/main" val="336981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2B4B-1B31-4620-B350-F681AB7C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747" y="430619"/>
            <a:ext cx="8658052" cy="59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1900" b="1" dirty="0">
                <a:latin typeface="Angsana New" panose="02020603050405020304" pitchFamily="18" charset="-34"/>
              </a:rPr>
              <a:t>3</a:t>
            </a:r>
            <a:r>
              <a:rPr lang="fa-IR" sz="1400" b="1" dirty="0">
                <a:latin typeface="Angsana New" panose="02020603050405020304" pitchFamily="18" charset="-34"/>
              </a:rPr>
              <a:t>) بخش هورمون شناسی </a:t>
            </a:r>
            <a:r>
              <a:rPr lang="fa-IR" sz="1900" b="1" dirty="0">
                <a:latin typeface="Angsana New" panose="02020603050405020304" pitchFamily="18" charset="-34"/>
              </a:rPr>
              <a:t>: </a:t>
            </a:r>
          </a:p>
          <a:p>
            <a:pPr marL="0" indent="0">
              <a:buNone/>
            </a:pPr>
            <a:endParaRPr lang="fa-IR" sz="1900" b="1" dirty="0">
              <a:latin typeface="Angsana New" panose="02020603050405020304" pitchFamily="18" charset="-34"/>
            </a:endParaRP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هورمون ها مواد شیمیایی هستند که در پاسخ به یک محرک خاص از غدد ساخته شده و به درون خون ترشح می‌شوند، پیام را در سرتاسر بدن حمل می‌کنند و آن را به تمامی سلول‌های هدف می‌ رسانند</a:t>
            </a:r>
            <a:endParaRPr lang="en-US" sz="1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fa-IR" sz="1900" b="1" dirty="0">
                <a:latin typeface="Angsana New" panose="02020603050405020304" pitchFamily="18" charset="-34"/>
                <a:cs typeface="B Mitra" panose="00000400000000000000" pitchFamily="2" charset="-78"/>
              </a:rPr>
              <a:t>انواع کیت های آزمایشگاهی بخش هورمون:</a:t>
            </a:r>
            <a:endParaRPr lang="en-US" sz="19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کیت های بخش هورمون شناسی به صورت 96تایی ، 192 تایی و به ندرت 48 تستی در برندهای مختلف عرضه میشود</a:t>
            </a:r>
            <a:endParaRPr lang="en-US" sz="1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پنل تیرویید ( شامل  کیت های 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FT4/  TTG / TG/  T3UP / TPO   TSH  / T3    / T4 /  FT3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)</a:t>
            </a:r>
            <a:endParaRPr lang="en-US" sz="1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پنل فرتیلیتی (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FSH /   LH/   PROLACTIN 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)</a:t>
            </a:r>
            <a:endParaRPr lang="en-US" sz="1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پنل هپاتیت (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 HIV/ HBS/ AG /HBS AB/ HCV/  HAV </a:t>
            </a: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پنل تومور مارکر(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CA125/ AFP / CA15-3 /PSA / FREE PSA 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/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CEA /CA19-9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)</a:t>
            </a:r>
            <a:endParaRPr lang="en-US" sz="1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پنل روماتولوژی (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CCP /ANA/ANTI DS DNA/ SS-A/ SS-B /</a:t>
            </a:r>
          </a:p>
          <a:p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و برخی دیگر از انواع هورمون ها مانند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FERRITIN 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،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TESTOSTERONE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،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FREE TESTOSTERONE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،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VITAMIN B12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،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FOLAT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 ، </a:t>
            </a:r>
            <a:r>
              <a:rPr lang="en-US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 HCG</a:t>
            </a:r>
            <a:r>
              <a:rPr lang="fa-IR" sz="1900" dirty="0">
                <a:latin typeface="Angsana New" panose="02020603050405020304" pitchFamily="18" charset="-34"/>
                <a:cs typeface="B Mitra" panose="00000400000000000000" pitchFamily="2" charset="-78"/>
              </a:rPr>
              <a:t>،... )</a:t>
            </a:r>
            <a:endParaRPr lang="en-US" sz="1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72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FD7D-FA28-4658-B61D-0E53CAAA3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853" y="541773"/>
            <a:ext cx="8583624" cy="5382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/>
              <a:t>انواع برندهای کیت های موجود در بازار :</a:t>
            </a:r>
            <a:endParaRPr lang="en-US" b="1" dirty="0"/>
          </a:p>
          <a:p>
            <a:r>
              <a:rPr lang="fa-IR" dirty="0"/>
              <a:t>پیشتاز </a:t>
            </a:r>
            <a:endParaRPr lang="en-US" dirty="0"/>
          </a:p>
          <a:p>
            <a:r>
              <a:rPr lang="fa-IR" dirty="0"/>
              <a:t>منوبایند</a:t>
            </a:r>
            <a:endParaRPr lang="en-US" dirty="0"/>
          </a:p>
          <a:p>
            <a:r>
              <a:rPr lang="fa-IR" dirty="0"/>
              <a:t>آیسکو</a:t>
            </a:r>
            <a:endParaRPr lang="en-US" dirty="0"/>
          </a:p>
          <a:p>
            <a:r>
              <a:rPr lang="fa-IR" dirty="0"/>
              <a:t>پیشگامان</a:t>
            </a:r>
            <a:endParaRPr lang="en-US" dirty="0"/>
          </a:p>
          <a:p>
            <a:r>
              <a:rPr lang="fa-IR" dirty="0"/>
              <a:t>ونتای</a:t>
            </a:r>
            <a:endParaRPr lang="en-US" dirty="0"/>
          </a:p>
          <a:p>
            <a:r>
              <a:rPr lang="fa-IR" dirty="0"/>
              <a:t>جی بی</a:t>
            </a:r>
            <a:endParaRPr lang="en-US" dirty="0"/>
          </a:p>
          <a:p>
            <a:r>
              <a:rPr lang="fa-IR" dirty="0"/>
              <a:t>ایده ال</a:t>
            </a:r>
            <a:endParaRPr lang="en-US" dirty="0"/>
          </a:p>
          <a:p>
            <a:r>
              <a:rPr lang="fa-IR" dirty="0"/>
              <a:t>دیازیست</a:t>
            </a:r>
            <a:endParaRPr lang="en-US" dirty="0"/>
          </a:p>
          <a:p>
            <a:r>
              <a:rPr lang="fa-IR" dirty="0"/>
              <a:t>پادتن علم</a:t>
            </a:r>
            <a:endParaRPr lang="en-US" dirty="0"/>
          </a:p>
          <a:p>
            <a:r>
              <a:rPr lang="en-US" dirty="0"/>
              <a:t>PGI</a:t>
            </a:r>
          </a:p>
          <a:p>
            <a:r>
              <a:rPr lang="fa-IR" dirty="0"/>
              <a:t>سرامون</a:t>
            </a:r>
            <a:endParaRPr lang="en-US" dirty="0"/>
          </a:p>
          <a:p>
            <a:r>
              <a:rPr lang="fa-IR" dirty="0"/>
              <a:t>دیاپلاس</a:t>
            </a:r>
            <a:endParaRPr lang="en-US" dirty="0"/>
          </a:p>
          <a:p>
            <a:r>
              <a:rPr lang="fa-IR" dirty="0"/>
              <a:t>هیومن</a:t>
            </a:r>
            <a:endParaRPr lang="en-US" dirty="0"/>
          </a:p>
          <a:p>
            <a:r>
              <a:rPr lang="fa-IR" dirty="0"/>
              <a:t>جنریک اسی ، ایمکو ، ویرسل ،دیاپرو ، دیامترا ، دمدیتک ، نواتک ،.. )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8004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AC8E5-E716-4120-93D9-985E7452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649" y="3893750"/>
            <a:ext cx="3753373" cy="2780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021F37-F31E-4F15-9E4E-8A56170C2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402" y="3152302"/>
            <a:ext cx="3260871" cy="3360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CB95B-8CE2-445E-A20F-9AE3D2AAC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94" y="306553"/>
            <a:ext cx="3673284" cy="3215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5FBBB-0A48-4A0D-B719-2FDA53DD1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297" y="197776"/>
            <a:ext cx="3883010" cy="2751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CC01E0-F4F0-47CC-A30C-0890D3E3BADB}"/>
              </a:ext>
            </a:extLst>
          </p:cNvPr>
          <p:cNvSpPr txBox="1"/>
          <p:nvPr/>
        </p:nvSpPr>
        <p:spPr>
          <a:xfrm>
            <a:off x="7376357" y="3305960"/>
            <a:ext cx="2795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کیت هورمون برند پیشگامان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3D843-E7A0-4D6D-B268-146B24BCD0B7}"/>
              </a:ext>
            </a:extLst>
          </p:cNvPr>
          <p:cNvSpPr txBox="1"/>
          <p:nvPr/>
        </p:nvSpPr>
        <p:spPr>
          <a:xfrm>
            <a:off x="2261953" y="3152302"/>
            <a:ext cx="24817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کیت هورمون برند پیشتاز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F62FA-20B4-46FC-A5AD-1546A66BC7BC}"/>
              </a:ext>
            </a:extLst>
          </p:cNvPr>
          <p:cNvSpPr txBox="1"/>
          <p:nvPr/>
        </p:nvSpPr>
        <p:spPr>
          <a:xfrm>
            <a:off x="7383853" y="6240838"/>
            <a:ext cx="28007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کیت هورمون برند پادتن علم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80F25-5D60-4066-9D16-49F686E97933}"/>
              </a:ext>
            </a:extLst>
          </p:cNvPr>
          <p:cNvSpPr txBox="1"/>
          <p:nvPr/>
        </p:nvSpPr>
        <p:spPr>
          <a:xfrm>
            <a:off x="2149663" y="6240838"/>
            <a:ext cx="23262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کیت هورمون برند ایدآل</a:t>
            </a:r>
          </a:p>
        </p:txBody>
      </p:sp>
    </p:spTree>
    <p:extLst>
      <p:ext uri="{BB962C8B-B14F-4D97-AF65-F5344CB8AC3E}">
        <p14:creationId xmlns:p14="http://schemas.microsoft.com/office/powerpoint/2010/main" val="9038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B598-C988-432A-AFEA-B17A8EC1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296" y="743791"/>
            <a:ext cx="8477299" cy="5180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/>
              <a:t>وسایل مورد نیاز بخش هورمون شناسی :</a:t>
            </a:r>
            <a:endParaRPr lang="en-US" b="1" dirty="0"/>
          </a:p>
          <a:p>
            <a:pPr lvl="0"/>
            <a:r>
              <a:rPr lang="fa-IR" dirty="0"/>
              <a:t>انواع لوله های آزمایش</a:t>
            </a:r>
            <a:endParaRPr lang="en-US" dirty="0"/>
          </a:p>
          <a:p>
            <a:pPr lvl="0"/>
            <a:r>
              <a:rPr lang="fa-IR" dirty="0"/>
              <a:t>انواع سمپلر</a:t>
            </a:r>
            <a:endParaRPr lang="en-US" dirty="0"/>
          </a:p>
          <a:p>
            <a:pPr lvl="0"/>
            <a:r>
              <a:rPr lang="fa-IR" dirty="0"/>
              <a:t>سر سمپلر</a:t>
            </a:r>
            <a:endParaRPr lang="en-US" dirty="0"/>
          </a:p>
          <a:p>
            <a:pPr lvl="0"/>
            <a:r>
              <a:rPr lang="fa-IR" dirty="0"/>
              <a:t>پی پت</a:t>
            </a:r>
            <a:endParaRPr lang="en-US" dirty="0"/>
          </a:p>
          <a:p>
            <a:pPr lvl="0"/>
            <a:r>
              <a:rPr lang="fa-IR" dirty="0"/>
              <a:t>تایمر دیجیتال </a:t>
            </a:r>
            <a:endParaRPr lang="en-US" dirty="0"/>
          </a:p>
          <a:p>
            <a:pPr lvl="0"/>
            <a:r>
              <a:rPr lang="fa-IR" dirty="0"/>
              <a:t>آب مقطر</a:t>
            </a:r>
            <a:endParaRPr lang="en-US" dirty="0"/>
          </a:p>
          <a:p>
            <a:pPr lvl="0"/>
            <a:r>
              <a:rPr lang="fa-IR" dirty="0"/>
              <a:t>سیفتی باکس</a:t>
            </a:r>
            <a:endParaRPr lang="en-US" dirty="0"/>
          </a:p>
          <a:p>
            <a:pPr lvl="0"/>
            <a:r>
              <a:rPr lang="fa-IR" dirty="0"/>
              <a:t>میکروتیوپ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b="1" dirty="0"/>
              <a:t>تجهیزات مورد نیاز هورمون شناسی :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fa-IR" dirty="0"/>
              <a:t>الایزا ریدر  ( </a:t>
            </a:r>
            <a:r>
              <a:rPr lang="en-US" dirty="0"/>
              <a:t>STAT FAX , …</a:t>
            </a:r>
            <a:r>
              <a:rPr lang="fa-IR" dirty="0"/>
              <a:t>  )</a:t>
            </a:r>
            <a:endParaRPr lang="en-US" dirty="0"/>
          </a:p>
          <a:p>
            <a:pPr lvl="0"/>
            <a:r>
              <a:rPr lang="fa-IR" dirty="0"/>
              <a:t>انواع دستگاه های کمی و الکترو کمی ( کوباس و میندری ایمولایت  ویداس و...)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2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790DF-E223-4386-BD8C-09A66D67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254" y="511859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59EB07-E3FD-4D6B-80E4-AC66C0903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3" y="511859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078A4-F4FE-4232-9EA8-F8DEAF16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260" y="620916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DF3B4-CA58-4884-BDD3-827D48975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89" y="3764603"/>
            <a:ext cx="4767393" cy="2216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22F88-4846-4677-9BBD-57D00B0DADAB}"/>
              </a:ext>
            </a:extLst>
          </p:cNvPr>
          <p:cNvSpPr txBox="1"/>
          <p:nvPr/>
        </p:nvSpPr>
        <p:spPr>
          <a:xfrm>
            <a:off x="4398703" y="6161475"/>
            <a:ext cx="16241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انواع میکروتیوپ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01280E-C249-45B6-8710-94E4B0EE6C55}"/>
              </a:ext>
            </a:extLst>
          </p:cNvPr>
          <p:cNvSpPr txBox="1"/>
          <p:nvPr/>
        </p:nvSpPr>
        <p:spPr>
          <a:xfrm>
            <a:off x="3936604" y="2840461"/>
            <a:ext cx="15504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سر سمپلر زرد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572AB-8892-49A3-B9AD-3846F5C392A7}"/>
              </a:ext>
            </a:extLst>
          </p:cNvPr>
          <p:cNvSpPr txBox="1"/>
          <p:nvPr/>
        </p:nvSpPr>
        <p:spPr>
          <a:xfrm>
            <a:off x="897622" y="2840461"/>
            <a:ext cx="16273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سر سمپلر آبی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744FD-E6B2-49BB-B4DE-66B19D944D68}"/>
              </a:ext>
            </a:extLst>
          </p:cNvPr>
          <p:cNvSpPr txBox="1"/>
          <p:nvPr/>
        </p:nvSpPr>
        <p:spPr>
          <a:xfrm>
            <a:off x="7026478" y="2840461"/>
            <a:ext cx="22381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سر سمپلر کریستالی</a:t>
            </a:r>
          </a:p>
        </p:txBody>
      </p:sp>
    </p:spTree>
    <p:extLst>
      <p:ext uri="{BB962C8B-B14F-4D97-AF65-F5344CB8AC3E}">
        <p14:creationId xmlns:p14="http://schemas.microsoft.com/office/powerpoint/2010/main" val="362392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A34C-F16B-4D5A-9BA2-EB23BDBFC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2381"/>
            <a:ext cx="8615522" cy="5328981"/>
          </a:xfrm>
        </p:spPr>
        <p:txBody>
          <a:bodyPr/>
          <a:lstStyle/>
          <a:p>
            <a:pPr marL="0" indent="0">
              <a:buNone/>
            </a:pP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 4) بخش خون شناسی ( هماتولوژی ) : </a:t>
            </a:r>
          </a:p>
          <a:p>
            <a:pPr marL="0" indent="0">
              <a:buNone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شاخه ای از آزمایشگاه بوده  که به بررسی و تشخیص انواع سلول های خونی می پردازد</a:t>
            </a:r>
          </a:p>
          <a:p>
            <a:pPr marL="0" indent="0">
              <a:buNone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تجهیزات دستگاه خون شناسی 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   -  انواع سل کانترها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   -   میکروسکوپ دو چشمی ( المپیوس ، نیکون  و...)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   -   اسلایدهای شیشه ای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   -   دستگاه اندازه گیری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HBA1C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620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F4F1-CC2E-401C-BFEC-99554DF6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190" y="334925"/>
            <a:ext cx="8753745" cy="6188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1200" dirty="0"/>
              <a:t>1</a:t>
            </a:r>
            <a:r>
              <a:rPr lang="fa-IR" sz="1200" b="1" dirty="0"/>
              <a:t> ) تحهیزات و وسایل مورد نیاز واحد پذیرش و نمونه گیری :</a:t>
            </a:r>
            <a:endParaRPr lang="en-US" sz="1200" b="1" dirty="0"/>
          </a:p>
          <a:p>
            <a:r>
              <a:rPr lang="fa-IR" sz="1200" dirty="0"/>
              <a:t>      جعبه ی کمک های اولیه</a:t>
            </a:r>
            <a:endParaRPr lang="en-US" sz="1200" dirty="0"/>
          </a:p>
          <a:p>
            <a:r>
              <a:rPr lang="fa-IR" sz="1200" dirty="0"/>
              <a:t>      ظروف ایمن ( </a:t>
            </a:r>
            <a:r>
              <a:rPr lang="en-US" sz="1200" dirty="0"/>
              <a:t>safety box</a:t>
            </a:r>
            <a:r>
              <a:rPr lang="fa-IR" sz="1200" dirty="0"/>
              <a:t> )</a:t>
            </a:r>
            <a:endParaRPr lang="en-US" sz="1200" dirty="0"/>
          </a:p>
          <a:p>
            <a:r>
              <a:rPr lang="fa-IR" sz="1200" dirty="0"/>
              <a:t>      صندلی نمونه گیری</a:t>
            </a:r>
            <a:endParaRPr lang="en-US" sz="1200" dirty="0"/>
          </a:p>
          <a:p>
            <a:r>
              <a:rPr lang="fa-IR" sz="1200" dirty="0"/>
              <a:t>     دفتر پذیرش و کامپیوتر – پرینتر – کاغذ و ...</a:t>
            </a:r>
            <a:endParaRPr lang="en-US" sz="1200" dirty="0"/>
          </a:p>
          <a:p>
            <a:r>
              <a:rPr lang="fa-IR" sz="1200" dirty="0"/>
              <a:t>     پنبه و الکل یا پد الکلی</a:t>
            </a:r>
            <a:endParaRPr lang="en-US" sz="1200" dirty="0"/>
          </a:p>
          <a:p>
            <a:r>
              <a:rPr lang="fa-IR" sz="1200" dirty="0"/>
              <a:t>     انواع وسایل نمونه گیری ( انواع سرنگ ، اسکالپ ، لانست ، اتولانست ، پد الکلی، پنبه ،الکل ،      </a:t>
            </a:r>
            <a:endParaRPr lang="en-US" sz="1200" dirty="0"/>
          </a:p>
          <a:p>
            <a:r>
              <a:rPr lang="fa-IR" sz="1200" dirty="0"/>
              <a:t>     چسب نمونه گیری ، هولدر)</a:t>
            </a:r>
            <a:endParaRPr lang="en-US" sz="1200" dirty="0"/>
          </a:p>
          <a:p>
            <a:r>
              <a:rPr lang="fa-IR" sz="1200" dirty="0"/>
              <a:t>     لوله های در دار با یا بدون خلا ( در اندازه های مختلف خالی یا حاوی ضد انعقادهای مختلف                </a:t>
            </a:r>
            <a:endParaRPr lang="en-US" sz="1200" dirty="0"/>
          </a:p>
          <a:p>
            <a:r>
              <a:rPr lang="fa-IR" sz="1200" dirty="0"/>
              <a:t>     جهت نمونه های لازم برای </a:t>
            </a:r>
            <a:r>
              <a:rPr lang="en-US" sz="1200" dirty="0" err="1"/>
              <a:t>cbc</a:t>
            </a:r>
            <a:r>
              <a:rPr lang="en-US" sz="1200" dirty="0"/>
              <a:t>  ESR</a:t>
            </a:r>
            <a:r>
              <a:rPr lang="fa-IR" sz="1200" dirty="0"/>
              <a:t> و غیره )</a:t>
            </a:r>
            <a:endParaRPr lang="en-US" sz="1200" dirty="0"/>
          </a:p>
          <a:p>
            <a:r>
              <a:rPr lang="fa-IR" sz="1200" dirty="0"/>
              <a:t>    اپلیکاتور</a:t>
            </a:r>
            <a:endParaRPr lang="en-US" sz="1200" dirty="0"/>
          </a:p>
          <a:p>
            <a:r>
              <a:rPr lang="fa-IR" sz="1200" dirty="0"/>
              <a:t>    سواپ  ( پنبه ای و داکرون )</a:t>
            </a:r>
            <a:endParaRPr lang="en-US" sz="1200" dirty="0"/>
          </a:p>
          <a:p>
            <a:r>
              <a:rPr lang="fa-IR" sz="1200" dirty="0"/>
              <a:t>    اسپاکلوم ( در سه سایز بزرگ کوچک و متوسط )</a:t>
            </a:r>
            <a:endParaRPr lang="en-US" sz="1200" dirty="0"/>
          </a:p>
          <a:p>
            <a:r>
              <a:rPr lang="fa-IR" sz="1200" dirty="0"/>
              <a:t>    لیکویید بیس در مارک های مختلف ایرانی و خارجی</a:t>
            </a:r>
            <a:endParaRPr lang="en-US" sz="1200" dirty="0"/>
          </a:p>
          <a:p>
            <a:r>
              <a:rPr lang="fa-IR" sz="1200" dirty="0"/>
              <a:t>     تخت نمونه گیری</a:t>
            </a:r>
            <a:endParaRPr lang="en-US" sz="1200" dirty="0"/>
          </a:p>
          <a:p>
            <a:r>
              <a:rPr lang="fa-IR" sz="1200" dirty="0"/>
              <a:t>     تخت معاینه</a:t>
            </a:r>
            <a:endParaRPr lang="en-US" sz="1200" dirty="0"/>
          </a:p>
          <a:p>
            <a:r>
              <a:rPr lang="fa-IR" sz="1200" dirty="0"/>
              <a:t>     رولر میکسر</a:t>
            </a:r>
            <a:endParaRPr lang="en-US" sz="1200" dirty="0"/>
          </a:p>
          <a:p>
            <a:r>
              <a:rPr lang="fa-IR" sz="1200" dirty="0"/>
              <a:t>      گارو ( اطفال ، بزرگسال )</a:t>
            </a:r>
            <a:endParaRPr lang="en-US" sz="1200" dirty="0"/>
          </a:p>
          <a:p>
            <a:r>
              <a:rPr lang="fa-IR" sz="1200" dirty="0"/>
              <a:t>      لیبل های حرارتی</a:t>
            </a:r>
            <a:endParaRPr lang="en-US" sz="1200" dirty="0"/>
          </a:p>
          <a:p>
            <a:r>
              <a:rPr lang="fa-IR" sz="1200" dirty="0"/>
              <a:t>      چسب کاغذی</a:t>
            </a:r>
            <a:endParaRPr lang="en-US" sz="1200" dirty="0"/>
          </a:p>
          <a:p>
            <a:r>
              <a:rPr lang="fa-IR" sz="1200" dirty="0"/>
              <a:t>      دستکش ( وینیل ، لاتکس، پلاستیکی یکبار مصرف )</a:t>
            </a:r>
          </a:p>
        </p:txBody>
      </p:sp>
    </p:spTree>
    <p:extLst>
      <p:ext uri="{BB962C8B-B14F-4D97-AF65-F5344CB8AC3E}">
        <p14:creationId xmlns:p14="http://schemas.microsoft.com/office/powerpoint/2010/main" val="20543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F3B49-AF62-47BE-B7F7-4C34DF37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888" y="4135772"/>
            <a:ext cx="1685925" cy="2236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1A66E-5091-4916-BBA8-B2E5CD9B6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2" y="3961645"/>
            <a:ext cx="3327283" cy="2236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B13B0-D8BC-41EC-85F1-35420FB8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877" y="242002"/>
            <a:ext cx="3001948" cy="3041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A9E9B-1AD3-4636-914A-45FE7799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42" y="0"/>
            <a:ext cx="3056957" cy="3525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E11CC0-1E56-4A07-A09D-5FE5B7B973E7}"/>
              </a:ext>
            </a:extLst>
          </p:cNvPr>
          <p:cNvSpPr txBox="1"/>
          <p:nvPr/>
        </p:nvSpPr>
        <p:spPr>
          <a:xfrm>
            <a:off x="6197022" y="3244334"/>
            <a:ext cx="190789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سل  کانتر میندری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47DC3-4396-45E6-A43D-2B3E6AF3DF87}"/>
              </a:ext>
            </a:extLst>
          </p:cNvPr>
          <p:cNvSpPr txBox="1"/>
          <p:nvPr/>
        </p:nvSpPr>
        <p:spPr>
          <a:xfrm>
            <a:off x="1545542" y="3192838"/>
            <a:ext cx="22573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سل کانتر سیسمکس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F6513-9E3D-472C-AEBA-E3119D49A41E}"/>
              </a:ext>
            </a:extLst>
          </p:cNvPr>
          <p:cNvSpPr txBox="1"/>
          <p:nvPr/>
        </p:nvSpPr>
        <p:spPr>
          <a:xfrm>
            <a:off x="6283354" y="6257654"/>
            <a:ext cx="23807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میکروسکوپ دوچشمی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B3EC4-C0AA-4B8C-8710-A62CB61C0EB6}"/>
              </a:ext>
            </a:extLst>
          </p:cNvPr>
          <p:cNvSpPr txBox="1"/>
          <p:nvPr/>
        </p:nvSpPr>
        <p:spPr>
          <a:xfrm>
            <a:off x="2377414" y="6269196"/>
            <a:ext cx="13372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میکروسکوپ</a:t>
            </a:r>
          </a:p>
        </p:txBody>
      </p:sp>
    </p:spTree>
    <p:extLst>
      <p:ext uri="{BB962C8B-B14F-4D97-AF65-F5344CB8AC3E}">
        <p14:creationId xmlns:p14="http://schemas.microsoft.com/office/powerpoint/2010/main" val="285381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941F3-44DE-45A7-9ECE-6B0A56A2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20995"/>
            <a:ext cx="8679317" cy="5520367"/>
          </a:xfrm>
        </p:spPr>
        <p:txBody>
          <a:bodyPr>
            <a:normAutofit fontScale="92500" lnSpcReduction="20000"/>
          </a:bodyPr>
          <a:lstStyle/>
          <a:p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وسایل مورد نیاز بخش هماتولوژی 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انواع محلول های دستگاه های سل کانتر برحسب نوع دستگاه ( ایزوتون ، لایز و...)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آنتی ژن های گروه خونی در برندهای مختلف ( سیناژن ، انتقال خون و..)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خمیر هماتوکریت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لام (در مدل های مختلف 7102   7109   7105 ) با انواع مارک های چینی آیرانی و اروپایی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لامل ( در سایزها و برندهای مختلف 18*18  24*50  20*20 و.. در برندهای مختلف چینی و خارجی مثل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LAB / COVER GLASS</a:t>
            </a: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  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لام نِئوبار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تشک رنگ امیزی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جا لامی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کیت برای اندازه گیری هموگلوبین ( پیشتاز، دیازیم، پادکو ، اپتک و...)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محلول شمارش گلبول های سفید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رنگ رایت / گیمسا/ رایت- گیمسا در برندهای  ارج ، پادتن و...)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میکروسکوپ دو چشمی ( المپیوس ، نیکون  و...)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تایمر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1258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85B537-3D96-441A-876B-983122DB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6" y="731938"/>
            <a:ext cx="2921815" cy="2441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029E2-AF41-4E12-96C2-273A8E26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84" y="355746"/>
            <a:ext cx="4158201" cy="2876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0B2E6-B340-42ED-A6A7-F88D9DA3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40" y="4242729"/>
            <a:ext cx="2581275" cy="1771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3FD40B-5EDC-448E-930F-1F2F60D1D6F9}"/>
              </a:ext>
            </a:extLst>
          </p:cNvPr>
          <p:cNvSpPr txBox="1"/>
          <p:nvPr/>
        </p:nvSpPr>
        <p:spPr>
          <a:xfrm>
            <a:off x="6501468" y="3505944"/>
            <a:ext cx="16433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لام 7102 ساده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655F7-069F-49E3-B6EB-BE5D490C4857}"/>
              </a:ext>
            </a:extLst>
          </p:cNvPr>
          <p:cNvSpPr txBox="1"/>
          <p:nvPr/>
        </p:nvSpPr>
        <p:spPr>
          <a:xfrm>
            <a:off x="1838177" y="3541597"/>
            <a:ext cx="9989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لام نئوبار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1B8FE-A0B7-4C1B-A391-37689A5EF130}"/>
              </a:ext>
            </a:extLst>
          </p:cNvPr>
          <p:cNvSpPr txBox="1"/>
          <p:nvPr/>
        </p:nvSpPr>
        <p:spPr>
          <a:xfrm>
            <a:off x="3901168" y="6192514"/>
            <a:ext cx="21948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لام 7105 حاشیبه دار</a:t>
            </a:r>
          </a:p>
        </p:txBody>
      </p:sp>
    </p:spTree>
    <p:extLst>
      <p:ext uri="{BB962C8B-B14F-4D97-AF65-F5344CB8AC3E}">
        <p14:creationId xmlns:p14="http://schemas.microsoft.com/office/powerpoint/2010/main" val="115099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0CDD33-F026-43D4-853C-4998EE82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29" y="604056"/>
            <a:ext cx="4316342" cy="1774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78882-59B7-4C78-A9EC-BA8C805F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63" y="4001681"/>
            <a:ext cx="2143125" cy="1980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B24EE-86A3-4796-A288-AC402DE26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232" y="3838575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41E71-7E3C-44F5-B71D-85EEB1F3B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625" y="419539"/>
            <a:ext cx="2143125" cy="214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DF1F07-FEA3-4752-8A48-689BE8D6690D}"/>
              </a:ext>
            </a:extLst>
          </p:cNvPr>
          <p:cNvSpPr txBox="1"/>
          <p:nvPr/>
        </p:nvSpPr>
        <p:spPr>
          <a:xfrm>
            <a:off x="6928738" y="2671653"/>
            <a:ext cx="20890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لام حاشیه دار رنگی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62BFA-7462-4675-9F53-317B20077E86}"/>
              </a:ext>
            </a:extLst>
          </p:cNvPr>
          <p:cNvSpPr txBox="1"/>
          <p:nvPr/>
        </p:nvSpPr>
        <p:spPr>
          <a:xfrm>
            <a:off x="2793534" y="2650440"/>
            <a:ext cx="13340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لامل 24*50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E385C-549E-4B17-B26E-40CE1D3A4F58}"/>
              </a:ext>
            </a:extLst>
          </p:cNvPr>
          <p:cNvSpPr txBox="1"/>
          <p:nvPr/>
        </p:nvSpPr>
        <p:spPr>
          <a:xfrm>
            <a:off x="6297796" y="6253795"/>
            <a:ext cx="12618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لامل20*20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FFB79-614F-4022-A6B5-6F348D0D6073}"/>
              </a:ext>
            </a:extLst>
          </p:cNvPr>
          <p:cNvSpPr txBox="1"/>
          <p:nvPr/>
        </p:nvSpPr>
        <p:spPr>
          <a:xfrm>
            <a:off x="2232784" y="6253795"/>
            <a:ext cx="13340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لامل 18*18</a:t>
            </a:r>
          </a:p>
        </p:txBody>
      </p:sp>
    </p:spTree>
    <p:extLst>
      <p:ext uri="{BB962C8B-B14F-4D97-AF65-F5344CB8AC3E}">
        <p14:creationId xmlns:p14="http://schemas.microsoft.com/office/powerpoint/2010/main" val="232904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C6E66-EB27-498C-B6FD-06DBBC88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91" y="3699255"/>
            <a:ext cx="3566623" cy="255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A8DF3-5305-44BE-9144-8E9D69A5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37" y="-377525"/>
            <a:ext cx="5071533" cy="3472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E1A479-23BB-42AF-A656-83B3363A2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54" y="0"/>
            <a:ext cx="2753569" cy="2717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960B6-0175-4227-8EDF-A9EDB895F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50" y="3584958"/>
            <a:ext cx="3044973" cy="27175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D068E6-AC9C-475A-92A7-6E621E40A6AE}"/>
              </a:ext>
            </a:extLst>
          </p:cNvPr>
          <p:cNvSpPr txBox="1"/>
          <p:nvPr/>
        </p:nvSpPr>
        <p:spPr>
          <a:xfrm>
            <a:off x="6319802" y="2717564"/>
            <a:ext cx="12170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زیل نلسون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82C58-65F4-4D98-8C03-A74162501F00}"/>
              </a:ext>
            </a:extLst>
          </p:cNvPr>
          <p:cNvSpPr txBox="1"/>
          <p:nvPr/>
        </p:nvSpPr>
        <p:spPr>
          <a:xfrm>
            <a:off x="2242861" y="2725756"/>
            <a:ext cx="9701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رنگ گرم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B9B6FE-F6C1-4006-AEF6-FED31BCC65A9}"/>
              </a:ext>
            </a:extLst>
          </p:cNvPr>
          <p:cNvSpPr txBox="1"/>
          <p:nvPr/>
        </p:nvSpPr>
        <p:spPr>
          <a:xfrm>
            <a:off x="6483686" y="6384022"/>
            <a:ext cx="132279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رایت گیمسا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8FDCB-0191-40EE-858D-BB65C2A6B832}"/>
              </a:ext>
            </a:extLst>
          </p:cNvPr>
          <p:cNvSpPr txBox="1"/>
          <p:nvPr/>
        </p:nvSpPr>
        <p:spPr>
          <a:xfrm>
            <a:off x="1911097" y="6302522"/>
            <a:ext cx="10470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رنگ رایت</a:t>
            </a:r>
          </a:p>
        </p:txBody>
      </p:sp>
    </p:spTree>
    <p:extLst>
      <p:ext uri="{BB962C8B-B14F-4D97-AF65-F5344CB8AC3E}">
        <p14:creationId xmlns:p14="http://schemas.microsoft.com/office/powerpoint/2010/main" val="172368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B619-B9F5-4DB0-A3D3-6468459E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00" y="429204"/>
            <a:ext cx="8775011" cy="5637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/>
              <a:t>5</a:t>
            </a:r>
            <a:r>
              <a:rPr lang="fa-IR" b="1" dirty="0">
                <a:latin typeface="Angsana New" panose="02020603050405020304" pitchFamily="18" charset="-34"/>
              </a:rPr>
              <a:t>) بخش میکروب شناسی و انگل شناسی </a:t>
            </a:r>
          </a:p>
          <a:p>
            <a:r>
              <a:rPr lang="fa-IR" dirty="0">
                <a:latin typeface="Angsana New" panose="02020603050405020304" pitchFamily="18" charset="-34"/>
              </a:rPr>
              <a:t>عملکرد اصلی بخش میکروب شناسی : کشت نمونه های مختلف بیماران مشکوک به عفونت به منظور بررسی میکروارگانیسم ها و شناسایی دقیق گونه ها</a:t>
            </a:r>
          </a:p>
          <a:p>
            <a:pPr marL="0" indent="0">
              <a:buNone/>
            </a:pPr>
            <a:endParaRPr lang="fa-IR" dirty="0">
              <a:latin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fa-IR" dirty="0">
                <a:latin typeface="Angsana New" panose="02020603050405020304" pitchFamily="18" charset="-34"/>
              </a:rPr>
              <a:t> </a:t>
            </a:r>
            <a:r>
              <a:rPr lang="fa-IR" b="1" dirty="0">
                <a:latin typeface="Angsana New" panose="02020603050405020304" pitchFamily="18" charset="-34"/>
              </a:rPr>
              <a:t>تجهیزات بخش میکروب شناسی و انگل شناسی :</a:t>
            </a:r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دستگاه نیمه اتوماتیک آنالیز ادرار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دستگاه آنتی بیوگراف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انکوباتور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بن ماری جوش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سه پایه فلزی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روتاتور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توری نسوز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چراغ الکلی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پنس و قیچی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دستگاه فور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fa-IR" dirty="0">
                <a:latin typeface="Angsana New" panose="02020603050405020304" pitchFamily="18" charset="-34"/>
              </a:rPr>
              <a:t>شیکر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lv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79581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5B0BF-84FC-4930-9BDB-892D1A3CF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75" y="507097"/>
            <a:ext cx="4107285" cy="2278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0FFC5-8792-4533-A3E4-7FCE03CA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02" y="3836215"/>
            <a:ext cx="3582100" cy="2136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802683-D111-49B9-A263-28EA6404C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1" y="95797"/>
            <a:ext cx="4721122" cy="3343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678B7-6E0A-425A-A4DF-C7B4A08A8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52" y="3836214"/>
            <a:ext cx="3938457" cy="2733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D0534-B3E6-411E-A1E9-D2678154915B}"/>
              </a:ext>
            </a:extLst>
          </p:cNvPr>
          <p:cNvSpPr txBox="1"/>
          <p:nvPr/>
        </p:nvSpPr>
        <p:spPr>
          <a:xfrm>
            <a:off x="2233663" y="6385333"/>
            <a:ext cx="9140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انکوباتور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CC45D-3E50-411D-8286-3963EFD5C91C}"/>
              </a:ext>
            </a:extLst>
          </p:cNvPr>
          <p:cNvSpPr txBox="1"/>
          <p:nvPr/>
        </p:nvSpPr>
        <p:spPr>
          <a:xfrm>
            <a:off x="6809691" y="6385333"/>
            <a:ext cx="13885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هود معمولی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AD0E6-B941-4307-9199-A37A24B61C7C}"/>
              </a:ext>
            </a:extLst>
          </p:cNvPr>
          <p:cNvSpPr txBox="1"/>
          <p:nvPr/>
        </p:nvSpPr>
        <p:spPr>
          <a:xfrm>
            <a:off x="6603808" y="2881653"/>
            <a:ext cx="119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هود لامینار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83AA3-E0AA-4DBD-83AD-36A847630CC0}"/>
              </a:ext>
            </a:extLst>
          </p:cNvPr>
          <p:cNvSpPr txBox="1"/>
          <p:nvPr/>
        </p:nvSpPr>
        <p:spPr>
          <a:xfrm>
            <a:off x="2164360" y="2881653"/>
            <a:ext cx="4651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فور</a:t>
            </a:r>
          </a:p>
        </p:txBody>
      </p:sp>
    </p:spTree>
    <p:extLst>
      <p:ext uri="{BB962C8B-B14F-4D97-AF65-F5344CB8AC3E}">
        <p14:creationId xmlns:p14="http://schemas.microsoft.com/office/powerpoint/2010/main" val="1511994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206E-AA2B-46BF-AAA3-1164036D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52893"/>
            <a:ext cx="8721847" cy="54884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a-IR" b="1" dirty="0"/>
              <a:t>کیت های مختلف بخش میکروب شناسی و انگل شناسی :</a:t>
            </a:r>
            <a:endParaRPr lang="en-US" b="1" dirty="0"/>
          </a:p>
          <a:p>
            <a:pPr lvl="0"/>
            <a:r>
              <a:rPr lang="fa-IR" dirty="0"/>
              <a:t>تست کاتالاز</a:t>
            </a:r>
            <a:endParaRPr lang="en-US" dirty="0"/>
          </a:p>
          <a:p>
            <a:pPr lvl="0"/>
            <a:r>
              <a:rPr lang="fa-IR" dirty="0"/>
              <a:t> تست کواگولاز</a:t>
            </a:r>
            <a:endParaRPr lang="en-US" dirty="0"/>
          </a:p>
          <a:p>
            <a:pPr lvl="0"/>
            <a:r>
              <a:rPr lang="fa-IR" dirty="0"/>
              <a:t>اوره از</a:t>
            </a:r>
            <a:endParaRPr lang="en-US" dirty="0"/>
          </a:p>
          <a:p>
            <a:pPr lvl="0"/>
            <a:r>
              <a:rPr lang="fa-IR" dirty="0"/>
              <a:t>انواع سوش های میکروبی ( بهارافشان ، ایده ال گسترو .)</a:t>
            </a:r>
            <a:endParaRPr lang="en-US" dirty="0"/>
          </a:p>
          <a:p>
            <a:pPr lvl="0"/>
            <a:r>
              <a:rPr lang="fa-IR" dirty="0"/>
              <a:t>تست سیترات</a:t>
            </a:r>
            <a:endParaRPr lang="en-US" dirty="0"/>
          </a:p>
          <a:p>
            <a:pPr lvl="0"/>
            <a:r>
              <a:rPr lang="fa-IR" dirty="0"/>
              <a:t>تست </a:t>
            </a:r>
            <a:r>
              <a:rPr lang="en-US" dirty="0"/>
              <a:t>MR-VP</a:t>
            </a:r>
          </a:p>
          <a:p>
            <a:pPr lvl="0"/>
            <a:r>
              <a:rPr lang="fa-IR" dirty="0"/>
              <a:t>نوار ادراری ( کومبی اسکرین ، مدی تست ، کیمیا پژوهان ، بهین پژوهان و ..)</a:t>
            </a:r>
            <a:endParaRPr lang="en-US" dirty="0"/>
          </a:p>
          <a:p>
            <a:pPr lvl="0"/>
            <a:r>
              <a:rPr lang="fa-IR" dirty="0"/>
              <a:t>نوار گلوکویاب ( بهین پژوهان ، بهار افشان ، مدی تست و...)</a:t>
            </a:r>
            <a:endParaRPr lang="en-US" dirty="0"/>
          </a:p>
          <a:p>
            <a:pPr lvl="0"/>
            <a:r>
              <a:rPr lang="fa-IR" dirty="0"/>
              <a:t>لوگول</a:t>
            </a:r>
            <a:endParaRPr lang="en-US" dirty="0"/>
          </a:p>
          <a:p>
            <a:pPr lvl="0"/>
            <a:r>
              <a:rPr lang="fa-IR" dirty="0"/>
              <a:t>کیت </a:t>
            </a:r>
            <a:r>
              <a:rPr lang="en-US" dirty="0"/>
              <a:t>OB    FIT   H.PYLORI STOOL   </a:t>
            </a:r>
          </a:p>
          <a:p>
            <a:pPr lvl="0"/>
            <a:r>
              <a:rPr lang="fa-IR" dirty="0"/>
              <a:t> آنتی سرم های مختلف  </a:t>
            </a:r>
            <a:endParaRPr lang="en-US" dirty="0"/>
          </a:p>
          <a:p>
            <a:pPr lvl="0"/>
            <a:r>
              <a:rPr lang="fa-IR" dirty="0"/>
              <a:t> کیت رتیک</a:t>
            </a:r>
            <a:endParaRPr lang="en-US" dirty="0"/>
          </a:p>
          <a:p>
            <a:pPr lvl="0"/>
            <a:r>
              <a:rPr lang="fa-IR" dirty="0"/>
              <a:t>کیت </a:t>
            </a:r>
            <a:r>
              <a:rPr lang="en-US" dirty="0"/>
              <a:t>G6PD</a:t>
            </a:r>
          </a:p>
          <a:p>
            <a:pPr lvl="0"/>
            <a:r>
              <a:rPr lang="fa-IR" dirty="0"/>
              <a:t>انواع معرف ( ارلیخ ، بندیکت ، سولفوسالسیلیک اسید )</a:t>
            </a:r>
            <a:endParaRPr lang="en-US" dirty="0"/>
          </a:p>
          <a:p>
            <a:pPr lvl="0"/>
            <a:r>
              <a:rPr lang="fa-IR" dirty="0"/>
              <a:t>اسپری فیکساتور</a:t>
            </a:r>
            <a:endParaRPr lang="en-US" dirty="0"/>
          </a:p>
          <a:p>
            <a:pPr lvl="0"/>
            <a:r>
              <a:rPr lang="fa-IR" dirty="0"/>
              <a:t>روغن ایمرسیون</a:t>
            </a:r>
            <a:endParaRPr lang="en-US" dirty="0"/>
          </a:p>
          <a:p>
            <a:pPr lvl="0"/>
            <a:r>
              <a:rPr lang="fa-IR" dirty="0"/>
              <a:t>آنتی هیومن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16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E7C21-9743-4AF3-A599-AE1D7D4B9342}"/>
              </a:ext>
            </a:extLst>
          </p:cNvPr>
          <p:cNvSpPr/>
          <p:nvPr/>
        </p:nvSpPr>
        <p:spPr>
          <a:xfrm>
            <a:off x="1359017" y="562063"/>
            <a:ext cx="80282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بخش پاتوبیولوژی آزمایشگاه</a:t>
            </a:r>
          </a:p>
          <a:p>
            <a:pPr algn="r"/>
            <a:endParaRPr lang="fa-I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پاتولوژی (آسیب شناسی)،  شاخه ای از علم پزشکی است که در درجه اول به علت ، منشا و ماهیت بیماری مرتبط می شود و شامل بررسی بافت ها، اندام ها، مایعات بدن و کالبد شکافی به منظور مطالعه و تشخیص بیماری است.</a:t>
            </a:r>
          </a:p>
          <a:p>
            <a:pPr algn="r"/>
            <a:endParaRPr lang="fa-I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در حال حاضر ، بسته به نوع روش های مورد استفاده یا انواع بیماری های مورد بررسی ، پاتولوژی را می توان به هشت حوزه اصلی تقسیم کرد. این رشته های مختلف در زیر شرح داده شده است.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تجهیزات و وسایل مورد نیاز پاتولوژی :</a:t>
            </a:r>
          </a:p>
          <a:p>
            <a:pPr algn="r"/>
            <a:endParaRPr lang="fa-I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دستگاه میکروتوم</a:t>
            </a:r>
          </a:p>
          <a:p>
            <a:pPr algn="r"/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تیغ میکروتوم</a:t>
            </a:r>
          </a:p>
          <a:p>
            <a:pPr algn="r"/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پارافین آلفا و بتا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EA50 , OG6 </a:t>
            </a:r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رنگ های</a:t>
            </a:r>
          </a:p>
          <a:p>
            <a:pPr algn="r"/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متانول</a:t>
            </a:r>
          </a:p>
          <a:p>
            <a:pPr algn="r"/>
            <a:r>
              <a:rPr lang="fa-IR" sz="1600" dirty="0">
                <a:latin typeface="Arial" panose="020B0604020202020204" pitchFamily="34" charset="0"/>
                <a:cs typeface="Arial" panose="020B0604020202020204" pitchFamily="34" charset="0"/>
              </a:rPr>
              <a:t>روغن ایمرسیون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7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09DE1-2217-4FD9-9319-1A1D7D89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49" y="3477553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7AD34-1336-46CB-898B-E7A69C39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1" y="457348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94515-0527-4F7C-8269-4ECDF0583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236" y="328760"/>
            <a:ext cx="2562225" cy="1781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04BFCA-4EE8-4A9D-8A87-60EF49CA9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26" y="3627836"/>
            <a:ext cx="2562226" cy="1992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852CC-5139-4348-8FF5-8BC60682B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089" y="3560543"/>
            <a:ext cx="2143125" cy="1901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DA8BC5-B09A-4FE0-BFEF-8967DDB1A5B2}"/>
              </a:ext>
            </a:extLst>
          </p:cNvPr>
          <p:cNvSpPr txBox="1"/>
          <p:nvPr/>
        </p:nvSpPr>
        <p:spPr>
          <a:xfrm>
            <a:off x="6555996" y="2366184"/>
            <a:ext cx="15409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تیغ میکروتوم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F1621-1580-435E-A032-5EFE41162E1A}"/>
              </a:ext>
            </a:extLst>
          </p:cNvPr>
          <p:cNvSpPr txBox="1"/>
          <p:nvPr/>
        </p:nvSpPr>
        <p:spPr>
          <a:xfrm>
            <a:off x="1870129" y="2366184"/>
            <a:ext cx="12841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dirty="0"/>
              <a:t>روغن ایمرسیون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CC454-8699-4BE6-BC4C-ADAE1A860511}"/>
              </a:ext>
            </a:extLst>
          </p:cNvPr>
          <p:cNvSpPr txBox="1"/>
          <p:nvPr/>
        </p:nvSpPr>
        <p:spPr>
          <a:xfrm>
            <a:off x="7550263" y="5993383"/>
            <a:ext cx="1451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پارافین پولکی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11C389-3330-4E8D-9C43-7CE2E0815C3B}"/>
              </a:ext>
            </a:extLst>
          </p:cNvPr>
          <p:cNvSpPr txBox="1"/>
          <p:nvPr/>
        </p:nvSpPr>
        <p:spPr>
          <a:xfrm>
            <a:off x="4446166" y="5864363"/>
            <a:ext cx="1808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پارافیلم جامد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045DFF-A1C6-44B8-971C-F79C0B534A35}"/>
              </a:ext>
            </a:extLst>
          </p:cNvPr>
          <p:cNvSpPr txBox="1"/>
          <p:nvPr/>
        </p:nvSpPr>
        <p:spPr>
          <a:xfrm>
            <a:off x="1020702" y="5910529"/>
            <a:ext cx="13590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دستگاه میکروتوم</a:t>
            </a:r>
          </a:p>
        </p:txBody>
      </p:sp>
    </p:spTree>
    <p:extLst>
      <p:ext uri="{BB962C8B-B14F-4D97-AF65-F5344CB8AC3E}">
        <p14:creationId xmlns:p14="http://schemas.microsoft.com/office/powerpoint/2010/main" val="106954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9ED19-707F-45CC-A78D-7C9F86E9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96" y="337891"/>
            <a:ext cx="1809692" cy="1809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67B48-7E72-41B3-B979-8A59BCF18DD7}"/>
              </a:ext>
            </a:extLst>
          </p:cNvPr>
          <p:cNvSpPr txBox="1"/>
          <p:nvPr/>
        </p:nvSpPr>
        <p:spPr>
          <a:xfrm>
            <a:off x="7305242" y="2256531"/>
            <a:ext cx="14302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انواع اسکالپ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04CBE-85FB-4C8A-AF8C-82BFBE72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516" y="337891"/>
            <a:ext cx="2046914" cy="1809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7B9E6-9EBA-437C-8E2E-799BC2059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08" y="162098"/>
            <a:ext cx="2441197" cy="2379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0FA2E-37B4-4B6D-B442-7DE090B9B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654" y="3512889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69C19-C5FD-408F-B681-738F2A88D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313" y="3512889"/>
            <a:ext cx="2467319" cy="1848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76035-2D1C-4689-9365-82139A7B1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02" y="3740310"/>
            <a:ext cx="2216703" cy="14751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5FAAB9-D546-4934-9C3B-BA34B54A0629}"/>
              </a:ext>
            </a:extLst>
          </p:cNvPr>
          <p:cNvSpPr txBox="1"/>
          <p:nvPr/>
        </p:nvSpPr>
        <p:spPr>
          <a:xfrm>
            <a:off x="7562727" y="5496775"/>
            <a:ext cx="13597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اسکالپ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750BFB-9A21-4839-9DA1-49922B6960FC}"/>
              </a:ext>
            </a:extLst>
          </p:cNvPr>
          <p:cNvSpPr txBox="1"/>
          <p:nvPr/>
        </p:nvSpPr>
        <p:spPr>
          <a:xfrm>
            <a:off x="4629274" y="5576823"/>
            <a:ext cx="15469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انواع لوله های خونگیری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F46A1-B706-4E91-98B0-64E941A547DD}"/>
              </a:ext>
            </a:extLst>
          </p:cNvPr>
          <p:cNvSpPr txBox="1"/>
          <p:nvPr/>
        </p:nvSpPr>
        <p:spPr>
          <a:xfrm>
            <a:off x="1518408" y="5530656"/>
            <a:ext cx="11409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اپلیکاتور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938FE5-C83A-44D0-8620-FD5A73E342D3}"/>
              </a:ext>
            </a:extLst>
          </p:cNvPr>
          <p:cNvSpPr txBox="1"/>
          <p:nvPr/>
        </p:nvSpPr>
        <p:spPr>
          <a:xfrm>
            <a:off x="4843858" y="2381331"/>
            <a:ext cx="7382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هولدر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6BBA21-BD96-4A57-AEA6-BE14DF86F68F}"/>
              </a:ext>
            </a:extLst>
          </p:cNvPr>
          <p:cNvSpPr txBox="1"/>
          <p:nvPr/>
        </p:nvSpPr>
        <p:spPr>
          <a:xfrm>
            <a:off x="1308683" y="2542082"/>
            <a:ext cx="1350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رولر میکسر</a:t>
            </a:r>
          </a:p>
        </p:txBody>
      </p:sp>
    </p:spTree>
    <p:extLst>
      <p:ext uri="{BB962C8B-B14F-4D97-AF65-F5344CB8AC3E}">
        <p14:creationId xmlns:p14="http://schemas.microsoft.com/office/powerpoint/2010/main" val="175058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5E1B-E868-44D8-9EF8-24515ED3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27" y="2509284"/>
            <a:ext cx="8604889" cy="1137683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/>
              <a:t>با تشکر از توجه شما همکاران گرامی  </a:t>
            </a:r>
          </a:p>
        </p:txBody>
      </p:sp>
    </p:spTree>
    <p:extLst>
      <p:ext uri="{BB962C8B-B14F-4D97-AF65-F5344CB8AC3E}">
        <p14:creationId xmlns:p14="http://schemas.microsoft.com/office/powerpoint/2010/main" val="7598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E73F-01B4-4EA0-BCA8-1F449F51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30" y="298883"/>
            <a:ext cx="8636787" cy="56585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2000" b="1" dirty="0">
                <a:latin typeface="Kokila" panose="020B0604020202020204" pitchFamily="34" charset="0"/>
              </a:rPr>
              <a:t>2 )  بخش  بیوشیمی </a:t>
            </a:r>
          </a:p>
          <a:p>
            <a:pPr marL="0" lvl="0" indent="0" algn="just">
              <a:lnSpc>
                <a:spcPct val="150000"/>
              </a:lnSpc>
              <a:buClr>
                <a:srgbClr val="90C226"/>
              </a:buClr>
              <a:buNone/>
            </a:pPr>
            <a:r>
              <a:rPr lang="fa-I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در بخش بیوشیمی بررسی و آنالیز خون برای تشخیص وجود یا عدم و وجود برخی از بیماری ها انجام می شود.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90C226"/>
              </a:buClr>
              <a:buNone/>
            </a:pPr>
            <a:r>
              <a:rPr lang="fa-I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خون به طور استاندار دارای مقادیر ثابتی از  موارد در واحد حجم است که با آنالیز آن و اندازه گیری دقیق فاکتورهای خونی میتوان اطلاعاتی درباره وضعیت بیماری کسب کرد</a:t>
            </a: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rgbClr val="90C226"/>
              </a:buClr>
              <a:buNone/>
            </a:pPr>
            <a:endParaRPr lang="fa-IR" sz="2000" dirty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مواد شیمایی : </a:t>
            </a:r>
            <a:r>
              <a:rPr lang="fa-I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میزان قند خون (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GLUCOSE</a:t>
            </a:r>
            <a:r>
              <a:rPr lang="fa-I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 ) ،اوره (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UREA </a:t>
            </a:r>
            <a:r>
              <a:rPr lang="fa-I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) ، اسید اوریک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ACID URIC</a:t>
            </a:r>
            <a:r>
              <a:rPr lang="fa-I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مواد لیپیدی : </a:t>
            </a:r>
            <a:r>
              <a:rPr lang="fa-I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تری گلیسیرید (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TG </a:t>
            </a:r>
            <a:r>
              <a:rPr lang="fa-I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) ، کلسترول (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CHOL</a:t>
            </a:r>
            <a:r>
              <a:rPr lang="fa-I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) ،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HDL </a:t>
            </a:r>
            <a:r>
              <a:rPr lang="fa-I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 ،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LDL</a:t>
            </a:r>
          </a:p>
          <a:p>
            <a:pPr lvl="0" algn="just">
              <a:lnSpc>
                <a:spcPct val="150000"/>
              </a:lnSpc>
              <a:buClr>
                <a:srgbClr val="90C226"/>
              </a:buClr>
            </a:pP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املاح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NA </a:t>
            </a:r>
            <a:r>
              <a:rPr lang="fa-I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،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K </a:t>
            </a:r>
            <a:r>
              <a:rPr lang="fa-I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، لیتیوم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Li) </a:t>
            </a:r>
            <a:r>
              <a:rPr lang="fa-I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</a:rPr>
              <a:t>) آهن ،  فسفر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7346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50FAB-E6DC-4B84-B0FF-16587628B441}"/>
              </a:ext>
            </a:extLst>
          </p:cNvPr>
          <p:cNvSpPr txBox="1"/>
          <p:nvPr/>
        </p:nvSpPr>
        <p:spPr>
          <a:xfrm>
            <a:off x="6326379" y="453690"/>
            <a:ext cx="59601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چند نمونه از کیت های بیوشیمی با برندهای مختلف:</a:t>
            </a:r>
          </a:p>
          <a:p>
            <a:pPr algn="r"/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F2923-10C2-40A1-8C7B-A9293B13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973" y="1366859"/>
            <a:ext cx="2399010" cy="1833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7423E-4BAF-4BA3-81C9-ADAC4B03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15" y="1197031"/>
            <a:ext cx="2231969" cy="223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B06C4-BCEA-4520-A2DF-F26063084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017" y="1224675"/>
            <a:ext cx="2204325" cy="2204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27E71-2A97-4FCE-99E0-37D1DE70BBD9}"/>
              </a:ext>
            </a:extLst>
          </p:cNvPr>
          <p:cNvSpPr txBox="1"/>
          <p:nvPr/>
        </p:nvSpPr>
        <p:spPr>
          <a:xfrm>
            <a:off x="8436973" y="3571184"/>
            <a:ext cx="23990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dirty="0"/>
              <a:t>کیت بیوشیمی برند پیشتاز طب زمان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9196A-4B0E-44BF-9C87-B8B10A64816A}"/>
              </a:ext>
            </a:extLst>
          </p:cNvPr>
          <p:cNvSpPr txBox="1"/>
          <p:nvPr/>
        </p:nvSpPr>
        <p:spPr>
          <a:xfrm>
            <a:off x="5420644" y="3571184"/>
            <a:ext cx="1791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کیت بیوشیمی بایورکس فارس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C4C9B-946F-4327-9DF1-56C6CA34CB15}"/>
              </a:ext>
            </a:extLst>
          </p:cNvPr>
          <p:cNvSpPr txBox="1"/>
          <p:nvPr/>
        </p:nvSpPr>
        <p:spPr>
          <a:xfrm>
            <a:off x="1758631" y="3859818"/>
            <a:ext cx="18795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کیت بیوشیمی برند زیست شیمی</a:t>
            </a:r>
          </a:p>
        </p:txBody>
      </p:sp>
    </p:spTree>
    <p:extLst>
      <p:ext uri="{BB962C8B-B14F-4D97-AF65-F5344CB8AC3E}">
        <p14:creationId xmlns:p14="http://schemas.microsoft.com/office/powerpoint/2010/main" val="419762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80EE02B-461D-4E3C-80EB-D3311BB3C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549" y="394281"/>
            <a:ext cx="8990684" cy="52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0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BE3F2-2E82-4E72-8E9D-DACF94D697C6}"/>
              </a:ext>
            </a:extLst>
          </p:cNvPr>
          <p:cNvSpPr/>
          <p:nvPr/>
        </p:nvSpPr>
        <p:spPr>
          <a:xfrm>
            <a:off x="3048000" y="293615"/>
            <a:ext cx="847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بلاد گاز یا 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DC8D28-BBAD-4785-B342-D2A1AF6A7B17}"/>
              </a:ext>
            </a:extLst>
          </p:cNvPr>
          <p:cNvSpPr/>
          <p:nvPr/>
        </p:nvSpPr>
        <p:spPr>
          <a:xfrm>
            <a:off x="9547025" y="293615"/>
            <a:ext cx="2029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VBG</a:t>
            </a:r>
            <a:endParaRPr lang="fa-IR" dirty="0">
              <a:highlight>
                <a:srgbClr val="C0C0C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6EE9A-C390-487A-B2BA-EC4D46951CB2}"/>
              </a:ext>
            </a:extLst>
          </p:cNvPr>
          <p:cNvSpPr/>
          <p:nvPr/>
        </p:nvSpPr>
        <p:spPr>
          <a:xfrm>
            <a:off x="5422084" y="1167654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latin typeface="Aharoni" panose="02010803020104030203" pitchFamily="2" charset="-79"/>
              </a:rPr>
              <a:t>بلادگز یا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ABG (</a:t>
            </a:r>
            <a:r>
              <a:rPr lang="fa-IR" dirty="0">
                <a:latin typeface="Aharoni" panose="02010803020104030203" pitchFamily="2" charset="-79"/>
              </a:rPr>
              <a:t>یا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Arterial Blood Gas) </a:t>
            </a:r>
            <a:r>
              <a:rPr lang="fa-IR" dirty="0">
                <a:latin typeface="Aharoni" panose="02010803020104030203" pitchFamily="2" charset="-79"/>
              </a:rPr>
              <a:t>به مفهــــــوم سیستم اتوماتیــــک آنالایزر گاز خون می باشــــد که برای</a:t>
            </a:r>
          </a:p>
          <a:p>
            <a:pPr algn="r"/>
            <a:r>
              <a:rPr lang="fa-IR" dirty="0">
                <a:latin typeface="Aharoni" panose="02010803020104030203" pitchFamily="2" charset="-79"/>
              </a:rPr>
              <a:t>اندازه گیری گازهای خون مورد استفاده قرار می گیرد. دستگاه بلادگز (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ABG )</a:t>
            </a:r>
            <a:r>
              <a:rPr lang="fa-IR" dirty="0">
                <a:latin typeface="Aharoni" panose="02010803020104030203" pitchFamily="2" charset="-79"/>
              </a:rPr>
              <a:t>به صورت خودکار عمل کرده و پس</a:t>
            </a:r>
          </a:p>
          <a:p>
            <a:pPr algn="r"/>
            <a:r>
              <a:rPr lang="fa-IR" dirty="0">
                <a:latin typeface="Aharoni" panose="02010803020104030203" pitchFamily="2" charset="-79"/>
              </a:rPr>
              <a:t>از دادن نمونه پارامترهای مورد نظر ( گازهای موجود در خون ) را روی کاغذ مخصوص چاپ می کند.</a:t>
            </a:r>
            <a:endParaRPr lang="en-US" dirty="0">
              <a:latin typeface="Aharoni" panose="02010803020104030203" pitchFamily="2" charset="-79"/>
            </a:endParaRPr>
          </a:p>
          <a:p>
            <a:pPr algn="r"/>
            <a:endParaRPr lang="fa-IR" dirty="0">
              <a:latin typeface="Aharoni" panose="02010803020104030203" pitchFamily="2" charset="-79"/>
            </a:endParaRPr>
          </a:p>
          <a:p>
            <a:pPr algn="r"/>
            <a:endParaRPr lang="fa-IR" dirty="0">
              <a:latin typeface="Aharoni" panose="02010803020104030203" pitchFamily="2" charset="-79"/>
            </a:endParaRPr>
          </a:p>
          <a:p>
            <a:pPr algn="r"/>
            <a:r>
              <a:rPr lang="fa-IR" dirty="0">
                <a:latin typeface="Aharoni" panose="02010803020104030203" pitchFamily="2" charset="-79"/>
              </a:rPr>
              <a:t>روش اندازه گیری بلاد گاز</a:t>
            </a:r>
          </a:p>
          <a:p>
            <a:pPr algn="r"/>
            <a:endParaRPr lang="fa-IR" dirty="0">
              <a:latin typeface="Aharoni" panose="02010803020104030203" pitchFamily="2" charset="-79"/>
            </a:endParaRPr>
          </a:p>
          <a:p>
            <a:pPr algn="r"/>
            <a:r>
              <a:rPr lang="fa-IR" dirty="0">
                <a:latin typeface="Aharoni" panose="02010803020104030203" pitchFamily="2" charset="-79"/>
              </a:rPr>
              <a:t>اندازه گیری بلاد گاز به دو روش کارتریجی و محلول انجام میشود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10C43-BAAC-43F6-A893-67FDA7CC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29" y="299799"/>
            <a:ext cx="2029782" cy="280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A4D29-5785-4B6C-B8A6-A88AECADE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269" y="3756994"/>
            <a:ext cx="2219882" cy="2189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20A4FB-CE35-4DD9-916A-7146DA3A7547}"/>
              </a:ext>
            </a:extLst>
          </p:cNvPr>
          <p:cNvSpPr txBox="1"/>
          <p:nvPr/>
        </p:nvSpPr>
        <p:spPr>
          <a:xfrm>
            <a:off x="1809403" y="6314380"/>
            <a:ext cx="18176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اتوانالایزر بلاد گاز</a:t>
            </a:r>
          </a:p>
        </p:txBody>
      </p:sp>
    </p:spTree>
    <p:extLst>
      <p:ext uri="{BB962C8B-B14F-4D97-AF65-F5344CB8AC3E}">
        <p14:creationId xmlns:p14="http://schemas.microsoft.com/office/powerpoint/2010/main" val="388585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AA70A-DA91-4A01-96CA-E288E7A9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708" y="159348"/>
            <a:ext cx="1609725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3AD3D-2B70-4D45-A43F-9304A79A9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35" y="542310"/>
            <a:ext cx="1967363" cy="1973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A4ADD-5EBF-4CA2-96BA-832380E0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621" y="497852"/>
            <a:ext cx="2062426" cy="2062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0F1C63-ECF6-49F7-BA88-D1548A23E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308" y="3850676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0350FD-EDF5-4DA5-A6AF-327315FDB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193" y="3850675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04C140-C43D-4036-8828-24CCA64BD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733" y="3582185"/>
            <a:ext cx="4241872" cy="2327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EFBE91-47F5-4E27-AB18-91FB61710DE7}"/>
              </a:ext>
            </a:extLst>
          </p:cNvPr>
          <p:cNvSpPr txBox="1"/>
          <p:nvPr/>
        </p:nvSpPr>
        <p:spPr>
          <a:xfrm>
            <a:off x="8796333" y="2965227"/>
            <a:ext cx="18845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دماسنج جیوه ای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919A0-A42C-4AF9-AA5E-0C8EB6E9962A}"/>
              </a:ext>
            </a:extLst>
          </p:cNvPr>
          <p:cNvSpPr txBox="1"/>
          <p:nvPr/>
        </p:nvSpPr>
        <p:spPr>
          <a:xfrm>
            <a:off x="6150971" y="2855555"/>
            <a:ext cx="14061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دماسنج گرد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44B13-593C-4EB8-9B0E-F21521B9A4D0}"/>
              </a:ext>
            </a:extLst>
          </p:cNvPr>
          <p:cNvSpPr txBox="1"/>
          <p:nvPr/>
        </p:nvSpPr>
        <p:spPr>
          <a:xfrm>
            <a:off x="2676562" y="2780561"/>
            <a:ext cx="14382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انواع دماسنج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7595E-0644-427E-8F97-4487417C12B3}"/>
              </a:ext>
            </a:extLst>
          </p:cNvPr>
          <p:cNvSpPr txBox="1"/>
          <p:nvPr/>
        </p:nvSpPr>
        <p:spPr>
          <a:xfrm>
            <a:off x="8934574" y="6140586"/>
            <a:ext cx="13773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متر قلمی</a:t>
            </a:r>
            <a:r>
              <a:rPr lang="en-US" dirty="0"/>
              <a:t>PH</a:t>
            </a:r>
            <a:endParaRPr lang="fa-I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AE637-275B-4042-AA2D-95A949042DEE}"/>
              </a:ext>
            </a:extLst>
          </p:cNvPr>
          <p:cNvSpPr txBox="1"/>
          <p:nvPr/>
        </p:nvSpPr>
        <p:spPr>
          <a:xfrm>
            <a:off x="6165120" y="6140586"/>
            <a:ext cx="12121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رو میزی</a:t>
            </a:r>
            <a:r>
              <a:rPr lang="en-US" dirty="0"/>
              <a:t>PH</a:t>
            </a:r>
            <a:endParaRPr lang="fa-I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C8F01E-27D1-494A-9C5B-D6731FED3DCA}"/>
              </a:ext>
            </a:extLst>
          </p:cNvPr>
          <p:cNvSpPr txBox="1"/>
          <p:nvPr/>
        </p:nvSpPr>
        <p:spPr>
          <a:xfrm>
            <a:off x="2131216" y="6140586"/>
            <a:ext cx="20697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خط کش هماتوکریت</a:t>
            </a:r>
          </a:p>
        </p:txBody>
      </p:sp>
    </p:spTree>
    <p:extLst>
      <p:ext uri="{BB962C8B-B14F-4D97-AF65-F5344CB8AC3E}">
        <p14:creationId xmlns:p14="http://schemas.microsoft.com/office/powerpoint/2010/main" val="156609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F67DC-49F2-484D-998A-2821AC90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019" y="660764"/>
            <a:ext cx="2964110" cy="2768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71858-D2A7-45D6-8FFF-289B07EE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55" y="756290"/>
            <a:ext cx="3062550" cy="2992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A53D8-36D8-452C-9F0D-E4D7298E5571}"/>
              </a:ext>
            </a:extLst>
          </p:cNvPr>
          <p:cNvSpPr txBox="1"/>
          <p:nvPr/>
        </p:nvSpPr>
        <p:spPr>
          <a:xfrm>
            <a:off x="8006282" y="3749062"/>
            <a:ext cx="21635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</a:rPr>
              <a:t>PT </a:t>
            </a:r>
            <a:r>
              <a:rPr lang="fa-IR" sz="2000" dirty="0"/>
              <a:t>کیت انعقادی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2589A-C017-4A53-BC3F-E203E11D037A}"/>
              </a:ext>
            </a:extLst>
          </p:cNvPr>
          <p:cNvSpPr txBox="1"/>
          <p:nvPr/>
        </p:nvSpPr>
        <p:spPr>
          <a:xfrm>
            <a:off x="2776143" y="3874433"/>
            <a:ext cx="18630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PTT</a:t>
            </a:r>
            <a:r>
              <a:rPr lang="fa-IR" dirty="0"/>
              <a:t>کیت انعقادی </a:t>
            </a:r>
          </a:p>
        </p:txBody>
      </p:sp>
    </p:spTree>
    <p:extLst>
      <p:ext uri="{BB962C8B-B14F-4D97-AF65-F5344CB8AC3E}">
        <p14:creationId xmlns:p14="http://schemas.microsoft.com/office/powerpoint/2010/main" val="31790292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1438</Words>
  <Application>Microsoft Office PowerPoint</Application>
  <PresentationFormat>Widescreen</PresentationFormat>
  <Paragraphs>239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Aharoni</vt:lpstr>
      <vt:lpstr>Angsana New</vt:lpstr>
      <vt:lpstr>Arial</vt:lpstr>
      <vt:lpstr>Arial Black</vt:lpstr>
      <vt:lpstr>Calibri</vt:lpstr>
      <vt:lpstr>Century Gothic</vt:lpstr>
      <vt:lpstr>Kokila</vt:lpstr>
      <vt:lpstr>Wingdings 3</vt:lpstr>
      <vt:lpstr>Wisp</vt:lpstr>
      <vt:lpstr>با نام خدا     آشنایی با بخش های مختلف آزمایشگاهی ( سطح مقدماتی )    جلسه اول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بخش های مختلف آزمایشگاهی ( سطح مقدماتی ) جلسه اول</dc:title>
  <dc:creator>Babakhani</dc:creator>
  <cp:lastModifiedBy>Zahra</cp:lastModifiedBy>
  <cp:revision>31</cp:revision>
  <dcterms:created xsi:type="dcterms:W3CDTF">2022-08-17T04:39:57Z</dcterms:created>
  <dcterms:modified xsi:type="dcterms:W3CDTF">2022-08-23T15:36:37Z</dcterms:modified>
</cp:coreProperties>
</file>