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9" r:id="rId1"/>
  </p:sldMasterIdLst>
  <p:sldIdLst>
    <p:sldId id="303" r:id="rId2"/>
    <p:sldId id="256" r:id="rId3"/>
    <p:sldId id="282" r:id="rId4"/>
    <p:sldId id="257" r:id="rId5"/>
    <p:sldId id="259" r:id="rId6"/>
    <p:sldId id="341" r:id="rId7"/>
    <p:sldId id="318" r:id="rId8"/>
    <p:sldId id="276" r:id="rId9"/>
    <p:sldId id="280" r:id="rId10"/>
    <p:sldId id="297" r:id="rId11"/>
    <p:sldId id="336" r:id="rId12"/>
    <p:sldId id="312" r:id="rId13"/>
    <p:sldId id="305" r:id="rId14"/>
    <p:sldId id="306" r:id="rId15"/>
    <p:sldId id="304" r:id="rId16"/>
    <p:sldId id="286" r:id="rId17"/>
    <p:sldId id="296" r:id="rId18"/>
    <p:sldId id="323" r:id="rId19"/>
    <p:sldId id="295" r:id="rId20"/>
    <p:sldId id="334" r:id="rId21"/>
    <p:sldId id="322" r:id="rId22"/>
    <p:sldId id="333" r:id="rId23"/>
    <p:sldId id="338" r:id="rId24"/>
    <p:sldId id="339" r:id="rId25"/>
    <p:sldId id="345" r:id="rId26"/>
    <p:sldId id="340" r:id="rId27"/>
    <p:sldId id="299" r:id="rId28"/>
    <p:sldId id="317" r:id="rId29"/>
    <p:sldId id="335" r:id="rId30"/>
    <p:sldId id="344" r:id="rId31"/>
    <p:sldId id="277" r:id="rId32"/>
    <p:sldId id="337" r:id="rId33"/>
    <p:sldId id="278" r:id="rId34"/>
    <p:sldId id="330" r:id="rId35"/>
    <p:sldId id="279" r:id="rId36"/>
    <p:sldId id="308" r:id="rId37"/>
    <p:sldId id="307" r:id="rId38"/>
    <p:sldId id="300" r:id="rId39"/>
    <p:sldId id="284" r:id="rId40"/>
    <p:sldId id="301" r:id="rId41"/>
    <p:sldId id="325" r:id="rId42"/>
    <p:sldId id="326" r:id="rId43"/>
    <p:sldId id="315" r:id="rId44"/>
    <p:sldId id="319" r:id="rId45"/>
    <p:sldId id="342" r:id="rId46"/>
    <p:sldId id="320" r:id="rId47"/>
    <p:sldId id="328" r:id="rId48"/>
    <p:sldId id="270" r:id="rId49"/>
    <p:sldId id="313" r:id="rId50"/>
    <p:sldId id="314" r:id="rId51"/>
    <p:sldId id="329" r:id="rId52"/>
    <p:sldId id="285" r:id="rId53"/>
    <p:sldId id="261" r:id="rId54"/>
    <p:sldId id="310" r:id="rId55"/>
    <p:sldId id="311" r:id="rId56"/>
    <p:sldId id="265" r:id="rId57"/>
    <p:sldId id="281"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1F79D"/>
    <a:srgbClr val="F3FDFF"/>
    <a:srgbClr val="F1BE05"/>
    <a:srgbClr val="D3BA23"/>
    <a:srgbClr val="CCFF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2" autoAdjust="0"/>
    <p:restoredTop sz="94660"/>
  </p:normalViewPr>
  <p:slideViewPr>
    <p:cSldViewPr snapToGrid="0">
      <p:cViewPr varScale="1">
        <p:scale>
          <a:sx n="66" d="100"/>
          <a:sy n="66" d="100"/>
        </p:scale>
        <p:origin x="66"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175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7176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2442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871396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57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0977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2841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9909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10/18/2022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7797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10/18/2022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5576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4753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10/18/2022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65937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1438835" y="0"/>
            <a:ext cx="8794378" cy="6858000"/>
          </a:xfrm>
          <a:prstGeom prst="rect">
            <a:avLst/>
          </a:prstGeom>
          <a:solidFill>
            <a:schemeClr val="accent1"/>
          </a:solidFill>
          <a:scene3d>
            <a:camera prst="orthographicFront"/>
            <a:lightRig rig="threePt" dir="t"/>
          </a:scene3d>
          <a:sp3d extrusionH="76200" contourW="12700">
            <a:extrusionClr>
              <a:srgbClr val="FFC000"/>
            </a:extrusionClr>
            <a:contourClr>
              <a:srgbClr val="FFC000"/>
            </a:contourClr>
          </a:sp3d>
        </p:spPr>
      </p:pic>
    </p:spTree>
    <p:extLst>
      <p:ext uri="{BB962C8B-B14F-4D97-AF65-F5344CB8AC3E}">
        <p14:creationId xmlns:p14="http://schemas.microsoft.com/office/powerpoint/2010/main" val="469048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5180"/>
          </a:xfrm>
        </p:spPr>
        <p:txBody>
          <a:bodyPr/>
          <a:lstStyle/>
          <a:p>
            <a:pPr algn="ctr"/>
            <a:r>
              <a:rPr lang="fa-IR" sz="4000" dirty="0" smtClean="0">
                <a:solidFill>
                  <a:srgbClr val="C00000"/>
                </a:solidFill>
              </a:rPr>
              <a:t> 1- انواع رنگهای طبیعی- کاروتنوئید</a:t>
            </a:r>
            <a:r>
              <a:rPr lang="fa-IR" sz="4000" dirty="0" smtClean="0">
                <a:solidFill>
                  <a:schemeClr val="accent2"/>
                </a:solidFill>
              </a:rPr>
              <a:t>ها </a:t>
            </a:r>
            <a:r>
              <a:rPr lang="fa-IR" dirty="0" smtClean="0">
                <a:solidFill>
                  <a:schemeClr val="accent2"/>
                </a:solidFill>
              </a:rPr>
              <a:t>:</a:t>
            </a:r>
            <a:endParaRPr lang="fa-IR" dirty="0">
              <a:solidFill>
                <a:schemeClr val="accent2"/>
              </a:solidFill>
            </a:endParaRPr>
          </a:p>
        </p:txBody>
      </p:sp>
      <p:sp>
        <p:nvSpPr>
          <p:cNvPr id="3" name="Content Placeholder 2"/>
          <p:cNvSpPr>
            <a:spLocks noGrp="1"/>
          </p:cNvSpPr>
          <p:nvPr>
            <p:ph idx="1"/>
          </p:nvPr>
        </p:nvSpPr>
        <p:spPr>
          <a:xfrm>
            <a:off x="561703" y="1240970"/>
            <a:ext cx="10518673" cy="5316583"/>
          </a:xfrm>
        </p:spPr>
        <p:txBody>
          <a:bodyPr>
            <a:noAutofit/>
          </a:bodyPr>
          <a:lstStyle/>
          <a:p>
            <a:r>
              <a:rPr lang="fa-IR" sz="2800" dirty="0" smtClean="0"/>
              <a:t>کاروتنوئيدها يکی از مهمترين گروههای رنگدانه های طبيعی بوده و بسياری از رنگهای مهم زردپرتقالی,قرمز ميوه ها, سبزی ها, گل ها و قارچ های خوراکی  را تشکيل می دهند. بيش از 400 نوع کاروتنوئيد طبيعي شناخته شده است و مجموع توليد سالانه آنها بصورت طبيعي به بيش از 100ميليون تن برآورد می گردد. متداول ترين کاروتنوئيدها, فوکوگزانتين(در جلبک های دريايي), لوتئين, ويولاگزانتين ها, بتا – کاروتن, لیکوپن, و آپوکاروتنوئيدها می باشند. کاروتنوئيدها همچنين بصورت ترکيب با پروتئين ها, مانند کاروتنوپروتئين ها, نيز يافت می شوند. آستاگزانتين و کانتاگزانتين نيز به طور طبيعي به صورت کاروتنوپروتئين ها در طبيعت وجود دارند.اکثر کاروتنوئيدها حاوی 40اتم کربن بوده و در طبيعت از ترکيب منظم هشت واحد ايزوپرن پنج کربنه(</a:t>
            </a:r>
            <a:r>
              <a:rPr lang="en-US" sz="2800" dirty="0" smtClean="0"/>
              <a:t>(C5</a:t>
            </a:r>
            <a:r>
              <a:rPr lang="fa-IR" sz="2800" dirty="0" smtClean="0"/>
              <a:t> تشکيل می شوند. </a:t>
            </a:r>
            <a:endParaRPr lang="fa-IR" sz="1400" dirty="0"/>
          </a:p>
        </p:txBody>
      </p:sp>
    </p:spTree>
    <p:extLst>
      <p:ext uri="{BB962C8B-B14F-4D97-AF65-F5344CB8AC3E}">
        <p14:creationId xmlns:p14="http://schemas.microsoft.com/office/powerpoint/2010/main" val="1434523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2"/>
                </a:solidFill>
              </a:rPr>
              <a:t>خواص کارتنوئيدها</a:t>
            </a:r>
          </a:p>
        </p:txBody>
      </p:sp>
      <p:sp>
        <p:nvSpPr>
          <p:cNvPr id="3" name="Content Placeholder 2"/>
          <p:cNvSpPr>
            <a:spLocks noGrp="1"/>
          </p:cNvSpPr>
          <p:nvPr>
            <p:ph idx="1"/>
          </p:nvPr>
        </p:nvSpPr>
        <p:spPr/>
        <p:txBody>
          <a:bodyPr/>
          <a:lstStyle/>
          <a:p>
            <a:endParaRPr lang="fa-IR" sz="2800" dirty="0" smtClean="0"/>
          </a:p>
          <a:p>
            <a:r>
              <a:rPr lang="fa-IR" sz="2800" dirty="0" smtClean="0"/>
              <a:t>خواص </a:t>
            </a:r>
            <a:r>
              <a:rPr lang="fa-IR" sz="2800" dirty="0"/>
              <a:t>ويژه آنها و مهم ترين رنگهايي که به وجود می آورند به علت وجود سيستم پيوندهای دوگانه </a:t>
            </a:r>
            <a:r>
              <a:rPr lang="en-US" sz="2800" dirty="0"/>
              <a:t>C=C </a:t>
            </a:r>
            <a:r>
              <a:rPr lang="fa-IR" sz="2800" dirty="0"/>
              <a:t>در ساختارشان می باشد. کارتنوئيدها را می توان به شرح زير طبقه بندی نمود:</a:t>
            </a:r>
          </a:p>
          <a:p>
            <a:r>
              <a:rPr lang="fa-IR" sz="2800" dirty="0"/>
              <a:t>• هيدروکربن های کاروتنوئيد, مانند بتا – کاروتن و لیکوپن.</a:t>
            </a:r>
          </a:p>
          <a:p>
            <a:r>
              <a:rPr lang="fa-IR" sz="2800" dirty="0"/>
              <a:t>• گزانتوفيل ها, کاروتنوئيدهای حاوی اکسيژن, مانند لوتئين و ويولاگزانتين.</a:t>
            </a:r>
          </a:p>
          <a:p>
            <a:r>
              <a:rPr lang="fa-IR" sz="2800" dirty="0"/>
              <a:t>• آپوکاروتنوئيدها, که حاوی کمتر از 40 اتم کربن هستند, مانند بيکسين و کروسين.</a:t>
            </a:r>
          </a:p>
          <a:p>
            <a:endParaRPr lang="fa-IR" dirty="0"/>
          </a:p>
        </p:txBody>
      </p:sp>
    </p:spTree>
    <p:extLst>
      <p:ext uri="{BB962C8B-B14F-4D97-AF65-F5344CB8AC3E}">
        <p14:creationId xmlns:p14="http://schemas.microsoft.com/office/powerpoint/2010/main" val="1894694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6" y="1062319"/>
            <a:ext cx="9937376" cy="5230906"/>
          </a:xfrm>
        </p:spPr>
        <p:txBody>
          <a:bodyPr>
            <a:noAutofit/>
          </a:bodyPr>
          <a:lstStyle/>
          <a:p>
            <a:pPr algn="r"/>
            <a:r>
              <a:rPr lang="fa-IR" sz="3200" dirty="0"/>
              <a:t>ب</a:t>
            </a:r>
            <a:r>
              <a:rPr lang="fa-IR" sz="3200" dirty="0" smtClean="0"/>
              <a:t>رخی </a:t>
            </a:r>
            <a:r>
              <a:rPr lang="fa-IR" sz="3200" dirty="0"/>
              <a:t>از کاروتنوئيدها, در بدن انسان, طی عمل هضم, به ويتامين </a:t>
            </a:r>
            <a:r>
              <a:rPr lang="en-US" sz="3200" dirty="0"/>
              <a:t>A </a:t>
            </a:r>
            <a:r>
              <a:rPr lang="fa-IR" sz="3200" dirty="0"/>
              <a:t>تبديل می شوند, که ويتامين ضروری برای رشد می باشد. مهم </a:t>
            </a:r>
            <a:r>
              <a:rPr lang="fa-IR" sz="3200" dirty="0" smtClean="0"/>
              <a:t>ترين </a:t>
            </a:r>
            <a:r>
              <a:rPr lang="fa-IR" sz="3200" dirty="0"/>
              <a:t>کاروتنوئيد پيش ساز ويتامين </a:t>
            </a:r>
            <a:r>
              <a:rPr lang="en-US" sz="3200" dirty="0"/>
              <a:t>A </a:t>
            </a:r>
            <a:r>
              <a:rPr lang="fa-IR" sz="3200" dirty="0"/>
              <a:t>بتا-کاروتن است.تعداد معدودی از کاروتنوئيدهای به صورت رنگدانه های خالص به طور تجاری توليد می شوند و به صورت قابل انتشار در آب يا روغن در دسترس می باشند. اکثر کاروتنوئيدها محلول در روغن هستند .  رنگ کاروتنوئيدها شديد است, از اين رو مقدار مصرف آنها به طور معمول حدود10</a:t>
            </a:r>
            <a:r>
              <a:rPr lang="en-US" sz="3200" dirty="0"/>
              <a:t>ppm  </a:t>
            </a:r>
            <a:r>
              <a:rPr lang="fa-IR" sz="3200" dirty="0"/>
              <a:t>از رنگدانه خالص است. اشکال قابل انتشار در آب آنها را با افزودن يک </a:t>
            </a:r>
            <a:r>
              <a:rPr lang="fa-IR" sz="2800" dirty="0"/>
              <a:t>ترکيب</a:t>
            </a:r>
            <a:r>
              <a:rPr lang="fa-IR" sz="3200" dirty="0"/>
              <a:t> </a:t>
            </a:r>
            <a:r>
              <a:rPr lang="fa-IR" sz="3200" dirty="0" smtClean="0"/>
              <a:t>امولسيون </a:t>
            </a:r>
            <a:r>
              <a:rPr lang="fa-IR" sz="3200" dirty="0"/>
              <a:t>کننده </a:t>
            </a:r>
            <a:r>
              <a:rPr lang="fa-IR" sz="3200" dirty="0" smtClean="0"/>
              <a:t>ويا </a:t>
            </a:r>
            <a:r>
              <a:rPr lang="fa-IR" sz="3200" dirty="0"/>
              <a:t>بصورت </a:t>
            </a:r>
            <a:r>
              <a:rPr lang="fa-IR" sz="3200" dirty="0" smtClean="0"/>
              <a:t>امولسيون</a:t>
            </a:r>
            <a:r>
              <a:rPr lang="fa-IR" sz="3200" dirty="0"/>
              <a:t> </a:t>
            </a:r>
            <a:r>
              <a:rPr lang="fa-IR" sz="3200" dirty="0" smtClean="0"/>
              <a:t>تهيه </a:t>
            </a:r>
            <a:r>
              <a:rPr lang="fa-IR" sz="3200" dirty="0"/>
              <a:t>می کنند که </a:t>
            </a:r>
            <a:r>
              <a:rPr lang="fa-IR" sz="3200" dirty="0" smtClean="0"/>
              <a:t/>
            </a:r>
            <a:br>
              <a:rPr lang="fa-IR" sz="3200" dirty="0" smtClean="0"/>
            </a:br>
            <a:r>
              <a:rPr lang="fa-IR" sz="3200" dirty="0" smtClean="0"/>
              <a:t>می </a:t>
            </a:r>
            <a:r>
              <a:rPr lang="fa-IR" sz="3200" dirty="0"/>
              <a:t>توان </a:t>
            </a:r>
            <a:r>
              <a:rPr lang="fa-IR" sz="3200" dirty="0" smtClean="0"/>
              <a:t>آنها </a:t>
            </a:r>
            <a:r>
              <a:rPr lang="fa-IR" sz="3200" dirty="0"/>
              <a:t>را با روش افشانه ای </a:t>
            </a:r>
            <a:r>
              <a:rPr lang="fa-IR" sz="3200" dirty="0" smtClean="0"/>
              <a:t/>
            </a:r>
            <a:br>
              <a:rPr lang="fa-IR" sz="3200" dirty="0" smtClean="0"/>
            </a:br>
            <a:r>
              <a:rPr lang="fa-IR" sz="3200" dirty="0" smtClean="0"/>
              <a:t>خشک نمود.</a:t>
            </a:r>
            <a:br>
              <a:rPr lang="fa-IR" sz="3200" dirty="0" smtClean="0"/>
            </a:br>
            <a:r>
              <a:rPr lang="fa-IR" sz="3200" dirty="0" smtClean="0"/>
              <a:t/>
            </a:r>
            <a:br>
              <a:rPr lang="fa-IR" sz="3200" dirty="0" smtClean="0"/>
            </a:br>
            <a:r>
              <a:rPr lang="fa-IR" sz="3200" dirty="0"/>
              <a:t/>
            </a:r>
            <a:br>
              <a:rPr lang="fa-IR" sz="3200" dirty="0"/>
            </a:br>
            <a:endParaRPr lang="fa-IR" sz="3200" dirty="0"/>
          </a:p>
        </p:txBody>
      </p:sp>
      <p:pic>
        <p:nvPicPr>
          <p:cNvPr id="4" name="Content Placeholder 3"/>
          <p:cNvPicPr>
            <a:picLocks noGrp="1" noChangeAspect="1"/>
          </p:cNvPicPr>
          <p:nvPr>
            <p:ph idx="1"/>
          </p:nvPr>
        </p:nvPicPr>
        <p:blipFill>
          <a:blip r:embed="rId2"/>
          <a:stretch>
            <a:fillRect/>
          </a:stretch>
        </p:blipFill>
        <p:spPr>
          <a:xfrm>
            <a:off x="924348" y="4772426"/>
            <a:ext cx="3903146" cy="1561139"/>
          </a:xfrm>
          <a:prstGeom prst="rect">
            <a:avLst/>
          </a:prstGeom>
        </p:spPr>
      </p:pic>
    </p:spTree>
    <p:extLst>
      <p:ext uri="{BB962C8B-B14F-4D97-AF65-F5344CB8AC3E}">
        <p14:creationId xmlns:p14="http://schemas.microsoft.com/office/powerpoint/2010/main" val="3368688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2" y="874059"/>
            <a:ext cx="10371908" cy="5741894"/>
          </a:xfrm>
        </p:spPr>
        <p:txBody>
          <a:bodyPr>
            <a:normAutofit fontScale="77500" lnSpcReduction="20000"/>
          </a:bodyPr>
          <a:lstStyle/>
          <a:p>
            <a:r>
              <a:rPr lang="fa-IR" sz="4000" dirty="0"/>
              <a:t>کاروتنوئیدها به دو گروه اصلی تقسیم می شوند</a:t>
            </a:r>
            <a:r>
              <a:rPr lang="fa-IR" sz="4000" dirty="0" smtClean="0"/>
              <a:t>:</a:t>
            </a:r>
            <a:endParaRPr lang="fa-IR" sz="4000" dirty="0"/>
          </a:p>
          <a:p>
            <a:r>
              <a:rPr lang="fa-IR" sz="4000" dirty="0"/>
              <a:t>   ۱- کاروتن ها با فرمول شیمیایی </a:t>
            </a:r>
            <a:r>
              <a:rPr lang="en-US" sz="3600" dirty="0"/>
              <a:t>C40H56 </a:t>
            </a:r>
            <a:r>
              <a:rPr lang="fa-IR" sz="3600" dirty="0" smtClean="0"/>
              <a:t> </a:t>
            </a:r>
            <a:r>
              <a:rPr lang="fa-IR" sz="4000" dirty="0" smtClean="0"/>
              <a:t>که </a:t>
            </a:r>
            <a:r>
              <a:rPr lang="fa-IR" sz="4000" dirty="0"/>
              <a:t>فقط ماهیت هیدرو کربنی دارند.</a:t>
            </a:r>
          </a:p>
          <a:p>
            <a:endParaRPr lang="fa-IR" sz="4000" dirty="0"/>
          </a:p>
          <a:p>
            <a:r>
              <a:rPr lang="fa-IR" sz="4000" dirty="0"/>
              <a:t>   ۲- گزانتوفیل هابا فرمول شیمیایی </a:t>
            </a:r>
            <a:r>
              <a:rPr lang="en-US" sz="3100" dirty="0"/>
              <a:t>C40H56O2</a:t>
            </a:r>
            <a:r>
              <a:rPr lang="en-US" sz="4000" dirty="0"/>
              <a:t> </a:t>
            </a:r>
            <a:r>
              <a:rPr lang="fa-IR" sz="4000" dirty="0" smtClean="0"/>
              <a:t> که </a:t>
            </a:r>
            <a:r>
              <a:rPr lang="fa-IR" sz="4000" dirty="0"/>
              <a:t>مشتقات اکسیژنه شده این هیدروکربنها هستند</a:t>
            </a:r>
            <a:r>
              <a:rPr lang="fa-IR" sz="4000" dirty="0" smtClean="0"/>
              <a:t>.</a:t>
            </a:r>
            <a:endParaRPr lang="fa-IR" sz="4000" dirty="0"/>
          </a:p>
          <a:p>
            <a:r>
              <a:rPr lang="fa-IR" sz="4000" dirty="0"/>
              <a:t>اکسیژن در گزانتوفیل ها ممکن است بصورت گروههای هیدروکسیل ، فتوکسیل ، کربوکسیل و کتونی وجود داشته </a:t>
            </a:r>
            <a:r>
              <a:rPr lang="fa-IR" sz="4000" dirty="0" smtClean="0"/>
              <a:t>باشند.</a:t>
            </a:r>
            <a:endParaRPr lang="fa-IR" sz="4000" dirty="0"/>
          </a:p>
          <a:p>
            <a:r>
              <a:rPr lang="fa-IR" sz="4000" dirty="0"/>
              <a:t>گزانتوفیل ها یا در اصل فیلوگزانتین ها رنگیزه های زرد رنگی از گروه کاروتنوئید ها می باشند . ساختار مولکولی آنها برعکس ساختار کاروتن هااست ، بعضی از اتمهای هیدروژن در آنها با گروههای هیدروکسیل تعویض شده اند ویابرخی ازجفت اتمهای هیدروژن بااتمهای اکسیژن جابجا شده اند</a:t>
            </a:r>
            <a:r>
              <a:rPr lang="fa-IR" sz="4000" dirty="0" smtClean="0"/>
              <a:t>.</a:t>
            </a:r>
          </a:p>
          <a:p>
            <a:r>
              <a:rPr lang="fa-IR" sz="2600" dirty="0" smtClean="0"/>
              <a:t>.</a:t>
            </a:r>
            <a:endParaRPr lang="fa-IR" sz="2600" dirty="0"/>
          </a:p>
          <a:p>
            <a:endParaRPr lang="fa-IR" dirty="0"/>
          </a:p>
        </p:txBody>
      </p:sp>
    </p:spTree>
    <p:extLst>
      <p:ext uri="{BB962C8B-B14F-4D97-AF65-F5344CB8AC3E}">
        <p14:creationId xmlns:p14="http://schemas.microsoft.com/office/powerpoint/2010/main" val="3417138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257" y="718457"/>
            <a:ext cx="10791371" cy="5508172"/>
          </a:xfrm>
        </p:spPr>
        <p:txBody>
          <a:bodyPr>
            <a:normAutofit fontScale="70000" lnSpcReduction="20000"/>
          </a:bodyPr>
          <a:lstStyle/>
          <a:p>
            <a:r>
              <a:rPr lang="fa-IR" sz="3800" dirty="0"/>
              <a:t>گروهی از گزانتوفیل ها عبارتند از</a:t>
            </a:r>
            <a:r>
              <a:rPr lang="fa-IR" sz="3800" dirty="0" smtClean="0"/>
              <a:t>:</a:t>
            </a:r>
            <a:endParaRPr lang="fa-IR" sz="3800" dirty="0"/>
          </a:p>
          <a:p>
            <a:r>
              <a:rPr lang="fa-IR" sz="3800" dirty="0"/>
              <a:t>۱- </a:t>
            </a:r>
            <a:r>
              <a:rPr lang="fa-IR" sz="3800" dirty="0" smtClean="0"/>
              <a:t>لوتئین</a:t>
            </a:r>
            <a:endParaRPr lang="fa-IR" sz="3800" dirty="0"/>
          </a:p>
          <a:p>
            <a:r>
              <a:rPr lang="fa-IR" sz="3800" dirty="0"/>
              <a:t>۲- زی </a:t>
            </a:r>
            <a:r>
              <a:rPr lang="fa-IR" sz="3800" dirty="0" smtClean="0"/>
              <a:t>گزانتین</a:t>
            </a:r>
            <a:endParaRPr lang="fa-IR" sz="3800" dirty="0"/>
          </a:p>
          <a:p>
            <a:r>
              <a:rPr lang="fa-IR" sz="3800" dirty="0"/>
              <a:t>۳- آلفا </a:t>
            </a:r>
            <a:r>
              <a:rPr lang="fa-IR" sz="3800" dirty="0" smtClean="0"/>
              <a:t>کریپتوگزانتین</a:t>
            </a:r>
            <a:endParaRPr lang="fa-IR" sz="3800" dirty="0"/>
          </a:p>
          <a:p>
            <a:r>
              <a:rPr lang="fa-IR" sz="3800" dirty="0"/>
              <a:t>۴- بتا کریپتو گزانتین</a:t>
            </a:r>
          </a:p>
          <a:p>
            <a:r>
              <a:rPr lang="fa-IR" sz="3800" dirty="0" smtClean="0"/>
              <a:t> </a:t>
            </a:r>
            <a:r>
              <a:rPr lang="fa-IR" sz="3800" dirty="0"/>
              <a:t>گزانتوفیل همراه با کلروفیل سبزرنگ در فتوسنتز درگیر می شوند </a:t>
            </a:r>
            <a:r>
              <a:rPr lang="fa-IR" sz="3800" dirty="0" smtClean="0"/>
              <a:t>.اما حیوانات </a:t>
            </a:r>
            <a:r>
              <a:rPr lang="fa-IR" sz="3800" dirty="0"/>
              <a:t>نمی توانند گزانتوفیل تولید کنند بنابراین گزانتوفیل موجود در حیوانات (به عنوان مثال در چشم آنها) از غذا ی خورده شده جذب می شود یا رنگ زرد در زرده تخم مرغ نیز از گزانتوفیل خورده شده است </a:t>
            </a:r>
            <a:r>
              <a:rPr lang="fa-IR" sz="3800" dirty="0" smtClean="0"/>
              <a:t>.</a:t>
            </a:r>
            <a:endParaRPr lang="fa-IR" sz="3800" dirty="0"/>
          </a:p>
          <a:p>
            <a:r>
              <a:rPr lang="fa-IR" sz="3800" dirty="0"/>
              <a:t>گزانتوفیل ها فرم اکسیده </a:t>
            </a:r>
            <a:r>
              <a:rPr lang="fa-IR" sz="3800" dirty="0" smtClean="0"/>
              <a:t>شده کاروتنوِئیدها </a:t>
            </a:r>
            <a:r>
              <a:rPr lang="fa-IR" sz="3800" dirty="0"/>
              <a:t>هستند که دارای گروههای هیدروکسیل اند و قطبی تراز کاروتن ها می باشند. در نهایت ساختار کاروتنوئید است که مشخص می کند کدام عملکرد بیولوژیکی بالقوه در رنگدانه ممکن است وجود داشته باشد، الگوی مشخص ازپیوند های تک و دوگانه درپیش زمینه پلی </a:t>
            </a:r>
            <a:r>
              <a:rPr lang="fa-IR" sz="3800" dirty="0" smtClean="0"/>
              <a:t>ان </a:t>
            </a:r>
            <a:r>
              <a:rPr lang="fa-IR" sz="3800" dirty="0"/>
              <a:t>کاروتنوئید هاست که اجازه جذب زیاد انرژی از دیگر مولکولها رابه آنها می دهد ، در حالیکه طبیعت خاص گروه انتهایی کاروتنوئید ها ممکن است موجب قطبیت آنها شود. مانگریفرین  </a:t>
            </a:r>
            <a:r>
              <a:rPr lang="en-US" sz="3800" dirty="0" err="1"/>
              <a:t>Mangiferin</a:t>
            </a:r>
            <a:r>
              <a:rPr lang="en-US" sz="3800" dirty="0"/>
              <a:t> </a:t>
            </a:r>
            <a:r>
              <a:rPr lang="fa-IR" sz="3800" dirty="0"/>
              <a:t>نوعی گزانتون است که در انبه وجود دارد و علت رنگ زرد این میوه است </a:t>
            </a:r>
            <a:r>
              <a:rPr lang="fa-IR" sz="3800" dirty="0" smtClean="0"/>
              <a:t>.</a:t>
            </a:r>
            <a:endParaRPr lang="fa-IR" sz="3800" dirty="0"/>
          </a:p>
          <a:p>
            <a:endParaRPr lang="fa-IR" dirty="0"/>
          </a:p>
        </p:txBody>
      </p:sp>
    </p:spTree>
    <p:extLst>
      <p:ext uri="{BB962C8B-B14F-4D97-AF65-F5344CB8AC3E}">
        <p14:creationId xmlns:p14="http://schemas.microsoft.com/office/powerpoint/2010/main" val="3315225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972" y="587829"/>
            <a:ext cx="10207898" cy="5745736"/>
          </a:xfrm>
        </p:spPr>
        <p:txBody>
          <a:bodyPr>
            <a:normAutofit fontScale="92500" lnSpcReduction="20000"/>
          </a:bodyPr>
          <a:lstStyle/>
          <a:p>
            <a:r>
              <a:rPr lang="fa-IR" sz="3400" b="1" dirty="0" smtClean="0">
                <a:solidFill>
                  <a:srgbClr val="C00000"/>
                </a:solidFill>
              </a:rPr>
              <a:t>کاروتنوئیدها </a:t>
            </a:r>
            <a:r>
              <a:rPr lang="en-US" sz="3400" b="1" dirty="0">
                <a:solidFill>
                  <a:srgbClr val="C00000"/>
                </a:solidFill>
              </a:rPr>
              <a:t>Carotenoids      </a:t>
            </a:r>
          </a:p>
          <a:p>
            <a:r>
              <a:rPr lang="fa-IR" sz="2900" dirty="0"/>
              <a:t>کاروتنوئیدها عضوی از تتراپرپنوئیدها هستند که رنگهای زرد ، پرتقالی و قرمز جزء آنهاست . در گیاهان سبز کاروتنوئیدها جزئی از دستگاه فتوسنتزوهمراه کلروفیل هستند . اساساً رنگ سبز کلروفیل اجازه ظهور رنگ کاروتنوئیدی را نمی دهد اما با تجزیه کلروفیل رنگهای کاروتنوئید ظاهر می شود.</a:t>
            </a:r>
          </a:p>
          <a:p>
            <a:r>
              <a:rPr lang="fa-IR" sz="2900" dirty="0" smtClean="0"/>
              <a:t>کاروتنوئیدها </a:t>
            </a:r>
            <a:r>
              <a:rPr lang="fa-IR" sz="2900" dirty="0"/>
              <a:t>در حلالهای غیرقطبی ازجمله روغنها بسیار محلول بوده اما در آب نامحلول هستند . کاروتنوئیدها را می توان به سهولت به وسیله هگزان ، اتر و بنزن از بافتهای گیاهی جدا نمود . کاروتنوئیدها دارای ۴۰ کربن هستند که از ۸ واحد ایزوپرن تشکیل گردیده است </a:t>
            </a:r>
            <a:r>
              <a:rPr lang="fa-IR" sz="2900" dirty="0" smtClean="0"/>
              <a:t>.</a:t>
            </a:r>
            <a:endParaRPr lang="fa-IR" sz="2900" dirty="0"/>
          </a:p>
          <a:p>
            <a:r>
              <a:rPr lang="fa-IR" sz="2900" dirty="0" smtClean="0"/>
              <a:t>کاروتنوئیدها </a:t>
            </a:r>
            <a:r>
              <a:rPr lang="fa-IR" sz="2900" dirty="0"/>
              <a:t>درتعدادی از باکتریهای غیر </a:t>
            </a:r>
            <a:r>
              <a:rPr lang="fa-IR" sz="2900" dirty="0" smtClean="0"/>
              <a:t>فتوسنتز </a:t>
            </a:r>
            <a:r>
              <a:rPr lang="fa-IR" sz="2900" dirty="0"/>
              <a:t>کننده ، مخمر و قارچها ممکن است دربرابر تخریب فوری و اکسیژن یک عملکرد حفاظتی داشته باشند .  </a:t>
            </a:r>
            <a:r>
              <a:rPr lang="fa-IR" sz="2900" dirty="0" smtClean="0"/>
              <a:t>همانطوری که </a:t>
            </a:r>
            <a:r>
              <a:rPr lang="fa-IR" sz="2900" dirty="0"/>
              <a:t>انتظار می رود جانوران قادربه سنتز کاروتنوئیدها </a:t>
            </a:r>
            <a:r>
              <a:rPr lang="fa-IR" sz="2900" dirty="0" smtClean="0"/>
              <a:t>نیستند.</a:t>
            </a:r>
            <a:endParaRPr lang="fa-IR" sz="2900" dirty="0"/>
          </a:p>
          <a:p>
            <a:r>
              <a:rPr lang="fa-IR" sz="2900" dirty="0" smtClean="0"/>
              <a:t>کاروتنوئیدها </a:t>
            </a:r>
            <a:r>
              <a:rPr lang="fa-IR" sz="2900" dirty="0"/>
              <a:t>پیچیده ترین طبقه از رنگهای مواد غذایی طبیعی با حدود ۷۵۰ ساختار متفاوت در طبیعت هستند و کاروتنوئیدهای مشتق شده از یک زنجیره ۴۰ </a:t>
            </a:r>
            <a:r>
              <a:rPr lang="fa-IR" sz="2900" dirty="0" smtClean="0"/>
              <a:t>کربنه </a:t>
            </a:r>
            <a:r>
              <a:rPr lang="fa-IR" sz="2900" dirty="0"/>
              <a:t>شناخته شده اند. این زنجیره ممکن است با یک حلقه پایان یافته و با گروه های واکنشگر با اکسیژن تکمیل شده باشند .</a:t>
            </a:r>
          </a:p>
          <a:p>
            <a:endParaRPr lang="fa-IR" dirty="0"/>
          </a:p>
        </p:txBody>
      </p:sp>
    </p:spTree>
    <p:extLst>
      <p:ext uri="{BB962C8B-B14F-4D97-AF65-F5344CB8AC3E}">
        <p14:creationId xmlns:p14="http://schemas.microsoft.com/office/powerpoint/2010/main" val="640261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1027042"/>
          </a:xfrm>
        </p:spPr>
        <p:txBody>
          <a:bodyPr>
            <a:normAutofit/>
          </a:bodyPr>
          <a:lstStyle/>
          <a:p>
            <a:pPr algn="ctr"/>
            <a:r>
              <a:rPr lang="fa-IR" sz="4000" dirty="0" smtClean="0">
                <a:solidFill>
                  <a:schemeClr val="accent2"/>
                </a:solidFill>
              </a:rPr>
              <a:t>2.انواع رنگهای طبیعی- کلروفیل:</a:t>
            </a:r>
            <a:endParaRPr lang="fa-IR" sz="4000" dirty="0">
              <a:solidFill>
                <a:schemeClr val="accent2"/>
              </a:solidFill>
            </a:endParaRPr>
          </a:p>
        </p:txBody>
      </p:sp>
      <p:sp>
        <p:nvSpPr>
          <p:cNvPr id="3" name="Content Placeholder 2"/>
          <p:cNvSpPr>
            <a:spLocks noGrp="1"/>
          </p:cNvSpPr>
          <p:nvPr>
            <p:ph idx="1"/>
          </p:nvPr>
        </p:nvSpPr>
        <p:spPr>
          <a:xfrm>
            <a:off x="1169894" y="1845734"/>
            <a:ext cx="10287000" cy="4023360"/>
          </a:xfrm>
        </p:spPr>
        <p:txBody>
          <a:bodyPr>
            <a:noAutofit/>
          </a:bodyPr>
          <a:lstStyle/>
          <a:p>
            <a:r>
              <a:rPr lang="fa-IR" sz="2400" b="1" dirty="0" smtClean="0">
                <a:solidFill>
                  <a:srgbClr val="FF0000"/>
                </a:solidFill>
                <a:latin typeface="Cambria Math" panose="02040503050406030204" pitchFamily="18" charset="0"/>
                <a:ea typeface="Cambria Math" panose="02040503050406030204" pitchFamily="18" charset="0"/>
              </a:rPr>
              <a:t>∎</a:t>
            </a:r>
            <a:r>
              <a:rPr lang="fa-IR" sz="2800" b="1" dirty="0" smtClean="0">
                <a:solidFill>
                  <a:srgbClr val="FF0000"/>
                </a:solidFill>
              </a:rPr>
              <a:t>کلروفیل : </a:t>
            </a:r>
            <a:r>
              <a:rPr lang="fa-IR" sz="2800" dirty="0" smtClean="0"/>
              <a:t>کلروفیل رنگدانه طبیعی موجود در برگ سبز گیاهان است که برای فتوسنتز بسیار حائز اهمیت است و نور خورشید را به انرژی تبدیل می کند. رنگ کلروفیلین (</a:t>
            </a:r>
            <a:r>
              <a:rPr lang="en-US" sz="2800" dirty="0" smtClean="0"/>
              <a:t>(</a:t>
            </a:r>
            <a:r>
              <a:rPr lang="en-US" sz="2800" dirty="0" err="1" smtClean="0"/>
              <a:t>Chlorophyllin</a:t>
            </a:r>
            <a:r>
              <a:rPr lang="en-US" sz="2800" dirty="0" smtClean="0"/>
              <a:t>) </a:t>
            </a:r>
            <a:r>
              <a:rPr lang="fa-IR" sz="2800" dirty="0" smtClean="0"/>
              <a:t>از ترکیب مس با کلروفیل که یک رنگدانه سبز در گیاهان است، تولید می شود.</a:t>
            </a:r>
          </a:p>
          <a:p>
            <a:r>
              <a:rPr lang="fa-IR" sz="2800" dirty="0" smtClean="0"/>
              <a:t>از ویژگی‌ های رنگ خوراکی کلروفیلین سبز این است که به صورت مایع در دسترس بوده و قابلیت انحلال در آب را داشته و </a:t>
            </a:r>
            <a:r>
              <a:rPr lang="en-US" sz="2800" dirty="0" smtClean="0"/>
              <a:t>PH </a:t>
            </a:r>
            <a:r>
              <a:rPr lang="fa-IR" sz="2800" dirty="0" smtClean="0"/>
              <a:t>آن بین ۳ الی ۱۰ است. این رنگ دارای پایداری بالا در برابر حرارت و نور می باشد.</a:t>
            </a:r>
          </a:p>
        </p:txBody>
      </p:sp>
    </p:spTree>
    <p:extLst>
      <p:ext uri="{BB962C8B-B14F-4D97-AF65-F5344CB8AC3E}">
        <p14:creationId xmlns:p14="http://schemas.microsoft.com/office/powerpoint/2010/main" val="1477959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470647"/>
            <a:ext cx="10413402" cy="5957047"/>
          </a:xfrm>
        </p:spPr>
        <p:txBody>
          <a:bodyPr>
            <a:normAutofit/>
          </a:bodyPr>
          <a:lstStyle/>
          <a:p>
            <a:r>
              <a:rPr lang="fa-IR" sz="3200" dirty="0" smtClean="0">
                <a:solidFill>
                  <a:srgbClr val="C00000"/>
                </a:solidFill>
              </a:rPr>
              <a:t> 3. انواع رنگهای طبیعی- </a:t>
            </a:r>
            <a:r>
              <a:rPr lang="fa-IR" sz="3600" spc="-50" dirty="0" smtClean="0">
                <a:solidFill>
                  <a:srgbClr val="C00000"/>
                </a:solidFill>
                <a:latin typeface="Calibri Light" panose="020F0302020204030204"/>
                <a:ea typeface="+mj-ea"/>
                <a:cs typeface="Times New Roman" panose="02020603050405020304" pitchFamily="18" charset="0"/>
              </a:rPr>
              <a:t>آنتوسیانین ها : </a:t>
            </a:r>
            <a:endParaRPr lang="fa-IR" sz="1800" dirty="0" smtClean="0"/>
          </a:p>
          <a:p>
            <a:r>
              <a:rPr lang="fa-IR" sz="2800" dirty="0" smtClean="0">
                <a:solidFill>
                  <a:schemeClr val="tx1"/>
                </a:solidFill>
              </a:rPr>
              <a:t>يکي</a:t>
            </a:r>
            <a:r>
              <a:rPr lang="fa-IR" sz="2800" dirty="0" smtClean="0">
                <a:solidFill>
                  <a:srgbClr val="FF0000"/>
                </a:solidFill>
              </a:rPr>
              <a:t> </a:t>
            </a:r>
            <a:r>
              <a:rPr lang="fa-IR" sz="2800" dirty="0" smtClean="0"/>
              <a:t>از مهمترين گروههای رنگ های طبيعي محلول درآب که بطورگسترده ای پراکنده هستند آنتوسيانين ها می باشند</a:t>
            </a:r>
            <a:r>
              <a:rPr lang="en-US" sz="2800" dirty="0" smtClean="0"/>
              <a:t>. </a:t>
            </a:r>
            <a:r>
              <a:rPr lang="fa-IR" sz="2800" dirty="0" smtClean="0"/>
              <a:t>اين رنگ ها عامل جذابيت رنگهای قرمز, ارغوانی و آبی بسياری از گلها, ميوه ها و سبزی ها هستند.</a:t>
            </a:r>
          </a:p>
          <a:p>
            <a:r>
              <a:rPr lang="fa-IR" sz="2800" dirty="0" smtClean="0"/>
              <a:t>از نظر شيميايي, آنتوسيانين ها گلوکوسيدهای آنتوسيانيدين هستند که اساس ساختار آنها 2-فنيل بنزوپیريليوم(فلاويليوم) می باشد. </a:t>
            </a:r>
          </a:p>
          <a:p>
            <a:r>
              <a:rPr lang="fa-IR" sz="2800" dirty="0" smtClean="0"/>
              <a:t>شش آنتوسيانين مهم و متداول عبارتند از:</a:t>
            </a:r>
          </a:p>
          <a:p>
            <a:r>
              <a:rPr lang="fa-IR" sz="2800" dirty="0" smtClean="0"/>
              <a:t>پلارگونيدين(</a:t>
            </a:r>
            <a:r>
              <a:rPr lang="en-US" sz="2800" dirty="0" smtClean="0"/>
              <a:t>(</a:t>
            </a:r>
            <a:r>
              <a:rPr lang="en-US" dirty="0" err="1" smtClean="0"/>
              <a:t>Pg</a:t>
            </a:r>
            <a:r>
              <a:rPr lang="en-US" sz="2800" dirty="0" smtClean="0"/>
              <a:t> </a:t>
            </a:r>
            <a:r>
              <a:rPr lang="fa-IR" sz="2800" dirty="0" smtClean="0"/>
              <a:t>،سيانيدين(</a:t>
            </a:r>
            <a:r>
              <a:rPr lang="en-US" sz="2800" dirty="0" smtClean="0"/>
              <a:t>(</a:t>
            </a:r>
            <a:r>
              <a:rPr lang="en-US" dirty="0" smtClean="0"/>
              <a:t>Cy</a:t>
            </a:r>
            <a:r>
              <a:rPr lang="en-US" sz="2800" dirty="0" smtClean="0"/>
              <a:t> </a:t>
            </a:r>
            <a:r>
              <a:rPr lang="fa-IR" sz="2800" dirty="0" smtClean="0"/>
              <a:t>،دلفينيدين(</a:t>
            </a:r>
            <a:r>
              <a:rPr lang="en-US" dirty="0" err="1" smtClean="0"/>
              <a:t>Dp</a:t>
            </a:r>
            <a:r>
              <a:rPr lang="en-US" sz="2800" dirty="0" smtClean="0"/>
              <a:t> </a:t>
            </a:r>
            <a:r>
              <a:rPr lang="fa-IR" sz="2800" dirty="0" smtClean="0"/>
              <a:t>)،پتونيدين(</a:t>
            </a:r>
            <a:r>
              <a:rPr lang="en-US" dirty="0" smtClean="0"/>
              <a:t>Pt</a:t>
            </a:r>
            <a:r>
              <a:rPr lang="fa-IR" sz="2800" dirty="0" smtClean="0"/>
              <a:t>)،پئونيدين(</a:t>
            </a:r>
            <a:r>
              <a:rPr lang="en-US" sz="2800" dirty="0" smtClean="0"/>
              <a:t>(</a:t>
            </a:r>
            <a:r>
              <a:rPr lang="en-US" dirty="0" err="1" smtClean="0"/>
              <a:t>Pn</a:t>
            </a:r>
            <a:r>
              <a:rPr lang="fa-IR" dirty="0" smtClean="0"/>
              <a:t>،</a:t>
            </a:r>
            <a:r>
              <a:rPr lang="fa-IR" sz="2800" dirty="0" smtClean="0"/>
              <a:t>مالويدين(</a:t>
            </a:r>
            <a:r>
              <a:rPr lang="en-US" sz="2800" dirty="0" smtClean="0"/>
              <a:t>(</a:t>
            </a:r>
            <a:r>
              <a:rPr lang="en-US" dirty="0" err="1" smtClean="0"/>
              <a:t>Mv</a:t>
            </a:r>
            <a:endParaRPr lang="fa-IR" dirty="0" smtClean="0"/>
          </a:p>
          <a:p>
            <a:r>
              <a:rPr lang="fa-IR" sz="2800" dirty="0" smtClean="0"/>
              <a:t>رنگدانه های آنتوسيانين با آب اسيدی يا الکل استخراج شده و سپس تحت خلاء و يا اسمز معکوس تغليظ می گردند. عصاره های مذکور را می توان با روش افشانه ای يا خلاء خشک کرده و تبديل به پودر نمود. شدت و ضعف عصاره های تهيه شده از منابع مختلف و همچنين پايداری آنها متفاوت است.</a:t>
            </a:r>
          </a:p>
          <a:p>
            <a:endParaRPr lang="fa-IR" dirty="0" smtClean="0"/>
          </a:p>
          <a:p>
            <a:endParaRPr lang="fa-IR" dirty="0" smtClean="0"/>
          </a:p>
          <a:p>
            <a:endParaRPr lang="fa-IR" dirty="0"/>
          </a:p>
        </p:txBody>
      </p:sp>
    </p:spTree>
    <p:extLst>
      <p:ext uri="{BB962C8B-B14F-4D97-AF65-F5344CB8AC3E}">
        <p14:creationId xmlns:p14="http://schemas.microsoft.com/office/powerpoint/2010/main" val="2022089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682" y="928913"/>
            <a:ext cx="9749117" cy="5485333"/>
          </a:xfrm>
        </p:spPr>
        <p:txBody>
          <a:bodyPr>
            <a:noAutofit/>
          </a:bodyPr>
          <a:lstStyle/>
          <a:p>
            <a:endParaRPr lang="fa-IR" sz="2800" dirty="0" smtClean="0"/>
          </a:p>
          <a:p>
            <a:pPr algn="just"/>
            <a:r>
              <a:rPr lang="fa-IR" sz="3200" dirty="0" smtClean="0"/>
              <a:t>تقریبا 140نوع آنتوسیانین در طبیعت شناخته شده اند که فقط 6 نوع آن در مواد غذایی حائز اهمیت هستند .تفاوت این ترکیبات در محل قرار گرفتن و تعداد گروههای هیدروکسیل و متوکسیل در حلقه بتا فلاویلیوم است . </a:t>
            </a:r>
          </a:p>
          <a:p>
            <a:pPr algn="just"/>
            <a:r>
              <a:rPr lang="fa-IR" sz="3200" dirty="0" smtClean="0"/>
              <a:t>مهمترین </a:t>
            </a:r>
            <a:r>
              <a:rPr lang="fa-IR" sz="3200" dirty="0"/>
              <a:t>عوامل موثر بر پایداری آنتوسیانینها عبارتند از : استخلاف های روی ساختمان آنتوسیانین، </a:t>
            </a:r>
            <a:r>
              <a:rPr lang="en-US" sz="3200" dirty="0" err="1"/>
              <a:t>Ph</a:t>
            </a:r>
            <a:r>
              <a:rPr lang="en-US" sz="3200" dirty="0"/>
              <a:t> ، </a:t>
            </a:r>
            <a:r>
              <a:rPr lang="fa-IR" sz="3200" dirty="0"/>
              <a:t>غلظت قند محیط ، دما ،غلظت اکسیژن،اسید اسکوربیک ، یونهای فلزی ، دی اکسید گوگرد</a:t>
            </a:r>
          </a:p>
          <a:p>
            <a:endParaRPr lang="fa-IR" sz="2800" dirty="0" smtClean="0"/>
          </a:p>
        </p:txBody>
      </p:sp>
    </p:spTree>
    <p:extLst>
      <p:ext uri="{BB962C8B-B14F-4D97-AF65-F5344CB8AC3E}">
        <p14:creationId xmlns:p14="http://schemas.microsoft.com/office/powerpoint/2010/main" val="769829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1132"/>
          </a:xfrm>
          <a:ln>
            <a:noFill/>
          </a:ln>
        </p:spPr>
        <p:txBody>
          <a:bodyPr>
            <a:normAutofit/>
          </a:bodyPr>
          <a:lstStyle/>
          <a:p>
            <a:pPr algn="ctr"/>
            <a:r>
              <a:rPr lang="fa-IR" sz="4000" dirty="0" smtClean="0">
                <a:solidFill>
                  <a:schemeClr val="accent1"/>
                </a:solidFill>
              </a:rPr>
              <a:t>ويژگيهای </a:t>
            </a:r>
            <a:r>
              <a:rPr lang="fa-IR" sz="4000" dirty="0">
                <a:solidFill>
                  <a:schemeClr val="accent1"/>
                </a:solidFill>
              </a:rPr>
              <a:t>آنتوسیانین ها</a:t>
            </a:r>
            <a:r>
              <a:rPr lang="fa-IR" sz="4000" dirty="0" smtClean="0">
                <a:solidFill>
                  <a:schemeClr val="accent1"/>
                </a:solidFill>
              </a:rPr>
              <a:t>:</a:t>
            </a:r>
            <a:endParaRPr lang="fa-IR" sz="4000" dirty="0">
              <a:solidFill>
                <a:schemeClr val="accent1"/>
              </a:solidFill>
            </a:endParaRPr>
          </a:p>
        </p:txBody>
      </p:sp>
      <p:sp>
        <p:nvSpPr>
          <p:cNvPr id="3" name="Content Placeholder 2"/>
          <p:cNvSpPr>
            <a:spLocks noGrp="1"/>
          </p:cNvSpPr>
          <p:nvPr>
            <p:ph idx="1"/>
          </p:nvPr>
        </p:nvSpPr>
        <p:spPr>
          <a:xfrm>
            <a:off x="783771" y="1250577"/>
            <a:ext cx="10793939" cy="4911074"/>
          </a:xfrm>
          <a:ln>
            <a:noFill/>
          </a:ln>
        </p:spPr>
        <p:txBody>
          <a:bodyPr>
            <a:normAutofit/>
          </a:bodyPr>
          <a:lstStyle/>
          <a:p>
            <a:pPr algn="just"/>
            <a:r>
              <a:rPr lang="fa-IR" sz="2800" dirty="0" smtClean="0">
                <a:cs typeface="B Nazanin" panose="00000400000000000000" pitchFamily="2" charset="-78"/>
              </a:rPr>
              <a:t>آنتوسيانين ها در </a:t>
            </a:r>
            <a:r>
              <a:rPr lang="fa-IR" sz="2800" dirty="0">
                <a:cs typeface="B Nazanin" panose="00000400000000000000" pitchFamily="2" charset="-78"/>
              </a:rPr>
              <a:t>محيط های اسيدی قرمز بوده, ولی به محض تغيير </a:t>
            </a:r>
            <a:r>
              <a:rPr lang="en-US" sz="2800" dirty="0">
                <a:cs typeface="B Nazanin" panose="00000400000000000000" pitchFamily="2" charset="-78"/>
              </a:rPr>
              <a:t>pH, </a:t>
            </a:r>
            <a:r>
              <a:rPr lang="fa-IR" sz="2800" dirty="0">
                <a:cs typeface="B Nazanin" panose="00000400000000000000" pitchFamily="2" charset="-78"/>
              </a:rPr>
              <a:t>به تدريج آبی می شوند. در </a:t>
            </a:r>
            <a:r>
              <a:rPr lang="en-US" sz="2800" dirty="0">
                <a:cs typeface="B Nazanin" panose="00000400000000000000" pitchFamily="2" charset="-78"/>
              </a:rPr>
              <a:t>pH</a:t>
            </a:r>
            <a:r>
              <a:rPr lang="fa-IR" sz="2800" dirty="0">
                <a:cs typeface="B Nazanin" panose="00000400000000000000" pitchFamily="2" charset="-78"/>
              </a:rPr>
              <a:t>های بين 2تا5 پايدارترند. آنتوسيانين ها با يون های فلزی ترکيب می شوند, در نتيجه نوعی رنگ آبی به وجود می آورند, و همچنين به طور طبيعی با ساير فلاوونوئيدها متراکم می گردند. گرچه مسأله دوم, مقاومت آنها را به سفيدشدن به وسيله دی اکسيد گوگرد افزايش می دهد, ولی می تواند با پروتئين ها, ترکيبات پيچيده ای توليد کرده و باعث رسوب تانن های طبيعی موجود گردد. اين مسأله از اهميت ويژه ای برخوردار </a:t>
            </a:r>
            <a:r>
              <a:rPr lang="fa-IR" sz="2800" dirty="0" smtClean="0">
                <a:cs typeface="B Nazanin" panose="00000400000000000000" pitchFamily="2" charset="-78"/>
              </a:rPr>
              <a:t>است </a:t>
            </a:r>
            <a:r>
              <a:rPr lang="fa-IR" sz="2800" dirty="0">
                <a:cs typeface="B Nazanin" panose="00000400000000000000" pitchFamily="2" charset="-78"/>
              </a:rPr>
              <a:t>وقتی از آنتوسيانين ها در فرآورده های حاوی ژلاتين استفاده می گردد. مقدار مصرف آنتوسيانين ها به طور معمول حدود 10-40پی.پی.ام از رنگدانه خالص می باشد</a:t>
            </a:r>
            <a:r>
              <a:rPr lang="fa-IR" sz="2800" dirty="0" smtClean="0">
                <a:cs typeface="B Nazanin" panose="00000400000000000000" pitchFamily="2" charset="-78"/>
              </a:rPr>
              <a:t>.</a:t>
            </a:r>
          </a:p>
          <a:p>
            <a:pPr algn="just"/>
            <a:r>
              <a:rPr lang="fa-IR" sz="2800" dirty="0" smtClean="0">
                <a:cs typeface="B Nazanin" panose="00000400000000000000" pitchFamily="2" charset="-78"/>
              </a:rPr>
              <a:t>موارد </a:t>
            </a:r>
            <a:r>
              <a:rPr lang="fa-IR" sz="2800" dirty="0">
                <a:cs typeface="B Nazanin" panose="00000400000000000000" pitchFamily="2" charset="-78"/>
              </a:rPr>
              <a:t>کاربرد</a:t>
            </a:r>
            <a:r>
              <a:rPr lang="fa-IR" sz="2800" dirty="0" smtClean="0">
                <a:cs typeface="B Nazanin" panose="00000400000000000000" pitchFamily="2" charset="-78"/>
              </a:rPr>
              <a:t>: در </a:t>
            </a:r>
            <a:r>
              <a:rPr lang="fa-IR" sz="2800" dirty="0">
                <a:cs typeface="B Nazanin" panose="00000400000000000000" pitchFamily="2" charset="-78"/>
              </a:rPr>
              <a:t>نوشابه های غير الکلی و الکلی, فراورده های شکری قنادی, مواد غذايي نگهداری شده در نگه دارنده های خوراکی,تزيين روی ميوه ها(سس ميوه ها) و سس ها, شوری ها, مخلوط های خشک, مواد غذايي کنسرو و منجمد شده و فرآورده های شير.</a:t>
            </a:r>
          </a:p>
          <a:p>
            <a:endParaRPr lang="fa-IR" dirty="0"/>
          </a:p>
        </p:txBody>
      </p:sp>
    </p:spTree>
    <p:extLst>
      <p:ext uri="{BB962C8B-B14F-4D97-AF65-F5344CB8AC3E}">
        <p14:creationId xmlns:p14="http://schemas.microsoft.com/office/powerpoint/2010/main" val="2658287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65729"/>
            <a:ext cx="10058400" cy="1492624"/>
          </a:xfrm>
          <a:gradFill>
            <a:gsLst>
              <a:gs pos="35000">
                <a:schemeClr val="accent5">
                  <a:lumMod val="40000"/>
                  <a:lumOff val="60000"/>
                </a:schemeClr>
              </a:gs>
              <a:gs pos="100000">
                <a:schemeClr val="accent5">
                  <a:lumMod val="60000"/>
                  <a:lumOff val="40000"/>
                </a:schemeClr>
              </a:gs>
            </a:gsLst>
            <a:path path="circle">
              <a:fillToRect l="50000" t="-80000" r="50000" b="180000"/>
            </a:path>
          </a:gradFill>
        </p:spPr>
        <p:txBody>
          <a:bodyPr>
            <a:normAutofit/>
          </a:bodyPr>
          <a:lstStyle/>
          <a:p>
            <a:pPr algn="ctr"/>
            <a:r>
              <a:rPr lang="fa-IR" sz="6000" b="1" dirty="0" smtClean="0">
                <a:cs typeface="B Titr" panose="00000700000000000000" pitchFamily="2" charset="-78"/>
              </a:rPr>
              <a:t>رنگ هـا  در مواد غـذایی</a:t>
            </a:r>
            <a:endParaRPr lang="fa-IR" sz="6000" b="1" dirty="0">
              <a:cs typeface="B Titr" panose="00000700000000000000" pitchFamily="2" charset="-78"/>
            </a:endParaRPr>
          </a:p>
        </p:txBody>
      </p:sp>
      <p:sp>
        <p:nvSpPr>
          <p:cNvPr id="3" name="Subtitle 2"/>
          <p:cNvSpPr>
            <a:spLocks noGrp="1"/>
          </p:cNvSpPr>
          <p:nvPr>
            <p:ph type="subTitle" idx="4294967295"/>
          </p:nvPr>
        </p:nvSpPr>
        <p:spPr>
          <a:xfrm>
            <a:off x="1021976" y="3982570"/>
            <a:ext cx="10058400" cy="2270125"/>
          </a:xfrm>
          <a:gradFill>
            <a:gsLst>
              <a:gs pos="0">
                <a:srgbClr val="F3FDFF"/>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95000"/>
                <a:lumOff val="5000"/>
              </a:schemeClr>
            </a:solidFill>
          </a:ln>
        </p:spPr>
        <p:txBody>
          <a:bodyPr>
            <a:normAutofit lnSpcReduction="10000"/>
          </a:bodyPr>
          <a:lstStyle/>
          <a:p>
            <a:pPr algn="ctr"/>
            <a:endParaRPr lang="fa-IR" dirty="0" smtClean="0"/>
          </a:p>
          <a:p>
            <a:pPr algn="ctr"/>
            <a:r>
              <a:rPr lang="fa-IR" sz="3200" dirty="0" smtClean="0">
                <a:solidFill>
                  <a:schemeClr val="tx1"/>
                </a:solidFill>
                <a:cs typeface="B Nikoo" panose="00000400000000000000" pitchFamily="2" charset="-78"/>
              </a:rPr>
              <a:t>مهندس مرضیه تیموری - کارشناس ارشد سم شناسی  </a:t>
            </a:r>
          </a:p>
          <a:p>
            <a:pPr algn="ctr"/>
            <a:r>
              <a:rPr lang="fa-IR" sz="3200" dirty="0" smtClean="0">
                <a:solidFill>
                  <a:schemeClr val="tx1"/>
                </a:solidFill>
                <a:cs typeface="B Nikoo" panose="00000400000000000000" pitchFamily="2" charset="-78"/>
              </a:rPr>
              <a:t>  مهـندس مریم خجـسته - کارشناس ارشد سم شناسی  </a:t>
            </a:r>
            <a:endParaRPr lang="fa-IR" sz="3200" dirty="0">
              <a:solidFill>
                <a:schemeClr val="tx1"/>
              </a:solidFill>
              <a:cs typeface="B Nikoo" panose="00000400000000000000" pitchFamily="2" charset="-78"/>
            </a:endParaRPr>
          </a:p>
        </p:txBody>
      </p:sp>
    </p:spTree>
    <p:extLst>
      <p:ext uri="{BB962C8B-B14F-4D97-AF65-F5344CB8AC3E}">
        <p14:creationId xmlns:p14="http://schemas.microsoft.com/office/powerpoint/2010/main" val="2290821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8" y="1079251"/>
            <a:ext cx="10381129" cy="4904690"/>
          </a:xfrm>
        </p:spPr>
        <p:txBody>
          <a:bodyPr>
            <a:normAutofit/>
          </a:bodyPr>
          <a:lstStyle/>
          <a:p>
            <a:r>
              <a:rPr lang="fa-IR" sz="2800" dirty="0" smtClean="0"/>
              <a:t>در </a:t>
            </a:r>
            <a:r>
              <a:rPr lang="fa-IR" sz="2800" dirty="0"/>
              <a:t>محیطهای آبی بر حسب تغییرات </a:t>
            </a:r>
            <a:r>
              <a:rPr lang="en-US" sz="2800" dirty="0" err="1"/>
              <a:t>Ph</a:t>
            </a:r>
            <a:r>
              <a:rPr lang="en-US" sz="2800" dirty="0"/>
              <a:t> </a:t>
            </a:r>
            <a:r>
              <a:rPr lang="fa-IR" sz="2800" dirty="0"/>
              <a:t>رنگ آنتوسیانین ها تغییر </a:t>
            </a:r>
            <a:r>
              <a:rPr lang="fa-IR" sz="2800" dirty="0" smtClean="0"/>
              <a:t>می </a:t>
            </a:r>
            <a:r>
              <a:rPr lang="fa-IR" sz="2800" dirty="0"/>
              <a:t>کند .این تغییر رنگ به این دلیل است که ترکیبات آنتوسیانینی </a:t>
            </a:r>
            <a:r>
              <a:rPr lang="fa-IR" sz="2800" dirty="0" smtClean="0"/>
              <a:t> برحسب </a:t>
            </a:r>
            <a:r>
              <a:rPr lang="fa-IR" sz="2800" dirty="0"/>
              <a:t>تغییرات </a:t>
            </a:r>
            <a:r>
              <a:rPr lang="en-US" sz="2800" dirty="0" err="1"/>
              <a:t>Ph</a:t>
            </a:r>
            <a:r>
              <a:rPr lang="en-US" sz="2800" dirty="0"/>
              <a:t>  </a:t>
            </a:r>
            <a:r>
              <a:rPr lang="fa-IR" sz="2800" dirty="0"/>
              <a:t>دارای چند شکل ساختمانی است که با هم در </a:t>
            </a:r>
            <a:r>
              <a:rPr lang="fa-IR" sz="2800" dirty="0" smtClean="0"/>
              <a:t>تعادلند </a:t>
            </a:r>
            <a:r>
              <a:rPr lang="fa-IR" sz="2800" dirty="0"/>
              <a:t>وهریک رنگهای متفاوتی دارند . جانشین کردن گروههای هیدروکسیل و متوکسیل در آنتوسیانین ها بر رنگ آنها تاثیر دارد. </a:t>
            </a:r>
            <a:endParaRPr lang="fa-IR" sz="2800" dirty="0" smtClean="0"/>
          </a:p>
          <a:p>
            <a:r>
              <a:rPr lang="fa-IR" sz="2800" dirty="0" smtClean="0"/>
              <a:t>افزایش </a:t>
            </a:r>
            <a:r>
              <a:rPr lang="fa-IR" sz="2800" dirty="0"/>
              <a:t>گروههای </a:t>
            </a:r>
            <a:r>
              <a:rPr lang="en-US" sz="2800" dirty="0"/>
              <a:t>OH </a:t>
            </a:r>
            <a:r>
              <a:rPr lang="fa-IR" sz="2800" dirty="0"/>
              <a:t>رنگ آبی </a:t>
            </a:r>
            <a:r>
              <a:rPr lang="fa-IR" sz="2800" dirty="0" smtClean="0"/>
              <a:t>تندتری</a:t>
            </a:r>
          </a:p>
          <a:p>
            <a:r>
              <a:rPr lang="fa-IR" sz="2800" dirty="0" smtClean="0"/>
              <a:t> </a:t>
            </a:r>
            <a:r>
              <a:rPr lang="fa-IR" sz="2800" dirty="0"/>
              <a:t>ایجاد می کند در حالیکه افزایش </a:t>
            </a:r>
            <a:r>
              <a:rPr lang="fa-IR" sz="2800" dirty="0" smtClean="0"/>
              <a:t>گروههای</a:t>
            </a:r>
          </a:p>
          <a:p>
            <a:r>
              <a:rPr lang="fa-IR" sz="2800" dirty="0" smtClean="0"/>
              <a:t> </a:t>
            </a:r>
            <a:r>
              <a:rPr lang="en-US" sz="2800" dirty="0"/>
              <a:t>OCH3 </a:t>
            </a:r>
            <a:r>
              <a:rPr lang="fa-IR" sz="2800" dirty="0"/>
              <a:t>بر شدت رنگ قرمز می افزاید </a:t>
            </a:r>
            <a:r>
              <a:rPr lang="fa-IR" sz="3200" dirty="0"/>
              <a:t>. </a:t>
            </a:r>
          </a:p>
          <a:p>
            <a:endParaRPr lang="fa-IR" sz="2400" dirty="0"/>
          </a:p>
        </p:txBody>
      </p:sp>
      <p:pic>
        <p:nvPicPr>
          <p:cNvPr id="2" name="Picture 1"/>
          <p:cNvPicPr>
            <a:picLocks noChangeAspect="1"/>
          </p:cNvPicPr>
          <p:nvPr/>
        </p:nvPicPr>
        <p:blipFill>
          <a:blip r:embed="rId2"/>
          <a:stretch>
            <a:fillRect/>
          </a:stretch>
        </p:blipFill>
        <p:spPr>
          <a:xfrm>
            <a:off x="174811" y="2931458"/>
            <a:ext cx="6589059" cy="3643577"/>
          </a:xfrm>
          <a:prstGeom prst="rect">
            <a:avLst/>
          </a:prstGeom>
        </p:spPr>
      </p:pic>
    </p:spTree>
    <p:extLst>
      <p:ext uri="{BB962C8B-B14F-4D97-AF65-F5344CB8AC3E}">
        <p14:creationId xmlns:p14="http://schemas.microsoft.com/office/powerpoint/2010/main" val="712735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2" y="286603"/>
            <a:ext cx="6427694" cy="1450757"/>
          </a:xfrm>
        </p:spPr>
        <p:txBody>
          <a:bodyPr>
            <a:normAutofit/>
          </a:bodyPr>
          <a:lstStyle/>
          <a:p>
            <a:pPr algn="r"/>
            <a:r>
              <a:rPr lang="fa-IR" sz="4400" dirty="0" smtClean="0">
                <a:solidFill>
                  <a:srgbClr val="C00000"/>
                </a:solidFill>
              </a:rPr>
              <a:t>4.انواع رنگهای طبیعی -زرد چوبه </a:t>
            </a:r>
            <a:endParaRPr lang="fa-IR" sz="4400"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2413630" y="4661321"/>
            <a:ext cx="5730737" cy="1954632"/>
          </a:xfrm>
          <a:prstGeom prst="rect">
            <a:avLst/>
          </a:prstGeom>
        </p:spPr>
      </p:pic>
      <p:sp>
        <p:nvSpPr>
          <p:cNvPr id="3" name="Rectangle 2"/>
          <p:cNvSpPr/>
          <p:nvPr/>
        </p:nvSpPr>
        <p:spPr>
          <a:xfrm>
            <a:off x="1062318" y="2274838"/>
            <a:ext cx="9964270" cy="2308324"/>
          </a:xfrm>
          <a:prstGeom prst="rect">
            <a:avLst/>
          </a:prstGeom>
        </p:spPr>
        <p:txBody>
          <a:bodyPr wrap="square">
            <a:spAutoFit/>
          </a:bodyPr>
          <a:lstStyle/>
          <a:p>
            <a:pPr algn="r" rtl="1"/>
            <a:r>
              <a:rPr lang="fa-IR" sz="2400" dirty="0"/>
              <a:t>ترکیب شیمیایی زردچوبه شامل ۵ درصد اسانس و ۵ درصد ماده اصلی زردچوبه، یعنی پلی‌فنلی بنام کورکومین است. در زردچوبه مواد مغذی زیادی وجود دارد که تأثیرات خوبی بر سلامت انسان دارد. از جمله مواد مغذی مهم در زردچوبه ویتامین </a:t>
            </a:r>
            <a:r>
              <a:rPr lang="en-US" sz="2400" dirty="0"/>
              <a:t>C، </a:t>
            </a:r>
            <a:r>
              <a:rPr lang="fa-IR" sz="2400" dirty="0"/>
              <a:t>ویتامین </a:t>
            </a:r>
            <a:r>
              <a:rPr lang="en-US" sz="2400" dirty="0"/>
              <a:t>B6، </a:t>
            </a:r>
            <a:r>
              <a:rPr lang="fa-IR" sz="2400" dirty="0"/>
              <a:t>آهن و پتاسیم در این ادویه کمی تندی و شوری وجود دارد.</a:t>
            </a:r>
          </a:p>
          <a:p>
            <a:pPr algn="r" rtl="1"/>
            <a:endParaRPr lang="fa-IR" sz="2400" dirty="0"/>
          </a:p>
          <a:p>
            <a:pPr algn="r" rtl="1"/>
            <a:r>
              <a:rPr lang="fa-IR" sz="2400" dirty="0"/>
              <a:t>فرمول مولکولی زرد چوبه خالص:</a:t>
            </a:r>
            <a:r>
              <a:rPr lang="en-US" sz="2400" dirty="0" smtClean="0"/>
              <a:t>C15H20O</a:t>
            </a:r>
            <a:r>
              <a:rPr lang="fa-IR" sz="2400" dirty="0" smtClean="0"/>
              <a:t>   که </a:t>
            </a:r>
            <a:r>
              <a:rPr lang="fa-IR" sz="2400" dirty="0"/>
              <a:t>درونش گروه عاملی کتونی موجود است.</a:t>
            </a:r>
          </a:p>
        </p:txBody>
      </p:sp>
      <p:pic>
        <p:nvPicPr>
          <p:cNvPr id="5" name="Picture 4"/>
          <p:cNvPicPr>
            <a:picLocks noChangeAspect="1"/>
          </p:cNvPicPr>
          <p:nvPr/>
        </p:nvPicPr>
        <p:blipFill>
          <a:blip r:embed="rId3"/>
          <a:stretch>
            <a:fillRect/>
          </a:stretch>
        </p:blipFill>
        <p:spPr>
          <a:xfrm>
            <a:off x="9345705" y="948065"/>
            <a:ext cx="2094257" cy="981541"/>
          </a:xfrm>
          <a:prstGeom prst="rect">
            <a:avLst/>
          </a:prstGeom>
        </p:spPr>
      </p:pic>
    </p:spTree>
    <p:extLst>
      <p:ext uri="{BB962C8B-B14F-4D97-AF65-F5344CB8AC3E}">
        <p14:creationId xmlns:p14="http://schemas.microsoft.com/office/powerpoint/2010/main" val="3717890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1934"/>
          </a:xfrm>
        </p:spPr>
        <p:txBody>
          <a:bodyPr>
            <a:normAutofit/>
          </a:bodyPr>
          <a:lstStyle/>
          <a:p>
            <a:pPr algn="ctr"/>
            <a:r>
              <a:rPr lang="fa-IR" sz="3600" dirty="0" smtClean="0">
                <a:solidFill>
                  <a:srgbClr val="C00000"/>
                </a:solidFill>
              </a:rPr>
              <a:t>5. انواع رنگهای طبیعی- </a:t>
            </a:r>
            <a:r>
              <a:rPr lang="fa-IR" sz="3600" dirty="0">
                <a:solidFill>
                  <a:srgbClr val="C00000"/>
                </a:solidFill>
              </a:rPr>
              <a:t>عصاره زعفران</a:t>
            </a:r>
            <a:r>
              <a:rPr lang="fa-IR" sz="3600" dirty="0" smtClean="0">
                <a:solidFill>
                  <a:srgbClr val="C00000"/>
                </a:solidFill>
              </a:rPr>
              <a:t>:</a:t>
            </a:r>
            <a:endParaRPr lang="fa-IR" sz="3600" dirty="0">
              <a:solidFill>
                <a:srgbClr val="C00000"/>
              </a:solidFill>
            </a:endParaRPr>
          </a:p>
        </p:txBody>
      </p:sp>
      <p:sp>
        <p:nvSpPr>
          <p:cNvPr id="3" name="Content Placeholder 2"/>
          <p:cNvSpPr>
            <a:spLocks noGrp="1"/>
          </p:cNvSpPr>
          <p:nvPr>
            <p:ph idx="1"/>
          </p:nvPr>
        </p:nvSpPr>
        <p:spPr>
          <a:xfrm>
            <a:off x="444137" y="1737360"/>
            <a:ext cx="10711543" cy="4480560"/>
          </a:xfrm>
        </p:spPr>
        <p:txBody>
          <a:bodyPr>
            <a:normAutofit fontScale="92500"/>
          </a:bodyPr>
          <a:lstStyle/>
          <a:p>
            <a:r>
              <a:rPr lang="fa-IR" sz="2200" dirty="0" smtClean="0"/>
              <a:t>رنگ </a:t>
            </a:r>
            <a:r>
              <a:rPr lang="fa-IR" sz="2200" dirty="0"/>
              <a:t>زرد محلولی است که از کلاله و خامه گل کروکوس – ساتيووس استخراج می شود. عصاره </a:t>
            </a:r>
            <a:r>
              <a:rPr lang="fa-IR" sz="2200" dirty="0" smtClean="0"/>
              <a:t>زعفران </a:t>
            </a:r>
            <a:r>
              <a:rPr lang="fa-IR" sz="2200" dirty="0"/>
              <a:t>گران </a:t>
            </a:r>
            <a:r>
              <a:rPr lang="fa-IR" sz="2200" dirty="0" smtClean="0"/>
              <a:t>قيمت ترین رنگهاست</a:t>
            </a:r>
            <a:r>
              <a:rPr lang="fa-IR" sz="2200" dirty="0"/>
              <a:t>, زيرا از حدود 75000گل فقط يک پوند (454گرم)زعفران تهيه می شود, که فقط حدود 25 گرم رنگدانه توليد می کند. کلاله و خامه گل زعفران را با دست جدا می کنند. عصاره زعفران بيشتر به </a:t>
            </a:r>
            <a:r>
              <a:rPr lang="fa-IR" sz="2200" dirty="0" smtClean="0"/>
              <a:t>خاطر </a:t>
            </a:r>
            <a:r>
              <a:rPr lang="fa-IR" sz="2200" dirty="0"/>
              <a:t>عطر </a:t>
            </a:r>
            <a:r>
              <a:rPr lang="fa-IR" sz="2200" dirty="0" smtClean="0"/>
              <a:t>آن </a:t>
            </a:r>
            <a:r>
              <a:rPr lang="fa-IR" sz="2200" dirty="0"/>
              <a:t>مورد استفاده قرار ميگيرد . عصاره زعفران در برابر حرارت پايدار </a:t>
            </a:r>
            <a:r>
              <a:rPr lang="fa-IR" sz="2200" dirty="0" smtClean="0"/>
              <a:t>است ، </a:t>
            </a:r>
            <a:r>
              <a:rPr lang="fa-IR" sz="2200" dirty="0"/>
              <a:t>ولی نسبت به اکسيداسيون حساس بوده, و سولفور دی اکسايد با غلظت 50 </a:t>
            </a:r>
            <a:r>
              <a:rPr lang="en-US" sz="2200" dirty="0"/>
              <a:t>ppm</a:t>
            </a:r>
            <a:r>
              <a:rPr lang="fa-IR" sz="2200" dirty="0" smtClean="0"/>
              <a:t>می </a:t>
            </a:r>
            <a:r>
              <a:rPr lang="fa-IR" sz="2200" dirty="0"/>
              <a:t>تواند آن را بی رنگ نمايد. از عصاره زعفران می توان در مواد غذايي پخته, غذاهای برنجی, سوپ, غذاهای گوشتی و فرآورده های شکری قنادی استفاده نمود.</a:t>
            </a:r>
          </a:p>
          <a:p>
            <a:r>
              <a:rPr lang="fa-IR" sz="2600" dirty="0">
                <a:solidFill>
                  <a:srgbClr val="FF0000"/>
                </a:solidFill>
              </a:rPr>
              <a:t>عصاره </a:t>
            </a:r>
            <a:r>
              <a:rPr lang="fa-IR" sz="2600" dirty="0" smtClean="0">
                <a:solidFill>
                  <a:srgbClr val="FF0000"/>
                </a:solidFill>
              </a:rPr>
              <a:t>کروسين :</a:t>
            </a:r>
            <a:endParaRPr lang="fa-IR" sz="2600" dirty="0">
              <a:solidFill>
                <a:srgbClr val="FF0000"/>
              </a:solidFill>
            </a:endParaRPr>
          </a:p>
          <a:p>
            <a:r>
              <a:rPr lang="fa-IR" sz="2200" dirty="0"/>
              <a:t>اصلاً همان رنگدانه ای است </a:t>
            </a:r>
            <a:r>
              <a:rPr lang="fa-IR" sz="2200" dirty="0" smtClean="0"/>
              <a:t>که </a:t>
            </a:r>
            <a:r>
              <a:rPr lang="fa-IR" sz="2200" dirty="0"/>
              <a:t>در زعفران وجود دارد , ولی بطور تجاری از ميوه های خشک درختچه ای به نام گاردينا-جاسمينوئيدس, که در خاور دور نشو ونما می کند, استخراج می شود. از ميوه های خشک شده درختچه مذکور ده ها سال است که به عنوان چای در شرق استفاده می شود. عصاره مذکور فاقد عطر و </a:t>
            </a:r>
            <a:r>
              <a:rPr lang="fa-IR" sz="2200" dirty="0" smtClean="0"/>
              <a:t>طعم </a:t>
            </a:r>
            <a:r>
              <a:rPr lang="fa-IR" sz="2200" dirty="0"/>
              <a:t>زعفران است ولی برای رنگ کردن ماهي های سفيد دودی مانند ماهی روغن و ماهی هادوک(نوعی ماهی </a:t>
            </a:r>
            <a:r>
              <a:rPr lang="fa-IR" sz="2200" dirty="0" smtClean="0"/>
              <a:t>روغنی </a:t>
            </a:r>
            <a:r>
              <a:rPr lang="fa-IR" sz="2200" dirty="0"/>
              <a:t>کوچک) مطلوب است, زيرا کاملاًبا گوشت ماهی پيوند حاصل می کند. ساير کاربردهای عصاره کروسين عبارتند از: استفاده از آن در فرآورده های شير, فرآورده های شکری و آردی قنادی, عصاره کروسين, ممکن است با آنزيم بتا-گلوکوزيداز وارد واکنش شده, و در مجاورت پروتئين ها, توليد ته رنگ سبزبنمايد. اين پديده در مدت بيش از 6-8 ساعت به ظهور می رسد. در ضمن آنزيم مذکور نيز </a:t>
            </a:r>
            <a:r>
              <a:rPr lang="fa-IR" sz="2200" dirty="0" smtClean="0"/>
              <a:t>ضمن </a:t>
            </a:r>
            <a:r>
              <a:rPr lang="fa-IR" sz="2200" dirty="0"/>
              <a:t>پختن, غيرفعال می شود.</a:t>
            </a:r>
          </a:p>
          <a:p>
            <a:endParaRPr lang="fa-IR" dirty="0"/>
          </a:p>
        </p:txBody>
      </p:sp>
    </p:spTree>
    <p:extLst>
      <p:ext uri="{BB962C8B-B14F-4D97-AF65-F5344CB8AC3E}">
        <p14:creationId xmlns:p14="http://schemas.microsoft.com/office/powerpoint/2010/main" val="1339785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کارامل</a:t>
            </a:r>
            <a:endParaRPr lang="fa-IR" dirty="0"/>
          </a:p>
        </p:txBody>
      </p:sp>
      <p:sp>
        <p:nvSpPr>
          <p:cNvPr id="3" name="Content Placeholder 2"/>
          <p:cNvSpPr>
            <a:spLocks noGrp="1"/>
          </p:cNvSpPr>
          <p:nvPr>
            <p:ph idx="1"/>
          </p:nvPr>
        </p:nvSpPr>
        <p:spPr/>
        <p:txBody>
          <a:bodyPr/>
          <a:lstStyle/>
          <a:p>
            <a:r>
              <a:rPr lang="fa-IR" sz="2800" dirty="0"/>
              <a:t>كارامل به صورت جامد يا مايع قهوه اي تيره تا سياه، با بوي خالص شكر سوخته و تا حدي تلخ مزه با </a:t>
            </a:r>
            <a:r>
              <a:rPr lang="fa-IR" sz="2800" dirty="0" smtClean="0"/>
              <a:t>شـماره بين </a:t>
            </a:r>
            <a:r>
              <a:rPr lang="fa-IR" sz="2800" dirty="0"/>
              <a:t>المللي 150 وجود دارد و به عنوان رنگ خوراكي در صنايع غذايي به مصرف مي رسد</a:t>
            </a:r>
            <a:r>
              <a:rPr lang="fa-IR" sz="2800" dirty="0" smtClean="0"/>
              <a:t>.</a:t>
            </a:r>
          </a:p>
          <a:p>
            <a:r>
              <a:rPr lang="fa-IR" sz="2800" dirty="0" smtClean="0"/>
              <a:t> </a:t>
            </a:r>
            <a:r>
              <a:rPr lang="fa-IR" sz="2800" dirty="0"/>
              <a:t>رنگهاي كارامل مخلوط پيچيده اي از تركيباتي كه بعضي از آنها به فرم توده هاي كلوئيـدي متـراكم </a:t>
            </a:r>
            <a:r>
              <a:rPr lang="fa-IR" sz="2800" dirty="0" smtClean="0"/>
              <a:t>هسـتند مي </a:t>
            </a:r>
            <a:r>
              <a:rPr lang="fa-IR" sz="2800" dirty="0"/>
              <a:t>باشند و به وسيلة حرارت دادن كربوهيدراتها چه به تنهايي و چه در حضور اسيدها، قلياهـا و نمـك </a:t>
            </a:r>
            <a:r>
              <a:rPr lang="fa-IR" sz="2800" dirty="0" smtClean="0"/>
              <a:t>هـاي آنها </a:t>
            </a:r>
            <a:r>
              <a:rPr lang="fa-IR" sz="2800" dirty="0"/>
              <a:t>(به فرم خوراكي) توليد مي شوند. </a:t>
            </a:r>
            <a:endParaRPr lang="fa-IR" sz="2800" dirty="0" smtClean="0"/>
          </a:p>
          <a:p>
            <a:endParaRPr lang="fa-IR" dirty="0"/>
          </a:p>
        </p:txBody>
      </p:sp>
    </p:spTree>
    <p:extLst>
      <p:ext uri="{BB962C8B-B14F-4D97-AF65-F5344CB8AC3E}">
        <p14:creationId xmlns:p14="http://schemas.microsoft.com/office/powerpoint/2010/main" val="2759282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52232"/>
          </a:xfrm>
        </p:spPr>
        <p:txBody>
          <a:bodyPr/>
          <a:lstStyle/>
          <a:p>
            <a:pPr algn="ctr"/>
            <a:r>
              <a:rPr lang="fa-IR" dirty="0" smtClean="0">
                <a:solidFill>
                  <a:schemeClr val="accent2"/>
                </a:solidFill>
              </a:rPr>
              <a:t>چغندر قرمز</a:t>
            </a:r>
            <a:endParaRPr lang="fa-IR" dirty="0">
              <a:solidFill>
                <a:schemeClr val="accent2"/>
              </a:solidFill>
            </a:endParaRPr>
          </a:p>
        </p:txBody>
      </p:sp>
      <p:sp>
        <p:nvSpPr>
          <p:cNvPr id="3" name="Content Placeholder 2"/>
          <p:cNvSpPr>
            <a:spLocks noGrp="1"/>
          </p:cNvSpPr>
          <p:nvPr>
            <p:ph idx="1"/>
          </p:nvPr>
        </p:nvSpPr>
        <p:spPr>
          <a:xfrm>
            <a:off x="658905" y="1845734"/>
            <a:ext cx="10838329" cy="4474384"/>
          </a:xfrm>
        </p:spPr>
        <p:txBody>
          <a:bodyPr>
            <a:normAutofit lnSpcReduction="10000"/>
          </a:bodyPr>
          <a:lstStyle/>
          <a:p>
            <a:pPr marL="0" indent="0">
              <a:buNone/>
            </a:pPr>
            <a:r>
              <a:rPr lang="en-US" dirty="0" smtClean="0"/>
              <a:t> </a:t>
            </a:r>
            <a:r>
              <a:rPr lang="fa-IR" sz="2400" dirty="0"/>
              <a:t>اين رنگ به صورت </a:t>
            </a:r>
            <a:r>
              <a:rPr lang="fa-IR" sz="2400" dirty="0" smtClean="0"/>
              <a:t>مایع </a:t>
            </a:r>
            <a:r>
              <a:rPr lang="fa-IR" sz="2400" dirty="0"/>
              <a:t>، خمير ، پودر ، جامد به رنگ قرمز يا قرمز تيره وجود دارد . رنگ قرمز چغندر به وسيله فشردن عصاره و يا استخراج آبي تكه هاي ريشه چغندر قرمز </a:t>
            </a:r>
            <a:r>
              <a:rPr lang="en-US" sz="2400" dirty="0" err="1"/>
              <a:t>Rubra</a:t>
            </a:r>
            <a:r>
              <a:rPr lang="en-US" sz="2400" dirty="0"/>
              <a:t> Var. L Vulgaris Beta </a:t>
            </a:r>
            <a:r>
              <a:rPr lang="fa-IR" sz="2400" dirty="0"/>
              <a:t>بدست مي آيد . اين رنگ از پيگمانهاي مختلفي تشكيل شده است كه همگي با طبقه بتالائين مرتبط هستند. رنگهاي اصلي آن شامل سه قسمت به شرح زير مي باشند</a:t>
            </a:r>
            <a:r>
              <a:rPr lang="fa-IR" sz="2400" dirty="0" smtClean="0"/>
              <a:t>:</a:t>
            </a:r>
          </a:p>
          <a:p>
            <a:pPr marL="0" indent="0">
              <a:buNone/>
            </a:pPr>
            <a:r>
              <a:rPr lang="fa-IR" sz="2400" dirty="0" smtClean="0"/>
              <a:t> </a:t>
            </a:r>
            <a:r>
              <a:rPr lang="fa-IR" sz="2400" dirty="0"/>
              <a:t>- رنگ قرمز بتاسيانين كه بتانين موجود در آن 95-75 درصد مي باشد. </a:t>
            </a:r>
            <a:endParaRPr lang="fa-IR" sz="2400" dirty="0" smtClean="0"/>
          </a:p>
          <a:p>
            <a:pPr>
              <a:buFontTx/>
              <a:buChar char="-"/>
            </a:pPr>
            <a:r>
              <a:rPr lang="fa-IR" sz="2400" dirty="0" smtClean="0"/>
              <a:t>- رنگ </a:t>
            </a:r>
            <a:r>
              <a:rPr lang="fa-IR" sz="2400" dirty="0"/>
              <a:t>زرد بتاگزانتين به مقدار بسيار </a:t>
            </a:r>
            <a:r>
              <a:rPr lang="fa-IR" sz="2400" dirty="0" smtClean="0"/>
              <a:t>كم</a:t>
            </a:r>
          </a:p>
          <a:p>
            <a:pPr marL="0" indent="0">
              <a:buNone/>
            </a:pPr>
            <a:r>
              <a:rPr lang="fa-IR" sz="2400" dirty="0" smtClean="0"/>
              <a:t> </a:t>
            </a:r>
            <a:r>
              <a:rPr lang="fa-IR" sz="2400" dirty="0"/>
              <a:t>- رنگ قهوه ي بتالائين به مقدار بسيار كم رنگ قرمز چغندر علاوه بر پيگمانهاي مختلف شامل قندها،نمك ها و پروتئينها نيز مي باشد</a:t>
            </a:r>
            <a:r>
              <a:rPr lang="fa-IR" sz="2400" dirty="0" smtClean="0"/>
              <a:t>.</a:t>
            </a:r>
          </a:p>
          <a:p>
            <a:pPr marL="0" indent="0">
              <a:buNone/>
            </a:pPr>
            <a:r>
              <a:rPr lang="fa-IR" sz="2400" dirty="0" smtClean="0"/>
              <a:t> </a:t>
            </a:r>
            <a:r>
              <a:rPr lang="fa-IR" sz="2400" dirty="0"/>
              <a:t>گاهي رنگ قرمز چغندر استخراجي ممكن است تغليظ شده و جهت برطرف نمودن عوامل قندي ، نمك و پروتئين مورد تصفيه قرار گيرد. جهت توليد پودر رنگ مذكور گاهي از اسيدهائي چون اسيد سيتريك ، 1 اسيد لاكتيك ، اسيد</a:t>
            </a:r>
            <a:r>
              <a:rPr lang="en-US" sz="2400" dirty="0"/>
              <a:t>L ، </a:t>
            </a:r>
            <a:r>
              <a:rPr lang="fa-IR" sz="2400" dirty="0"/>
              <a:t>آسكوربيك با درجه خوراكي به منظور كنترل </a:t>
            </a:r>
            <a:r>
              <a:rPr lang="en-US" sz="2400" dirty="0"/>
              <a:t>pH </a:t>
            </a:r>
            <a:r>
              <a:rPr lang="fa-IR" sz="2400" dirty="0"/>
              <a:t>استفاده مي گردد.هم چنين </a:t>
            </a:r>
            <a:r>
              <a:rPr lang="fa-IR" sz="2400" dirty="0" smtClean="0"/>
              <a:t> </a:t>
            </a:r>
            <a:r>
              <a:rPr lang="fa-IR" sz="2400" dirty="0"/>
              <a:t>از تثبيت كننده ها هائي چون مالتودكسترين نيز ممكن است استفاده بعمل آيد. </a:t>
            </a:r>
          </a:p>
        </p:txBody>
      </p:sp>
    </p:spTree>
    <p:extLst>
      <p:ext uri="{BB962C8B-B14F-4D97-AF65-F5344CB8AC3E}">
        <p14:creationId xmlns:p14="http://schemas.microsoft.com/office/powerpoint/2010/main" val="792752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لیکوپن بهوسیله استخراج با حال ، از گوجه فرنگی قرمز </a:t>
            </a:r>
            <a:r>
              <a:rPr lang="fa-IR" dirty="0" smtClean="0"/>
              <a:t>با نام علمی </a:t>
            </a:r>
            <a:r>
              <a:rPr lang="fa-IR" dirty="0"/>
              <a:t>.</a:t>
            </a:r>
            <a:r>
              <a:rPr lang="en-US" dirty="0"/>
              <a:t>L </a:t>
            </a:r>
            <a:r>
              <a:rPr lang="en-US" dirty="0" err="1"/>
              <a:t>esculentum</a:t>
            </a:r>
            <a:r>
              <a:rPr lang="en-US" dirty="0"/>
              <a:t> </a:t>
            </a:r>
            <a:r>
              <a:rPr lang="en-US" dirty="0" err="1"/>
              <a:t>persicon</a:t>
            </a:r>
            <a:r>
              <a:rPr lang="en-US" dirty="0"/>
              <a:t>- </a:t>
            </a:r>
            <a:r>
              <a:rPr lang="en-US" dirty="0" err="1"/>
              <a:t>Lyco</a:t>
            </a:r>
            <a:r>
              <a:rPr lang="en-US" dirty="0"/>
              <a:t> </a:t>
            </a:r>
            <a:r>
              <a:rPr lang="fa-IR" dirty="0"/>
              <a:t>و پس از حی کامل حال بهدست میآید. تنها حال های کربن دیاکساید، اتیل استات، استن، پروپان-2 -ا ، متانو ، اتانو و هگزان مورد استفاده قرار میگیرند. ماده اصلی رنگی گوجه فرنگی، لیکووپن موی باشود ولوی ممکن است مقادیر کمی از دیگر پیگمانهای کاروتنوئید نیز موجود باشند. </a:t>
            </a:r>
            <a:r>
              <a:rPr lang="fa-IR"/>
              <a:t>بهعالوه </a:t>
            </a:r>
            <a:r>
              <a:rPr lang="fa-IR" smtClean="0"/>
              <a:t>پیگمان های </a:t>
            </a:r>
            <a:r>
              <a:rPr lang="fa-IR" dirty="0"/>
              <a:t>رنگوی </a:t>
            </a:r>
            <a:r>
              <a:rPr lang="fa-IR"/>
              <a:t>ایون </a:t>
            </a:r>
            <a:r>
              <a:rPr lang="fa-IR" smtClean="0"/>
              <a:t>محصول </a:t>
            </a:r>
            <a:r>
              <a:rPr lang="fa-IR" dirty="0"/>
              <a:t>ممکن است حاوی روغن، چربی، مومها و </a:t>
            </a:r>
            <a:r>
              <a:rPr lang="fa-IR"/>
              <a:t>ترکیبات </a:t>
            </a:r>
            <a:r>
              <a:rPr lang="fa-IR" smtClean="0"/>
              <a:t>طعم دهندهای </a:t>
            </a:r>
            <a:r>
              <a:rPr lang="fa-IR"/>
              <a:t>که </a:t>
            </a:r>
            <a:r>
              <a:rPr lang="fa-IR" smtClean="0"/>
              <a:t>به طور </a:t>
            </a:r>
            <a:r>
              <a:rPr lang="fa-IR" dirty="0"/>
              <a:t>طبیعی در گوجه فرنگی </a:t>
            </a:r>
            <a:r>
              <a:rPr lang="fa-IR"/>
              <a:t>موجود </a:t>
            </a:r>
            <a:r>
              <a:rPr lang="fa-IR" smtClean="0"/>
              <a:t>است ، </a:t>
            </a:r>
            <a:r>
              <a:rPr lang="fa-IR" dirty="0"/>
              <a:t>باشد.</a:t>
            </a:r>
          </a:p>
        </p:txBody>
      </p:sp>
    </p:spTree>
    <p:extLst>
      <p:ext uri="{BB962C8B-B14F-4D97-AF65-F5344CB8AC3E}">
        <p14:creationId xmlns:p14="http://schemas.microsoft.com/office/powerpoint/2010/main" val="864304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3632"/>
          </a:xfrm>
        </p:spPr>
        <p:txBody>
          <a:bodyPr>
            <a:normAutofit/>
          </a:bodyPr>
          <a:lstStyle/>
          <a:p>
            <a:pPr algn="ctr"/>
            <a:r>
              <a:rPr lang="fa-IR" sz="4000" dirty="0" smtClean="0">
                <a:solidFill>
                  <a:schemeClr val="accent2"/>
                </a:solidFill>
              </a:rPr>
              <a:t>فلفل قرمز </a:t>
            </a:r>
            <a:endParaRPr lang="fa-IR" sz="4000" dirty="0">
              <a:solidFill>
                <a:schemeClr val="accent2"/>
              </a:solidFill>
            </a:endParaRPr>
          </a:p>
        </p:txBody>
      </p:sp>
      <p:sp>
        <p:nvSpPr>
          <p:cNvPr id="3" name="Content Placeholder 2"/>
          <p:cNvSpPr>
            <a:spLocks noGrp="1"/>
          </p:cNvSpPr>
          <p:nvPr>
            <p:ph idx="1"/>
          </p:nvPr>
        </p:nvSpPr>
        <p:spPr>
          <a:xfrm>
            <a:off x="1097280" y="1411941"/>
            <a:ext cx="10058400" cy="4457153"/>
          </a:xfrm>
        </p:spPr>
        <p:txBody>
          <a:bodyPr>
            <a:normAutofit/>
          </a:bodyPr>
          <a:lstStyle/>
          <a:p>
            <a:pPr algn="just"/>
            <a:r>
              <a:rPr lang="fa-IR" sz="2400" dirty="0"/>
              <a:t>گرد فلفل قرمز ( سائيده )، محصولي است كه بوسيله سائيدن </a:t>
            </a:r>
            <a:r>
              <a:rPr lang="fa-IR" sz="2400" dirty="0" smtClean="0"/>
              <a:t>ميوه هاي </a:t>
            </a:r>
            <a:r>
              <a:rPr lang="fa-IR" sz="2400" dirty="0"/>
              <a:t>رسيده و خشك شده انواع مختلف زير به دست مي آيد: </a:t>
            </a:r>
            <a:r>
              <a:rPr lang="en-US" sz="2400" dirty="0"/>
              <a:t>Capsicum </a:t>
            </a:r>
            <a:r>
              <a:rPr lang="en-US" sz="2400" dirty="0" err="1"/>
              <a:t>annuumLinnaeus</a:t>
            </a:r>
            <a:r>
              <a:rPr lang="en-US" sz="2400" dirty="0"/>
              <a:t> Ver. </a:t>
            </a:r>
            <a:r>
              <a:rPr lang="en-US" sz="2400" dirty="0" err="1"/>
              <a:t>longum</a:t>
            </a:r>
            <a:r>
              <a:rPr lang="en-US" sz="2400" dirty="0"/>
              <a:t> capsicum </a:t>
            </a:r>
            <a:r>
              <a:rPr lang="en-US" sz="2400" dirty="0" err="1"/>
              <a:t>annuum</a:t>
            </a:r>
            <a:r>
              <a:rPr lang="en-US" sz="2400" dirty="0"/>
              <a:t> Linnaeus Var. </a:t>
            </a:r>
            <a:r>
              <a:rPr lang="en-US" sz="2400" dirty="0" err="1"/>
              <a:t>grossum</a:t>
            </a:r>
            <a:r>
              <a:rPr lang="en-US" sz="2400" dirty="0"/>
              <a:t>,    </a:t>
            </a:r>
            <a:r>
              <a:rPr lang="fa-IR" sz="2400" dirty="0"/>
              <a:t>گرد فلفل قرمز از برون بر و </a:t>
            </a:r>
            <a:r>
              <a:rPr lang="fa-IR" sz="2400" dirty="0" smtClean="0"/>
              <a:t>دانه هاي </a:t>
            </a:r>
            <a:r>
              <a:rPr lang="fa-IR" sz="2400" dirty="0"/>
              <a:t>ميوه فلفل قرمز به دست مي آيد و بعلاوه ممكن است حاوي نسبت هاي مختلفي از بخش هاي ديگر ميوه، مانند: جفت ، كاسبرگ و ساقه باشد. ولي اين نسبت نبايد از نسبت هاي موجود و واقعي خود ميوه بيشتر باشد. رنگ گرد فلفل قرمز بر حسب كيفيت آن از قرمز تند درخشان تا قرمز متمايل به زرد يا قهوهاي و حتي قهوهاي متمايل به زرد رنگ پريده، تغيير مي كند. </a:t>
            </a:r>
            <a:endParaRPr lang="fa-IR" sz="2400" dirty="0" smtClean="0"/>
          </a:p>
          <a:p>
            <a:pPr algn="just"/>
            <a:r>
              <a:rPr lang="fa-IR" sz="2400" dirty="0" smtClean="0"/>
              <a:t>كاپسائنوئيد </a:t>
            </a:r>
            <a:r>
              <a:rPr lang="fa-IR" sz="2400" dirty="0"/>
              <a:t>عامل ايجاد تندي </a:t>
            </a:r>
            <a:r>
              <a:rPr lang="fa-IR" sz="2400" dirty="0" smtClean="0"/>
              <a:t>و رنگ در </a:t>
            </a:r>
            <a:r>
              <a:rPr lang="fa-IR" sz="2400" dirty="0"/>
              <a:t>پاپريكا ، با فرمول شـيميايي آميـد 3 هيدروكسـي – 2 متيلوكسـي بنزيلامين و 8 متيل 6 نانوئيك اسيد( </a:t>
            </a:r>
            <a:r>
              <a:rPr lang="en-US" sz="2400" dirty="0"/>
              <a:t>C18H28NO3 ( </a:t>
            </a:r>
            <a:r>
              <a:rPr lang="fa-IR" sz="2400" dirty="0"/>
              <a:t>ميباشد . چيلي يا كاپسيكوم سائيده محصولي است كه از سائيدن ميوه هاي رسيده خشك شده چيلـي يـا </a:t>
            </a:r>
            <a:r>
              <a:rPr lang="fa-IR" sz="2400" dirty="0" smtClean="0"/>
              <a:t>كاپسـيكوم </a:t>
            </a:r>
            <a:r>
              <a:rPr lang="fa-IR" sz="2400" dirty="0"/>
              <a:t>كامـل </a:t>
            </a:r>
            <a:r>
              <a:rPr lang="fa-IR" sz="2400" dirty="0" smtClean="0"/>
              <a:t>، بدون </a:t>
            </a:r>
            <a:r>
              <a:rPr lang="fa-IR" sz="2400" dirty="0"/>
              <a:t>افزودن هيچ ماده اي ، بدست </a:t>
            </a:r>
            <a:r>
              <a:rPr lang="fa-IR" sz="2400" dirty="0" smtClean="0"/>
              <a:t>ميآيد </a:t>
            </a:r>
            <a:r>
              <a:rPr lang="fa-IR" sz="2400" dirty="0"/>
              <a:t>.</a:t>
            </a:r>
          </a:p>
          <a:p>
            <a:pPr algn="just"/>
            <a:r>
              <a:rPr lang="fa-IR" sz="2400" dirty="0"/>
              <a:t>رنگ اين محصول بنا بر گونه آن از قرمز تيره تا زرد نارنجي و سبز روشن متغير است </a:t>
            </a:r>
            <a:endParaRPr lang="fa-IR" sz="2400" dirty="0" smtClean="0"/>
          </a:p>
          <a:p>
            <a:endParaRPr lang="fa-IR" dirty="0"/>
          </a:p>
        </p:txBody>
      </p:sp>
    </p:spTree>
    <p:extLst>
      <p:ext uri="{BB962C8B-B14F-4D97-AF65-F5344CB8AC3E}">
        <p14:creationId xmlns:p14="http://schemas.microsoft.com/office/powerpoint/2010/main" val="3072477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13597"/>
          </a:xfrm>
          <a:noFill/>
          <a:effectLst/>
        </p:spPr>
        <p:txBody>
          <a:bodyPr>
            <a:normAutofit fontScale="90000"/>
          </a:bodyPr>
          <a:lstStyle/>
          <a:p>
            <a:pPr algn="ctr"/>
            <a:r>
              <a:rPr lang="fa-IR" sz="3600" dirty="0" smtClean="0">
                <a:solidFill>
                  <a:srgbClr val="C00000"/>
                </a:solidFill>
              </a:rPr>
              <a:t>۲</a:t>
            </a:r>
            <a:br>
              <a:rPr lang="fa-IR" sz="3600" dirty="0" smtClean="0">
                <a:solidFill>
                  <a:srgbClr val="C00000"/>
                </a:solidFill>
              </a:rPr>
            </a:br>
            <a:r>
              <a:rPr lang="fa-IR" sz="3600" dirty="0">
                <a:solidFill>
                  <a:srgbClr val="C00000"/>
                </a:solidFill>
              </a:rPr>
              <a:t>2</a:t>
            </a:r>
            <a:r>
              <a:rPr lang="fa-IR" sz="3600" dirty="0" smtClean="0">
                <a:solidFill>
                  <a:srgbClr val="C00000"/>
                </a:solidFill>
              </a:rPr>
              <a:t>- </a:t>
            </a:r>
            <a:r>
              <a:rPr lang="fa-IR" sz="3600" dirty="0">
                <a:solidFill>
                  <a:srgbClr val="C00000"/>
                </a:solidFill>
              </a:rPr>
              <a:t>رنگ </a:t>
            </a:r>
            <a:r>
              <a:rPr lang="fa-IR" sz="3600" dirty="0" smtClean="0">
                <a:solidFill>
                  <a:srgbClr val="C00000"/>
                </a:solidFill>
              </a:rPr>
              <a:t>های </a:t>
            </a:r>
            <a:r>
              <a:rPr lang="fa-IR" sz="3600" dirty="0">
                <a:solidFill>
                  <a:srgbClr val="C00000"/>
                </a:solidFill>
              </a:rPr>
              <a:t>مصنوعی       </a:t>
            </a:r>
            <a:r>
              <a:rPr lang="en-US" sz="3600" dirty="0">
                <a:solidFill>
                  <a:srgbClr val="C00000"/>
                </a:solidFill>
              </a:rPr>
              <a:t>Synthetic colors</a:t>
            </a:r>
            <a:br>
              <a:rPr lang="en-US" sz="3600" dirty="0">
                <a:solidFill>
                  <a:srgbClr val="C00000"/>
                </a:solidFill>
              </a:rPr>
            </a:br>
            <a:endParaRPr lang="fa-IR" dirty="0">
              <a:solidFill>
                <a:srgbClr val="C00000"/>
              </a:solidFill>
            </a:endParaRPr>
          </a:p>
        </p:txBody>
      </p:sp>
      <p:sp>
        <p:nvSpPr>
          <p:cNvPr id="3" name="Content Placeholder 2"/>
          <p:cNvSpPr>
            <a:spLocks noGrp="1"/>
          </p:cNvSpPr>
          <p:nvPr>
            <p:ph idx="1"/>
          </p:nvPr>
        </p:nvSpPr>
        <p:spPr>
          <a:xfrm>
            <a:off x="914400" y="1344706"/>
            <a:ext cx="10730754" cy="4598894"/>
          </a:xfrm>
          <a:effectLst>
            <a:glow rad="127000">
              <a:schemeClr val="bg1"/>
            </a:glow>
          </a:effectLst>
        </p:spPr>
        <p:txBody>
          <a:bodyPr>
            <a:noAutofit/>
          </a:bodyPr>
          <a:lstStyle/>
          <a:p>
            <a:endParaRPr lang="en-US" sz="2400" dirty="0"/>
          </a:p>
          <a:p>
            <a:pPr algn="just"/>
            <a:r>
              <a:rPr lang="fa-IR" sz="3200" dirty="0"/>
              <a:t>این رنگها در طبیعت وجود ندارند واز طریق سنتز ساخته می شوند . رنگهای مصنوعی موجود بطور معمول از نظر شیمیایی خیلی خالص بوده و از نظر قدرت رنگ آمیزی نیز استاندارد شده اند . رنگهای محلول ، در آب وبرخی ترکیبات حاوی مقادیر زیادی هیدروژن حل می گردند . قدرت رنگ آمیزی آنها به طور مستقیم متناسب با مقدار رنگ شیمیایی موجود در </a:t>
            </a:r>
            <a:r>
              <a:rPr lang="fa-IR" sz="3200" dirty="0" smtClean="0"/>
              <a:t>آنهاست. </a:t>
            </a:r>
            <a:r>
              <a:rPr lang="fa-IR" sz="3200" dirty="0"/>
              <a:t>همچنین مخلوطهای حاوی رنگ نیز در بازار عرضه می شوند . رنگهای مصنوعی محلول در آب در سطح وسیعی در صنایع غذایی مورد استفاده قرار می گیرند و بطور معمول از نظر پایداری ، سازگاری و اقتصادی مناسب می باشند . </a:t>
            </a:r>
            <a:endParaRPr lang="fa-IR" sz="2400" dirty="0"/>
          </a:p>
        </p:txBody>
      </p:sp>
    </p:spTree>
    <p:extLst>
      <p:ext uri="{BB962C8B-B14F-4D97-AF65-F5344CB8AC3E}">
        <p14:creationId xmlns:p14="http://schemas.microsoft.com/office/powerpoint/2010/main" val="1555127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376" y="497541"/>
            <a:ext cx="10717306" cy="5983941"/>
          </a:xfrm>
        </p:spPr>
        <p:txBody>
          <a:bodyPr>
            <a:normAutofit fontScale="92500" lnSpcReduction="10000"/>
          </a:bodyPr>
          <a:lstStyle/>
          <a:p>
            <a:pPr marL="0" indent="0">
              <a:buNone/>
            </a:pPr>
            <a:endParaRPr lang="fa-IR" dirty="0"/>
          </a:p>
          <a:p>
            <a:r>
              <a:rPr lang="fa-IR" sz="3500" b="1" dirty="0" smtClean="0">
                <a:solidFill>
                  <a:srgbClr val="C00000"/>
                </a:solidFill>
              </a:rPr>
              <a:t>رنگ </a:t>
            </a:r>
            <a:r>
              <a:rPr lang="fa-IR" sz="3500" b="1" dirty="0">
                <a:solidFill>
                  <a:srgbClr val="C00000"/>
                </a:solidFill>
              </a:rPr>
              <a:t>آناتو</a:t>
            </a:r>
          </a:p>
          <a:p>
            <a:r>
              <a:rPr lang="fa-IR" sz="2200" dirty="0"/>
              <a:t>آناتو یک جایگزین طبیعی برای رنگ های مصنوعی در مواد غذایی است. این ترکیب از ارزش تجاری ویژه ای در ایالات متحده برخوردار است زیرا سازمان غذا و دارو ، مواد رنگی مشتق شده از آن را معاف از صدور گواهینامه در نظر گرفته است</a:t>
            </a:r>
            <a:r>
              <a:rPr lang="fa-IR" sz="2200" dirty="0" smtClean="0"/>
              <a:t>.</a:t>
            </a:r>
            <a:endParaRPr lang="fa-IR" sz="2200" dirty="0"/>
          </a:p>
          <a:p>
            <a:r>
              <a:rPr lang="fa-IR" sz="2200" dirty="0"/>
              <a:t>از دانه های آناتو آسیاب شده  که اغلب با سایر دانه ها یا ادویه ها مخلوط می شود ، به صورت خمیر یا پودر در آشپزی به ویژه در </a:t>
            </a:r>
            <a:r>
              <a:rPr lang="fa-IR" sz="2200" dirty="0" smtClean="0"/>
              <a:t>غذاهای آمریکایی استفاده </a:t>
            </a:r>
            <a:r>
              <a:rPr lang="fa-IR" sz="2200" dirty="0"/>
              <a:t>می </a:t>
            </a:r>
            <a:r>
              <a:rPr lang="fa-IR" sz="2200" dirty="0" smtClean="0"/>
              <a:t>شود.</a:t>
            </a:r>
            <a:endParaRPr lang="fa-IR" sz="2200" dirty="0"/>
          </a:p>
          <a:p>
            <a:r>
              <a:rPr lang="fa-IR" sz="2200" dirty="0"/>
              <a:t>آناتو در حال حاضر برای ایجاد رنگ زرد یا نارنجی به بسیاری از غذاهای صنعتی و نیمه صنعتی از جمله پنیر ، بستنی ، محصولات نانوایی ، دسرها ، مواد پر کننده میوه ، ماست ، نوشیدنی ها ، کره ، روغن ، مارگارین ، پنیر فرآوری شده و چربی اضافه می شود و در اتحادیه اروپا با شماره </a:t>
            </a:r>
            <a:r>
              <a:rPr lang="en-US" sz="2200" dirty="0"/>
              <a:t>E160b </a:t>
            </a:r>
            <a:r>
              <a:rPr lang="fa-IR" sz="2200" dirty="0" smtClean="0"/>
              <a:t> شناخته </a:t>
            </a:r>
            <a:r>
              <a:rPr lang="fa-IR" sz="2200" dirty="0"/>
              <a:t>می شود.</a:t>
            </a:r>
          </a:p>
          <a:p>
            <a:r>
              <a:rPr lang="fa-IR" sz="2200" dirty="0" smtClean="0"/>
              <a:t>آناتو </a:t>
            </a:r>
            <a:r>
              <a:rPr lang="fa-IR" sz="2200" dirty="0"/>
              <a:t>شامل بسیاری از ترکیبات گیاهی با خاصیت آنتی اکسیدانی از جمله کاروتنوئیدها ، ترپنوئیدها ، فلاونوئیدها و توکوتری انولها است . آنتی اکسیدان ها ترکیباتی هستند که می توانند مولکول های بالقوه مضری به نام رادیکال های آزاد را خنثی کنند که در صورت افزایش بیش از حد می توانند به سلول های شما آسیب برسانند. تحقیقات نشان داده است که آسیب ناشی از سطح بالای رادیکال های آزاد به بیماری های مزمنی مانند سرطان ها ، اختلالات مغزی ، بیماری های قلبی و دیابت منجر خواهد شد.</a:t>
            </a:r>
          </a:p>
          <a:p>
            <a:r>
              <a:rPr lang="fa-IR" sz="2200" dirty="0">
                <a:solidFill>
                  <a:srgbClr val="FF0000"/>
                </a:solidFill>
              </a:rPr>
              <a:t>ایمنی و عوارض جانبی رنگ </a:t>
            </a:r>
            <a:r>
              <a:rPr lang="fa-IR" sz="2200" dirty="0" smtClean="0">
                <a:solidFill>
                  <a:srgbClr val="FF0000"/>
                </a:solidFill>
              </a:rPr>
              <a:t>آناتو:</a:t>
            </a:r>
            <a:endParaRPr lang="fa-IR" sz="2200" dirty="0">
              <a:solidFill>
                <a:srgbClr val="FF0000"/>
              </a:solidFill>
            </a:endParaRPr>
          </a:p>
          <a:p>
            <a:r>
              <a:rPr lang="fa-IR" sz="2200" dirty="0"/>
              <a:t>به طور کلی  </a:t>
            </a:r>
            <a:r>
              <a:rPr lang="en-US" sz="2200" dirty="0"/>
              <a:t>Annatto </a:t>
            </a:r>
            <a:r>
              <a:rPr lang="fa-IR" sz="2200" dirty="0"/>
              <a:t>برای اکثر افراد ایمن به نظر می رسد اما برخی از افراد ممکن است به آن واکنش آلرژیک نشان دهند که علائم آن شامل خارش ، تورم ، فشار خون پایین ، کهیر و درد معده </a:t>
            </a:r>
            <a:r>
              <a:rPr lang="fa-IR" sz="2200" dirty="0" smtClean="0"/>
              <a:t>است. در </a:t>
            </a:r>
            <a:r>
              <a:rPr lang="fa-IR" sz="2200" dirty="0"/>
              <a:t>بعضی شرایط ، آناتو ممکن است علائم سندرم روده تحریک پذیر (</a:t>
            </a:r>
            <a:r>
              <a:rPr lang="en-US" sz="2200" dirty="0"/>
              <a:t>IBS) </a:t>
            </a:r>
            <a:r>
              <a:rPr lang="fa-IR" sz="2200" dirty="0" smtClean="0"/>
              <a:t> ) را </a:t>
            </a:r>
            <a:r>
              <a:rPr lang="fa-IR" sz="2200" dirty="0"/>
              <a:t>تحریک کند</a:t>
            </a:r>
            <a:r>
              <a:rPr lang="fa-IR" sz="2200" dirty="0" smtClean="0"/>
              <a:t>.</a:t>
            </a:r>
          </a:p>
          <a:p>
            <a:endParaRPr lang="fa-IR" dirty="0"/>
          </a:p>
          <a:p>
            <a:endParaRPr lang="fa-IR" dirty="0"/>
          </a:p>
          <a:p>
            <a:endParaRPr lang="fa-IR" dirty="0"/>
          </a:p>
          <a:p>
            <a:endParaRPr lang="fa-IR" dirty="0"/>
          </a:p>
        </p:txBody>
      </p:sp>
    </p:spTree>
    <p:extLst>
      <p:ext uri="{BB962C8B-B14F-4D97-AF65-F5344CB8AC3E}">
        <p14:creationId xmlns:p14="http://schemas.microsoft.com/office/powerpoint/2010/main" val="3594491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237129"/>
            <a:ext cx="10058400" cy="4631965"/>
          </a:xfrm>
        </p:spPr>
        <p:txBody>
          <a:bodyPr/>
          <a:lstStyle/>
          <a:p>
            <a:r>
              <a:rPr lang="fa-IR" sz="3600" spc="-50" dirty="0">
                <a:solidFill>
                  <a:srgbClr val="000000">
                    <a:lumMod val="75000"/>
                    <a:lumOff val="25000"/>
                  </a:srgbClr>
                </a:solidFill>
                <a:latin typeface="Calibri Light" panose="020F0302020204030204"/>
                <a:ea typeface="+mj-ea"/>
                <a:cs typeface="Times New Roman" panose="02020603050405020304" pitchFamily="18" charset="0"/>
              </a:rPr>
              <a:t>رنگهای </a:t>
            </a:r>
            <a:r>
              <a:rPr lang="fa-IR" sz="3600" spc="-50" dirty="0" smtClean="0">
                <a:solidFill>
                  <a:srgbClr val="000000">
                    <a:lumMod val="75000"/>
                    <a:lumOff val="25000"/>
                  </a:srgbClr>
                </a:solidFill>
                <a:latin typeface="Calibri Light" panose="020F0302020204030204"/>
                <a:ea typeface="+mj-ea"/>
                <a:cs typeface="Times New Roman" panose="02020603050405020304" pitchFamily="18" charset="0"/>
              </a:rPr>
              <a:t>سنتزی </a:t>
            </a:r>
            <a:r>
              <a:rPr lang="fa-IR" sz="3600" spc="-50" dirty="0">
                <a:solidFill>
                  <a:srgbClr val="000000">
                    <a:lumMod val="75000"/>
                    <a:lumOff val="25000"/>
                  </a:srgbClr>
                </a:solidFill>
                <a:latin typeface="Calibri Light" panose="020F0302020204030204"/>
                <a:ea typeface="+mj-ea"/>
                <a:cs typeface="Times New Roman" panose="02020603050405020304" pitchFamily="18" charset="0"/>
              </a:rPr>
              <a:t>شامل دو دسته اند </a:t>
            </a:r>
            <a:r>
              <a:rPr lang="fa-IR" sz="3600" spc="-50" dirty="0" smtClean="0">
                <a:solidFill>
                  <a:srgbClr val="000000">
                    <a:lumMod val="75000"/>
                    <a:lumOff val="25000"/>
                  </a:srgbClr>
                </a:solidFill>
                <a:latin typeface="Calibri Light" panose="020F0302020204030204"/>
                <a:ea typeface="+mj-ea"/>
                <a:cs typeface="Times New Roman" panose="02020603050405020304" pitchFamily="18" charset="0"/>
              </a:rPr>
              <a:t>:</a:t>
            </a:r>
          </a:p>
          <a:p>
            <a:endParaRPr lang="fa-IR" sz="1400" dirty="0"/>
          </a:p>
          <a:p>
            <a:pPr algn="just"/>
            <a:r>
              <a:rPr lang="fa-IR" sz="2800" dirty="0" smtClean="0"/>
              <a:t>1- رنگهای مشابه طبیعی: به آن دسته از رنگهای خوراکی می گویند که فرمولاسیون و ساختمان شیمیایی آنهادر طبیعت وجود دارد اما به دلیل عدم توجیه اقتصادی یا عدم دسترسی به مواد اولیه کافی به روشهای شیمیایی از منشا غیر طبیعی تولید می شود مانند بتا کاروتن سنتزی</a:t>
            </a:r>
          </a:p>
          <a:p>
            <a:pPr algn="just"/>
            <a:r>
              <a:rPr lang="fa-IR" sz="2800" dirty="0" smtClean="0"/>
              <a:t>2- رنگهای مصنوعی:رنگهایی هستند که در طبیعت وجود ندارند و معمولا از قطران زغال سنگ یا نفت و با استفاده از روشهای شیمیایی ساخته میگردند مانند سان ست یلو ؛ کینولین یلو و...</a:t>
            </a:r>
          </a:p>
          <a:p>
            <a:endParaRPr lang="fa-IR" dirty="0"/>
          </a:p>
        </p:txBody>
      </p:sp>
    </p:spTree>
    <p:extLst>
      <p:ext uri="{BB962C8B-B14F-4D97-AF65-F5344CB8AC3E}">
        <p14:creationId xmlns:p14="http://schemas.microsoft.com/office/powerpoint/2010/main" val="1638574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55831"/>
          </a:xfrm>
        </p:spPr>
        <p:txBody>
          <a:bodyPr>
            <a:normAutofit/>
          </a:bodyPr>
          <a:lstStyle/>
          <a:p>
            <a:pPr algn="ctr"/>
            <a:r>
              <a:rPr lang="fa-IR" sz="4000" dirty="0" smtClean="0">
                <a:solidFill>
                  <a:srgbClr val="FF0000"/>
                </a:solidFill>
              </a:rPr>
              <a:t>تاریخچه استفاده از رنگ  در مواد غذایی</a:t>
            </a:r>
            <a:endParaRPr lang="fa-IR" sz="4000" dirty="0">
              <a:solidFill>
                <a:srgbClr val="FF0000"/>
              </a:solidFill>
            </a:endParaRPr>
          </a:p>
        </p:txBody>
      </p:sp>
      <p:sp>
        <p:nvSpPr>
          <p:cNvPr id="3" name="Content Placeholder 2"/>
          <p:cNvSpPr>
            <a:spLocks noGrp="1"/>
          </p:cNvSpPr>
          <p:nvPr>
            <p:ph idx="1"/>
          </p:nvPr>
        </p:nvSpPr>
        <p:spPr>
          <a:xfrm>
            <a:off x="1097280" y="1680882"/>
            <a:ext cx="10058400" cy="4188212"/>
          </a:xfrm>
        </p:spPr>
        <p:txBody>
          <a:bodyPr>
            <a:noAutofit/>
          </a:bodyPr>
          <a:lstStyle/>
          <a:p>
            <a:r>
              <a:rPr lang="fa-IR" sz="2800" dirty="0"/>
              <a:t>رنگ های غذایی نقش بسیار مهمی را در بهبود و هرچه بهتر شدن خصوصیات و زیبایی مواد غذایی ایفا می نمایند. تا قبل ازپیدایش اولین رنگ مصنوعی در سال 1856 توسط ویلیام پرکینز، بشر تنها از رنگ های استخراج شده از گیاهان، حیوانات و مواد </a:t>
            </a:r>
            <a:r>
              <a:rPr lang="fa-IR" sz="2800" dirty="0" smtClean="0"/>
              <a:t>معدنی به </a:t>
            </a:r>
            <a:r>
              <a:rPr lang="fa-IR" sz="2800" dirty="0"/>
              <a:t>عنوان رنگدانه های غذایی استفاده می کرد. بعد از آن با توجه به خواص برتر رنگ های مصنوعی به علت مقدار رنگ، ثبات مناسب وقیمت پایین تولید رنگ های مصنوعی نسبت به رنگ های </a:t>
            </a:r>
            <a:r>
              <a:rPr lang="fa-IR" sz="2800" dirty="0" smtClean="0"/>
              <a:t>طبیعی</a:t>
            </a:r>
            <a:r>
              <a:rPr lang="fa-IR" sz="2800" dirty="0"/>
              <a:t>، استفاده از آنها در محدوده وسیعی توسعه یافت. متاسفانه با توجه به آزمایشات دقیق انجام شده و امکان وجود مواد سمی در برخی از رنگ های مصنوعی، استفاده از آنها را در مواد غذایی با </a:t>
            </a:r>
            <a:r>
              <a:rPr lang="fa-IR" sz="2800" dirty="0" smtClean="0"/>
              <a:t>محدودیت مواجه </a:t>
            </a:r>
            <a:r>
              <a:rPr lang="fa-IR" sz="2800" dirty="0"/>
              <a:t>نموده است. در مقابل آزمایشات برای رنگ های طبیعی خوراکی با وقت کم تری انجام شده و افزایش تقاضا برای افزودنی </a:t>
            </a:r>
            <a:r>
              <a:rPr lang="fa-IR" sz="2800" dirty="0" smtClean="0"/>
              <a:t>های رنگی </a:t>
            </a:r>
            <a:r>
              <a:rPr lang="fa-IR" sz="2800" dirty="0"/>
              <a:t>به همراه افزایش آگاهی برای حفظ سلامتی، تولید کنندگان صنایع غذایی را به سمت استفاده از رنگ های طبیعی سوق داده </a:t>
            </a:r>
            <a:r>
              <a:rPr lang="fa-IR" sz="2800" dirty="0" smtClean="0"/>
              <a:t>است.</a:t>
            </a:r>
            <a:endParaRPr lang="fa-IR" sz="2800" dirty="0"/>
          </a:p>
        </p:txBody>
      </p:sp>
    </p:spTree>
    <p:extLst>
      <p:ext uri="{BB962C8B-B14F-4D97-AF65-F5344CB8AC3E}">
        <p14:creationId xmlns:p14="http://schemas.microsoft.com/office/powerpoint/2010/main" val="2134582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a:solidFill>
                  <a:srgbClr val="C00000"/>
                </a:solidFill>
              </a:rPr>
              <a:t>میزان دریافتی قابل قبول </a:t>
            </a:r>
            <a:r>
              <a:rPr lang="fa-IR" sz="3200" dirty="0" smtClean="0">
                <a:solidFill>
                  <a:srgbClr val="C00000"/>
                </a:solidFill>
              </a:rPr>
              <a:t>روزانه   </a:t>
            </a:r>
            <a:r>
              <a:rPr lang="en-US" sz="3200" dirty="0">
                <a:solidFill>
                  <a:srgbClr val="C00000"/>
                </a:solidFill>
              </a:rPr>
              <a:t>Acceptable Daily Intake (ADI) </a:t>
            </a:r>
            <a:r>
              <a:rPr lang="fa-IR" sz="3200" dirty="0" smtClean="0">
                <a:solidFill>
                  <a:srgbClr val="C00000"/>
                </a:solidFill>
              </a:rPr>
              <a:t> </a:t>
            </a:r>
            <a:endParaRPr lang="fa-IR" sz="3200" dirty="0">
              <a:solidFill>
                <a:srgbClr val="C00000"/>
              </a:solidFill>
            </a:endParaRPr>
          </a:p>
        </p:txBody>
      </p:sp>
      <p:sp>
        <p:nvSpPr>
          <p:cNvPr id="3" name="Content Placeholder 2"/>
          <p:cNvSpPr>
            <a:spLocks noGrp="1"/>
          </p:cNvSpPr>
          <p:nvPr>
            <p:ph idx="1"/>
          </p:nvPr>
        </p:nvSpPr>
        <p:spPr/>
        <p:txBody>
          <a:bodyPr/>
          <a:lstStyle/>
          <a:p>
            <a:pPr algn="just">
              <a:lnSpc>
                <a:spcPct val="107000"/>
              </a:lnSpc>
              <a:spcAft>
                <a:spcPts val="800"/>
              </a:spcAft>
            </a:pPr>
            <a:r>
              <a:rPr lang="fa-IR" sz="2800" dirty="0" smtClean="0">
                <a:latin typeface="Calibri" panose="020F0502020204030204" pitchFamily="34" charset="0"/>
                <a:ea typeface="Calibri" panose="020F0502020204030204" pitchFamily="34" charset="0"/>
              </a:rPr>
              <a:t>مقدار </a:t>
            </a:r>
            <a:r>
              <a:rPr lang="fa-IR" sz="2800" dirty="0">
                <a:latin typeface="Calibri" panose="020F0502020204030204" pitchFamily="34" charset="0"/>
                <a:ea typeface="Calibri" panose="020F0502020204030204" pitchFamily="34" charset="0"/>
              </a:rPr>
              <a:t>ماده افزودنی خوراکی است که مصرف کننده میتواند روزانه بدون هیچگونه خطری برای سلامتی، برای تمام مدت عمر دریافت نماید و مقدار آن بر حسب</a:t>
            </a:r>
            <a:r>
              <a:rPr lang="en-US" sz="2800" dirty="0">
                <a:latin typeface="Calibri" panose="020F0502020204030204" pitchFamily="34" charset="0"/>
                <a:ea typeface="Calibri" panose="020F0502020204030204" pitchFamily="34" charset="0"/>
                <a:cs typeface="Arial" panose="020B0604020202020204" pitchFamily="34" charset="0"/>
              </a:rPr>
              <a:t> mg </a:t>
            </a:r>
            <a:r>
              <a:rPr lang="fa-IR" sz="2800" dirty="0">
                <a:latin typeface="Calibri" panose="020F0502020204030204" pitchFamily="34" charset="0"/>
                <a:ea typeface="Calibri" panose="020F0502020204030204" pitchFamily="34" charset="0"/>
              </a:rPr>
              <a:t>افزودنی خوراکی برای هر</a:t>
            </a:r>
            <a:r>
              <a:rPr lang="en-US" sz="2800" dirty="0">
                <a:latin typeface="Calibri" panose="020F0502020204030204" pitchFamily="34" charset="0"/>
                <a:ea typeface="Calibri" panose="020F0502020204030204" pitchFamily="34" charset="0"/>
                <a:cs typeface="Arial" panose="020B0604020202020204" pitchFamily="34" charset="0"/>
              </a:rPr>
              <a:t> kg </a:t>
            </a:r>
            <a:r>
              <a:rPr lang="fa-IR" sz="2800" dirty="0">
                <a:latin typeface="Calibri" panose="020F0502020204030204" pitchFamily="34" charset="0"/>
                <a:ea typeface="Calibri" panose="020F0502020204030204" pitchFamily="34" charset="0"/>
              </a:rPr>
              <a:t>وزن بدن تعیین</a:t>
            </a:r>
            <a:r>
              <a:rPr lang="fa-IR" sz="3600" dirty="0">
                <a:latin typeface="Calibri" panose="020F0502020204030204" pitchFamily="34" charset="0"/>
                <a:ea typeface="Calibri" panose="020F0502020204030204" pitchFamily="34" charset="0"/>
              </a:rPr>
              <a:t> </a:t>
            </a:r>
            <a:r>
              <a:rPr lang="fa-IR" sz="2800" dirty="0">
                <a:latin typeface="Calibri" panose="020F0502020204030204" pitchFamily="34" charset="0"/>
                <a:ea typeface="Calibri" panose="020F0502020204030204" pitchFamily="34" charset="0"/>
              </a:rPr>
              <a:t>میشود. میانگین وزن جمعیت جهت محاسبه</a:t>
            </a:r>
            <a:r>
              <a:rPr lang="en-US" sz="2800" dirty="0">
                <a:latin typeface="Calibri" panose="020F0502020204030204" pitchFamily="34" charset="0"/>
                <a:ea typeface="Calibri" panose="020F0502020204030204" pitchFamily="34" charset="0"/>
                <a:cs typeface="Arial" panose="020B0604020202020204" pitchFamily="34" charset="0"/>
              </a:rPr>
              <a:t> ADI </a:t>
            </a:r>
            <a:r>
              <a:rPr lang="fa-IR" sz="2800" dirty="0">
                <a:latin typeface="Calibri" panose="020F0502020204030204" pitchFamily="34" charset="0"/>
                <a:ea typeface="Calibri" panose="020F0502020204030204" pitchFamily="34" charset="0"/>
              </a:rPr>
              <a:t>،</a:t>
            </a:r>
            <a:r>
              <a:rPr lang="en-US" sz="2800" dirty="0">
                <a:latin typeface="Calibri" panose="020F0502020204030204" pitchFamily="34" charset="0"/>
                <a:ea typeface="Calibri" panose="020F0502020204030204" pitchFamily="34" charset="0"/>
                <a:cs typeface="Arial" panose="020B0604020202020204" pitchFamily="34" charset="0"/>
              </a:rPr>
              <a:t>kg </a:t>
            </a:r>
            <a:r>
              <a:rPr lang="fa-IR" sz="2800" dirty="0">
                <a:latin typeface="Calibri" panose="020F0502020204030204" pitchFamily="34" charset="0"/>
                <a:ea typeface="Calibri" panose="020F0502020204030204" pitchFamily="34" charset="0"/>
              </a:rPr>
              <a:t>60 در نظر گرفته شده که این مقدار برای کشورهای در حال توسعه، 50</a:t>
            </a:r>
            <a:r>
              <a:rPr lang="en-US" sz="2800" dirty="0">
                <a:latin typeface="Calibri" panose="020F0502020204030204" pitchFamily="34" charset="0"/>
                <a:ea typeface="Calibri" panose="020F0502020204030204" pitchFamily="34" charset="0"/>
                <a:cs typeface="Arial" panose="020B0604020202020204" pitchFamily="34" charset="0"/>
              </a:rPr>
              <a:t>kg </a:t>
            </a:r>
            <a:r>
              <a:rPr lang="en-US" sz="2800" dirty="0">
                <a:latin typeface="Arial" panose="020B0604020202020204" pitchFamily="34" charset="0"/>
                <a:ea typeface="Calibri" panose="020F0502020204030204" pitchFamily="34" charset="0"/>
                <a:cs typeface="Arial" panose="020B0604020202020204" pitchFamily="34" charset="0"/>
              </a:rPr>
              <a:t> </a:t>
            </a:r>
            <a:r>
              <a:rPr lang="fa-IR" sz="2800" dirty="0">
                <a:latin typeface="Arial" panose="020B0604020202020204" pitchFamily="34" charset="0"/>
                <a:ea typeface="Calibri" panose="020F0502020204030204" pitchFamily="34" charset="0"/>
              </a:rPr>
              <a:t>می باشد</a:t>
            </a:r>
            <a:r>
              <a:rPr lang="en-US" sz="2800" dirty="0">
                <a:latin typeface="Calibri" panose="020F0502020204030204" pitchFamily="34" charset="0"/>
                <a:ea typeface="Calibri" panose="020F0502020204030204" pitchFamily="34" charset="0"/>
                <a:cs typeface="Arial" panose="020B0604020202020204" pitchFamily="34" charset="0"/>
              </a:rPr>
              <a:t>.</a:t>
            </a:r>
          </a:p>
          <a:p>
            <a:endParaRPr lang="fa-IR" dirty="0"/>
          </a:p>
        </p:txBody>
      </p:sp>
    </p:spTree>
    <p:extLst>
      <p:ext uri="{BB962C8B-B14F-4D97-AF65-F5344CB8AC3E}">
        <p14:creationId xmlns:p14="http://schemas.microsoft.com/office/powerpoint/2010/main" val="3428101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t>1- رنگ‌های </a:t>
            </a:r>
            <a:r>
              <a:rPr lang="fa-IR" sz="4000" dirty="0"/>
              <a:t>مشابه </a:t>
            </a:r>
            <a:r>
              <a:rPr lang="fa-IR" sz="4000" dirty="0" smtClean="0"/>
              <a:t>طبیعی:</a:t>
            </a:r>
            <a:r>
              <a:rPr lang="fa-IR" dirty="0"/>
              <a:t/>
            </a:r>
            <a:br>
              <a:rPr lang="fa-IR" dirty="0"/>
            </a:br>
            <a:endParaRPr lang="fa-IR" dirty="0"/>
          </a:p>
        </p:txBody>
      </p:sp>
      <p:sp>
        <p:nvSpPr>
          <p:cNvPr id="3" name="Content Placeholder 2"/>
          <p:cNvSpPr>
            <a:spLocks noGrp="1"/>
          </p:cNvSpPr>
          <p:nvPr>
            <p:ph idx="1"/>
          </p:nvPr>
        </p:nvSpPr>
        <p:spPr>
          <a:xfrm>
            <a:off x="1613647" y="1492624"/>
            <a:ext cx="9009529" cy="5136776"/>
          </a:xfrm>
        </p:spPr>
        <p:txBody>
          <a:bodyPr>
            <a:normAutofit/>
          </a:bodyPr>
          <a:lstStyle/>
          <a:p>
            <a:endParaRPr lang="fa-IR" sz="2800" dirty="0"/>
          </a:p>
          <a:p>
            <a:pPr algn="just"/>
            <a:r>
              <a:rPr lang="fa-IR" sz="3200" dirty="0" smtClean="0"/>
              <a:t>گاهی </a:t>
            </a:r>
            <a:r>
              <a:rPr lang="fa-IR" sz="3200" dirty="0"/>
              <a:t>استخراج از مواد غذایی دارای توجیه اقتصادی نمی‌باشد و یا آن که به مواد اولیه دسترسی وجود ندارد بنابراین ساختمان شیمیایی رنگدانه‌های طبیعی مورد شناسایی قرار گرفته متعاقباً در صنعت تولید </a:t>
            </a:r>
            <a:r>
              <a:rPr lang="fa-IR" sz="3200" dirty="0" smtClean="0"/>
              <a:t>می‌گردد. بدین </a:t>
            </a:r>
            <a:r>
              <a:rPr lang="fa-IR" sz="3200" dirty="0"/>
              <a:t>ترتیب رنگدانه های مشابه طبیعی شکل می‌گیرند. نظیر بتاکاروتن در موادی مثل کره و مارگارین </a:t>
            </a:r>
            <a:r>
              <a:rPr lang="fa-IR" sz="3200" dirty="0" smtClean="0"/>
              <a:t>.  </a:t>
            </a:r>
            <a:r>
              <a:rPr lang="fa-IR" sz="3200" dirty="0"/>
              <a:t>در ایران در برخی از کارخانجات در ساخت </a:t>
            </a:r>
            <a:r>
              <a:rPr lang="fa-IR" sz="3200" dirty="0" smtClean="0"/>
              <a:t>ماکارونی هم از این نوع رنگ ، </a:t>
            </a:r>
            <a:r>
              <a:rPr lang="fa-IR" sz="3200" dirty="0"/>
              <a:t>به کار گرفته می‌شود</a:t>
            </a:r>
            <a:r>
              <a:rPr lang="fa-IR" sz="3200" dirty="0" smtClean="0"/>
              <a:t>.</a:t>
            </a:r>
          </a:p>
          <a:p>
            <a:endParaRPr lang="fa-IR" sz="2800" dirty="0"/>
          </a:p>
        </p:txBody>
      </p:sp>
    </p:spTree>
    <p:extLst>
      <p:ext uri="{BB962C8B-B14F-4D97-AF65-F5344CB8AC3E}">
        <p14:creationId xmlns:p14="http://schemas.microsoft.com/office/powerpoint/2010/main" val="29606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29553"/>
            <a:ext cx="10058400" cy="4739541"/>
          </a:xfrm>
        </p:spPr>
        <p:txBody>
          <a:bodyPr/>
          <a:lstStyle/>
          <a:p>
            <a:r>
              <a:rPr lang="fa-IR" sz="2800" dirty="0">
                <a:cs typeface="B Nazanin" panose="00000400000000000000" pitchFamily="2" charset="-78"/>
              </a:rPr>
              <a:t>بسياری از رنگ ها نيز بصورت لاک های آلومينيومی محلول در چربی در بازار وجود دارند. برای توليد لاک های آلومينيومی, رنگ های محلول در آب را روی آلومينيوم هيدروکسايد (آلومينا) تازه تأثير می دهند. لاک های آلومينيومی محلول در چربی اصولاً در آب و حلال های آلی, غير محلولند. اين رنگ ها را بصورت پودرهای بسيار نرم با غلظت های مختلفی از ماده رنگی, بطور معمول بين10 تا 40 درصد, توليد می کنند. لاک های آلومينيومی به صورت پوششی روی رنگهای محلول, بطور معمول پايداری آنها را در برابر نور افزايش می دهند, و از آنها می توان برای رنگ کردن فرآورده های خشک پودری, مواد غذايي تفننی, آدامس های مختلف (در اين فرآورده ها کمتر باعث رنگی شدن دهان می گردند), فرآورده های شکری قنادی(به ويژه بصورت های مختلف معلقه با تيتانيوم دی اکسايد به منظور پوشش دادن به شيرينی ها) و فرآورده هايي که بصورت قرص های فشرده, عرضه می شوند, استفاده نمود.</a:t>
            </a:r>
          </a:p>
          <a:p>
            <a:endParaRPr lang="fa-IR" dirty="0"/>
          </a:p>
        </p:txBody>
      </p:sp>
    </p:spTree>
    <p:extLst>
      <p:ext uri="{BB962C8B-B14F-4D97-AF65-F5344CB8AC3E}">
        <p14:creationId xmlns:p14="http://schemas.microsoft.com/office/powerpoint/2010/main" val="3476847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4467"/>
          </a:xfrm>
        </p:spPr>
        <p:txBody>
          <a:bodyPr>
            <a:normAutofit fontScale="90000"/>
          </a:bodyPr>
          <a:lstStyle/>
          <a:p>
            <a:pPr algn="ctr"/>
            <a:r>
              <a:rPr lang="fa-IR" sz="4400" dirty="0" smtClean="0">
                <a:solidFill>
                  <a:schemeClr val="accent1"/>
                </a:solidFill>
              </a:rPr>
              <a:t>سیستم شماره گذاری رنگ‌های مصنوعی (</a:t>
            </a:r>
            <a:r>
              <a:rPr lang="fa-IR" sz="4400" dirty="0">
                <a:solidFill>
                  <a:schemeClr val="accent1"/>
                </a:solidFill>
              </a:rPr>
              <a:t>سنتتیک</a:t>
            </a:r>
            <a:r>
              <a:rPr lang="fa-IR" sz="4400" dirty="0" smtClean="0">
                <a:solidFill>
                  <a:schemeClr val="accent1"/>
                </a:solidFill>
              </a:rPr>
              <a:t>)</a:t>
            </a:r>
            <a:r>
              <a:rPr lang="fa-IR" sz="4400" dirty="0">
                <a:solidFill>
                  <a:schemeClr val="accent1"/>
                </a:solidFill>
              </a:rPr>
              <a:t/>
            </a:r>
            <a:br>
              <a:rPr lang="fa-IR" sz="4400" dirty="0">
                <a:solidFill>
                  <a:schemeClr val="accent1"/>
                </a:solidFill>
              </a:rPr>
            </a:br>
            <a:endParaRPr lang="fa-IR" dirty="0">
              <a:solidFill>
                <a:schemeClr val="accent1"/>
              </a:solidFill>
            </a:endParaRPr>
          </a:p>
        </p:txBody>
      </p:sp>
      <p:sp>
        <p:nvSpPr>
          <p:cNvPr id="3" name="Content Placeholder 2"/>
          <p:cNvSpPr>
            <a:spLocks noGrp="1"/>
          </p:cNvSpPr>
          <p:nvPr>
            <p:ph idx="1"/>
          </p:nvPr>
        </p:nvSpPr>
        <p:spPr>
          <a:xfrm>
            <a:off x="1438835" y="1452282"/>
            <a:ext cx="10056479" cy="4416812"/>
          </a:xfrm>
        </p:spPr>
        <p:txBody>
          <a:bodyPr>
            <a:noAutofit/>
          </a:bodyPr>
          <a:lstStyle/>
          <a:p>
            <a:r>
              <a:rPr lang="fa-IR" sz="2800" dirty="0" smtClean="0"/>
              <a:t>رنگ‌های </a:t>
            </a:r>
            <a:r>
              <a:rPr lang="fa-IR" sz="2800" dirty="0"/>
              <a:t>سنتزی مشابه طبیعی نداشته و در حقیقت ترکیبات شیمیایی هستند </a:t>
            </a:r>
            <a:r>
              <a:rPr lang="fa-IR" sz="2800" dirty="0" smtClean="0"/>
              <a:t>که </a:t>
            </a:r>
            <a:r>
              <a:rPr lang="fa-IR" sz="2800" dirty="0"/>
              <a:t>با استفاده از روش‌های شیمیایی </a:t>
            </a:r>
            <a:r>
              <a:rPr lang="fa-IR" sz="2800" dirty="0" smtClean="0"/>
              <a:t>ساخته می‌شوند .</a:t>
            </a:r>
            <a:endParaRPr lang="fa-IR" sz="2800" dirty="0"/>
          </a:p>
          <a:p>
            <a:r>
              <a:rPr lang="fa-IR" sz="2800" dirty="0" smtClean="0"/>
              <a:t>1- </a:t>
            </a:r>
            <a:r>
              <a:rPr lang="en-US" sz="2800" dirty="0" smtClean="0"/>
              <a:t> FD&amp;C </a:t>
            </a:r>
            <a:r>
              <a:rPr lang="fa-IR" sz="2800" dirty="0" smtClean="0"/>
              <a:t> </a:t>
            </a:r>
            <a:r>
              <a:rPr lang="en-US" sz="2400" dirty="0" smtClean="0"/>
              <a:t>( </a:t>
            </a:r>
            <a:r>
              <a:rPr lang="en-US" sz="2400" dirty="0"/>
              <a:t>Food  </a:t>
            </a:r>
            <a:r>
              <a:rPr lang="en-US" sz="2400" dirty="0" err="1"/>
              <a:t>Drug&amp;Cosmetics</a:t>
            </a:r>
            <a:r>
              <a:rPr lang="en-US" sz="2800" dirty="0"/>
              <a:t>)</a:t>
            </a:r>
            <a:r>
              <a:rPr lang="fa-IR" sz="2800" dirty="0" smtClean="0"/>
              <a:t> : ساختمان </a:t>
            </a:r>
            <a:r>
              <a:rPr lang="fa-IR" sz="2800" dirty="0"/>
              <a:t>شیمیایی </a:t>
            </a:r>
            <a:r>
              <a:rPr lang="fa-IR" sz="2800" dirty="0" smtClean="0"/>
              <a:t>رنگها </a:t>
            </a:r>
            <a:r>
              <a:rPr lang="fa-IR" sz="2800" dirty="0"/>
              <a:t>پیچیده و گسترده بوده و به موازات آن نام‌های شیمیایی آن‌ها بسیار طویل و طولانی خواهد بود به همین علت از حروف </a:t>
            </a:r>
            <a:r>
              <a:rPr lang="en-US" sz="2800" dirty="0"/>
              <a:t>F-D-C </a:t>
            </a:r>
            <a:r>
              <a:rPr lang="fa-IR" sz="2800" dirty="0"/>
              <a:t>برای </a:t>
            </a:r>
            <a:r>
              <a:rPr lang="fa-IR" sz="2800" dirty="0" smtClean="0"/>
              <a:t>نامگذاری </a:t>
            </a:r>
            <a:r>
              <a:rPr lang="fa-IR" sz="2800" dirty="0"/>
              <a:t>آن‌ها استفاده </a:t>
            </a:r>
            <a:r>
              <a:rPr lang="fa-IR" sz="2800" dirty="0" smtClean="0"/>
              <a:t>می‌شود.</a:t>
            </a:r>
          </a:p>
          <a:p>
            <a:endParaRPr lang="fa-IR" sz="2400" dirty="0"/>
          </a:p>
          <a:p>
            <a:r>
              <a:rPr lang="fa-IR" sz="2800" b="1" dirty="0" smtClean="0">
                <a:solidFill>
                  <a:srgbClr val="C00000"/>
                </a:solidFill>
              </a:rPr>
              <a:t>بنابراین </a:t>
            </a:r>
            <a:r>
              <a:rPr lang="fa-IR" sz="2800" b="1" dirty="0">
                <a:solidFill>
                  <a:srgbClr val="C00000"/>
                </a:solidFill>
              </a:rPr>
              <a:t>یک رنگ سنتتیک در صورت داشتن </a:t>
            </a:r>
            <a:r>
              <a:rPr lang="fa-IR" sz="2800" b="1" dirty="0" smtClean="0">
                <a:solidFill>
                  <a:srgbClr val="C00000"/>
                </a:solidFill>
              </a:rPr>
              <a:t>شناسه اسمی و عددی </a:t>
            </a:r>
            <a:endParaRPr lang="en-US" sz="2800" b="1" dirty="0" smtClean="0">
              <a:solidFill>
                <a:srgbClr val="C00000"/>
              </a:solidFill>
            </a:endParaRPr>
          </a:p>
          <a:p>
            <a:r>
              <a:rPr lang="en-US" sz="2800" b="1" dirty="0" smtClean="0">
                <a:solidFill>
                  <a:srgbClr val="C00000"/>
                </a:solidFill>
              </a:rPr>
              <a:t>FDC</a:t>
            </a:r>
            <a:r>
              <a:rPr lang="fa-IR" sz="2800" b="1" dirty="0" smtClean="0">
                <a:solidFill>
                  <a:srgbClr val="C00000"/>
                </a:solidFill>
              </a:rPr>
              <a:t>به این مفهوم است</a:t>
            </a:r>
            <a:r>
              <a:rPr lang="fa-IR" sz="2800" b="1" dirty="0">
                <a:solidFill>
                  <a:srgbClr val="C00000"/>
                </a:solidFill>
              </a:rPr>
              <a:t> </a:t>
            </a:r>
            <a:r>
              <a:rPr lang="fa-IR" sz="2800" b="1" dirty="0" smtClean="0">
                <a:solidFill>
                  <a:srgbClr val="C00000"/>
                </a:solidFill>
              </a:rPr>
              <a:t>که </a:t>
            </a:r>
            <a:r>
              <a:rPr lang="fa-IR" sz="2800" b="1" dirty="0">
                <a:solidFill>
                  <a:srgbClr val="C00000"/>
                </a:solidFill>
              </a:rPr>
              <a:t>استفاده از آن </a:t>
            </a:r>
            <a:r>
              <a:rPr lang="fa-IR" sz="2800" b="1" dirty="0" smtClean="0">
                <a:solidFill>
                  <a:srgbClr val="C00000"/>
                </a:solidFill>
              </a:rPr>
              <a:t>در </a:t>
            </a:r>
            <a:r>
              <a:rPr lang="fa-IR" sz="2800" b="1" dirty="0">
                <a:solidFill>
                  <a:srgbClr val="C00000"/>
                </a:solidFill>
              </a:rPr>
              <a:t>غذا- دارو و مواد </a:t>
            </a:r>
            <a:endParaRPr lang="fa-IR" sz="2800" b="1" dirty="0" smtClean="0">
              <a:solidFill>
                <a:srgbClr val="C00000"/>
              </a:solidFill>
            </a:endParaRPr>
          </a:p>
          <a:p>
            <a:r>
              <a:rPr lang="fa-IR" sz="2800" b="1" dirty="0" smtClean="0">
                <a:solidFill>
                  <a:srgbClr val="C00000"/>
                </a:solidFill>
              </a:rPr>
              <a:t>آرایشی- </a:t>
            </a:r>
            <a:r>
              <a:rPr lang="fa-IR" sz="2800" b="1" dirty="0">
                <a:solidFill>
                  <a:srgbClr val="C00000"/>
                </a:solidFill>
              </a:rPr>
              <a:t>بهداشتی مجاز می‌باشد.</a:t>
            </a:r>
          </a:p>
        </p:txBody>
      </p:sp>
      <p:pic>
        <p:nvPicPr>
          <p:cNvPr id="4" name="Picture 3"/>
          <p:cNvPicPr>
            <a:picLocks noChangeAspect="1"/>
          </p:cNvPicPr>
          <p:nvPr/>
        </p:nvPicPr>
        <p:blipFill>
          <a:blip r:embed="rId2"/>
          <a:stretch>
            <a:fillRect/>
          </a:stretch>
        </p:blipFill>
        <p:spPr>
          <a:xfrm>
            <a:off x="336176" y="3738281"/>
            <a:ext cx="2734491" cy="2702633"/>
          </a:xfrm>
          <a:prstGeom prst="rect">
            <a:avLst/>
          </a:prstGeom>
          <a:effectLst>
            <a:glow rad="127000">
              <a:schemeClr val="bg1"/>
            </a:glow>
            <a:outerShdw blurRad="63500" dist="50800" dir="5400000" algn="ctr" rotWithShape="0">
              <a:srgbClr val="000000">
                <a:alpha val="90000"/>
              </a:srgbClr>
            </a:outerShdw>
          </a:effectLst>
        </p:spPr>
      </p:pic>
    </p:spTree>
    <p:extLst>
      <p:ext uri="{BB962C8B-B14F-4D97-AF65-F5344CB8AC3E}">
        <p14:creationId xmlns:p14="http://schemas.microsoft.com/office/powerpoint/2010/main" val="2276353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94" y="1223681"/>
            <a:ext cx="10717306" cy="5244353"/>
          </a:xfrm>
        </p:spPr>
        <p:txBody>
          <a:bodyPr/>
          <a:lstStyle/>
          <a:p>
            <a:r>
              <a:rPr lang="fa-IR" sz="2800" dirty="0" smtClean="0"/>
              <a:t>2- </a:t>
            </a:r>
            <a:r>
              <a:rPr lang="en-US" sz="2800" dirty="0" smtClean="0"/>
              <a:t>  (color Index)  CI  NO</a:t>
            </a:r>
            <a:r>
              <a:rPr lang="fa-IR" sz="2800" dirty="0" smtClean="0"/>
              <a:t> : شناسه عددی و اسمی رنگ از طرف انجمن متخصصین رنگ و انجمن شیمیدانهای نساجی در آمریکا است که از سال 1925 این شناسه شروع به کار کرده است .</a:t>
            </a:r>
          </a:p>
          <a:p>
            <a:r>
              <a:rPr lang="fa-IR" sz="2800" dirty="0" smtClean="0"/>
              <a:t>3- </a:t>
            </a:r>
            <a:r>
              <a:rPr lang="en-US" sz="2800" dirty="0" smtClean="0"/>
              <a:t>CAS No</a:t>
            </a:r>
            <a:r>
              <a:rPr lang="en-US" sz="2800" dirty="0"/>
              <a:t> </a:t>
            </a:r>
            <a:r>
              <a:rPr lang="en-US" sz="2800" dirty="0" smtClean="0"/>
              <a:t> </a:t>
            </a:r>
            <a:r>
              <a:rPr lang="fa-IR" sz="2800" dirty="0" smtClean="0"/>
              <a:t>  </a:t>
            </a:r>
            <a:r>
              <a:rPr lang="en-US" sz="2800" dirty="0" smtClean="0"/>
              <a:t>: (</a:t>
            </a:r>
            <a:r>
              <a:rPr lang="en-US" sz="2800" dirty="0" err="1"/>
              <a:t>chemicalAbstracts</a:t>
            </a:r>
            <a:r>
              <a:rPr lang="en-US" sz="2800" dirty="0"/>
              <a:t> Service Number</a:t>
            </a:r>
            <a:r>
              <a:rPr lang="en-US" sz="2800" dirty="0" smtClean="0"/>
              <a:t>)</a:t>
            </a:r>
            <a:r>
              <a:rPr lang="fa-IR" sz="2800" dirty="0" smtClean="0"/>
              <a:t> شناسه عددی که توسط سازمان خدمات شیمیایی (زیر گروه انجمن شیمی آمریکا) برای کلیه مواد شیمیایی منجمله رنگها از سال 1957  در نظر گرفته شده است .</a:t>
            </a:r>
          </a:p>
          <a:p>
            <a:r>
              <a:rPr lang="fa-IR" sz="2800" dirty="0" smtClean="0"/>
              <a:t>4- </a:t>
            </a:r>
            <a:r>
              <a:rPr lang="en-US" sz="2800" dirty="0" smtClean="0"/>
              <a:t>D&amp;C</a:t>
            </a:r>
            <a:r>
              <a:rPr lang="fa-IR" sz="2800" dirty="0" smtClean="0"/>
              <a:t> </a:t>
            </a:r>
            <a:r>
              <a:rPr lang="en-US" sz="2800" dirty="0"/>
              <a:t>( Drug &amp; Cosmetics)</a:t>
            </a:r>
            <a:r>
              <a:rPr lang="fa-IR" sz="2800" dirty="0"/>
              <a:t> </a:t>
            </a:r>
            <a:r>
              <a:rPr lang="fa-IR" sz="2800" dirty="0" smtClean="0"/>
              <a:t>: شناسه اسمی و عددی رنگ از طرف سازمان </a:t>
            </a:r>
            <a:r>
              <a:rPr lang="en-US" sz="2800" dirty="0" smtClean="0"/>
              <a:t>   FDA</a:t>
            </a:r>
            <a:r>
              <a:rPr lang="fa-IR" sz="2800" dirty="0" smtClean="0"/>
              <a:t>است که نشاندهنده این است که این رنگ در مواد آرایشی و بهداشتی از طرف </a:t>
            </a:r>
            <a:endParaRPr lang="en-US" sz="2800" dirty="0" smtClean="0"/>
          </a:p>
          <a:p>
            <a:r>
              <a:rPr lang="en-US" sz="2800" dirty="0" smtClean="0"/>
              <a:t>FDA</a:t>
            </a:r>
            <a:r>
              <a:rPr lang="fa-IR" sz="2800" dirty="0" smtClean="0"/>
              <a:t>تائید شده است .</a:t>
            </a:r>
          </a:p>
          <a:p>
            <a:endParaRPr lang="fa-IR" dirty="0"/>
          </a:p>
        </p:txBody>
      </p:sp>
    </p:spTree>
    <p:extLst>
      <p:ext uri="{BB962C8B-B14F-4D97-AF65-F5344CB8AC3E}">
        <p14:creationId xmlns:p14="http://schemas.microsoft.com/office/powerpoint/2010/main" val="2981677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5775" y="4353059"/>
            <a:ext cx="1714500" cy="1333500"/>
          </a:xfrm>
          <a:prstGeom prst="rect">
            <a:avLst/>
          </a:prstGeom>
        </p:spPr>
      </p:pic>
      <p:sp>
        <p:nvSpPr>
          <p:cNvPr id="2" name="Title 1"/>
          <p:cNvSpPr>
            <a:spLocks noGrp="1"/>
          </p:cNvSpPr>
          <p:nvPr>
            <p:ph type="title"/>
          </p:nvPr>
        </p:nvSpPr>
        <p:spPr>
          <a:xfrm>
            <a:off x="710914" y="138860"/>
            <a:ext cx="10058400" cy="2026116"/>
          </a:xfrm>
        </p:spPr>
        <p:txBody>
          <a:bodyPr>
            <a:normAutofit/>
          </a:bodyPr>
          <a:lstStyle/>
          <a:p>
            <a:pPr algn="ctr"/>
            <a:r>
              <a:rPr lang="fa-IR" sz="4400" dirty="0" smtClean="0"/>
              <a:t/>
            </a:r>
            <a:br>
              <a:rPr lang="fa-IR" sz="4400" dirty="0" smtClean="0"/>
            </a:br>
            <a:r>
              <a:rPr lang="fa-IR" sz="4400" dirty="0" smtClean="0"/>
              <a:t>رنگ‌های </a:t>
            </a:r>
            <a:r>
              <a:rPr lang="en-US" sz="4400" dirty="0"/>
              <a:t>FDC </a:t>
            </a:r>
            <a:r>
              <a:rPr lang="fa-IR" sz="4400" dirty="0"/>
              <a:t>به دو دسته‌ی کلی تقسیم می‌شوند:</a:t>
            </a:r>
            <a:r>
              <a:rPr lang="fa-IR" dirty="0"/>
              <a:t/>
            </a:r>
            <a:br>
              <a:rPr lang="fa-IR" dirty="0"/>
            </a:br>
            <a:endParaRPr lang="fa-IR" dirty="0"/>
          </a:p>
        </p:txBody>
      </p:sp>
      <p:sp>
        <p:nvSpPr>
          <p:cNvPr id="3" name="Content Placeholder 2"/>
          <p:cNvSpPr>
            <a:spLocks noGrp="1"/>
          </p:cNvSpPr>
          <p:nvPr>
            <p:ph idx="1"/>
          </p:nvPr>
        </p:nvSpPr>
        <p:spPr>
          <a:xfrm>
            <a:off x="1398494" y="1963270"/>
            <a:ext cx="9757186" cy="3905823"/>
          </a:xfrm>
        </p:spPr>
        <p:txBody>
          <a:bodyPr/>
          <a:lstStyle/>
          <a:p>
            <a:endParaRPr lang="fa-IR" sz="2400" dirty="0"/>
          </a:p>
          <a:p>
            <a:r>
              <a:rPr lang="fa-IR" sz="2800" dirty="0"/>
              <a:t>1- </a:t>
            </a:r>
            <a:r>
              <a:rPr lang="en-US" sz="2800" dirty="0"/>
              <a:t>FDC </a:t>
            </a:r>
            <a:r>
              <a:rPr lang="en-US" sz="2800" dirty="0" smtClean="0"/>
              <a:t>DYE </a:t>
            </a:r>
            <a:r>
              <a:rPr lang="fa-IR" sz="2800" dirty="0" smtClean="0"/>
              <a:t>: این </a:t>
            </a:r>
            <a:r>
              <a:rPr lang="fa-IR" sz="2800" dirty="0"/>
              <a:t>رنگ‌ها در محصولاتی مورد استفاده قرار می‌گیرند که قسمت اعظم آن را فاز آبی تشکیل می‌دهد.</a:t>
            </a:r>
          </a:p>
          <a:p>
            <a:endParaRPr lang="fa-IR" sz="2800" dirty="0"/>
          </a:p>
          <a:p>
            <a:r>
              <a:rPr lang="fa-IR" sz="2800" dirty="0"/>
              <a:t>2-</a:t>
            </a:r>
            <a:r>
              <a:rPr lang="en-US" sz="2800" dirty="0"/>
              <a:t>FDC </a:t>
            </a:r>
            <a:r>
              <a:rPr lang="en-US" sz="2800" dirty="0" smtClean="0"/>
              <a:t>LAKE </a:t>
            </a:r>
            <a:r>
              <a:rPr lang="fa-IR" sz="2800" dirty="0" smtClean="0"/>
              <a:t> :این </a:t>
            </a:r>
            <a:r>
              <a:rPr lang="fa-IR" sz="2800" dirty="0"/>
              <a:t>رنگ‌ها در محصولاتی مورد استفاده قرار می‌گیرند که قسمت اعظم آن را فاز روغنی یا چربی استفاده می‌شوند.</a:t>
            </a:r>
          </a:p>
          <a:p>
            <a:endParaRPr lang="fa-IR" dirty="0"/>
          </a:p>
          <a:p>
            <a:r>
              <a:rPr lang="fa-IR" dirty="0"/>
              <a:t> </a:t>
            </a:r>
          </a:p>
        </p:txBody>
      </p:sp>
    </p:spTree>
    <p:extLst>
      <p:ext uri="{BB962C8B-B14F-4D97-AF65-F5344CB8AC3E}">
        <p14:creationId xmlns:p14="http://schemas.microsoft.com/office/powerpoint/2010/main" val="4055907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rPr>
              <a:t>رنگهای مجاز خوراکی در ایران :</a:t>
            </a:r>
            <a:endParaRPr lang="fa-IR" dirty="0">
              <a:solidFill>
                <a:srgbClr val="C00000"/>
              </a:solidFill>
            </a:endParaRPr>
          </a:p>
        </p:txBody>
      </p:sp>
      <p:sp>
        <p:nvSpPr>
          <p:cNvPr id="4" name="Rectangle 3"/>
          <p:cNvSpPr/>
          <p:nvPr/>
        </p:nvSpPr>
        <p:spPr>
          <a:xfrm>
            <a:off x="1600200" y="1645495"/>
            <a:ext cx="9345706" cy="3539430"/>
          </a:xfrm>
          <a:prstGeom prst="rect">
            <a:avLst/>
          </a:prstGeom>
        </p:spPr>
        <p:txBody>
          <a:bodyPr wrap="square">
            <a:spAutoFit/>
          </a:bodyPr>
          <a:lstStyle/>
          <a:p>
            <a:pPr algn="r" rtl="1"/>
            <a:r>
              <a:rPr lang="fa-IR" sz="2800" dirty="0" smtClean="0"/>
              <a:t>رنگ‌های مصنوعی مجاز </a:t>
            </a:r>
            <a:r>
              <a:rPr lang="fa-IR" sz="2800" dirty="0"/>
              <a:t>مورد استفاده در صنایع غذایی </a:t>
            </a:r>
            <a:r>
              <a:rPr lang="fa-IR" sz="2800" dirty="0" smtClean="0"/>
              <a:t>ایران عبارتند از:</a:t>
            </a:r>
            <a:endParaRPr lang="fa-IR" sz="2800" dirty="0"/>
          </a:p>
          <a:p>
            <a:pPr marL="342900" indent="-342900" algn="r" rtl="1">
              <a:buAutoNum type="arabicPeriod"/>
            </a:pPr>
            <a:r>
              <a:rPr lang="fa-IR" sz="2800" dirty="0" smtClean="0"/>
              <a:t>سان </a:t>
            </a:r>
            <a:r>
              <a:rPr lang="fa-IR" sz="2800" dirty="0"/>
              <a:t>ست یلو (نارنجی</a:t>
            </a:r>
            <a:r>
              <a:rPr lang="fa-IR" sz="2800" dirty="0" smtClean="0"/>
              <a:t>)</a:t>
            </a:r>
          </a:p>
          <a:p>
            <a:pPr marL="342900" indent="-342900" algn="r" rtl="1">
              <a:buAutoNum type="arabicPeriod"/>
            </a:pPr>
            <a:r>
              <a:rPr lang="fa-IR" sz="2800" dirty="0" smtClean="0"/>
              <a:t> </a:t>
            </a:r>
            <a:r>
              <a:rPr lang="fa-IR" sz="2800" dirty="0"/>
              <a:t>كینولین یلو(زرد</a:t>
            </a:r>
            <a:r>
              <a:rPr lang="fa-IR" sz="2800" dirty="0" smtClean="0"/>
              <a:t>)</a:t>
            </a:r>
          </a:p>
          <a:p>
            <a:pPr marL="342900" indent="-342900" algn="r" rtl="1">
              <a:buAutoNum type="arabicPeriod"/>
            </a:pPr>
            <a:r>
              <a:rPr lang="fa-IR" sz="2800" dirty="0" smtClean="0"/>
              <a:t> </a:t>
            </a:r>
            <a:r>
              <a:rPr lang="fa-IR" sz="2800" dirty="0"/>
              <a:t>برلیانت بلو (آبی)، </a:t>
            </a:r>
            <a:endParaRPr lang="fa-IR" sz="2800" dirty="0" smtClean="0"/>
          </a:p>
          <a:p>
            <a:pPr marL="342900" indent="-342900" algn="r" rtl="1">
              <a:buAutoNum type="arabicPeriod"/>
            </a:pPr>
            <a:r>
              <a:rPr lang="fa-IR" sz="2800" dirty="0" smtClean="0"/>
              <a:t>ایندیگوتین </a:t>
            </a:r>
            <a:r>
              <a:rPr lang="fa-IR" sz="2800" dirty="0"/>
              <a:t>یا ایندیگوكارمین (آبی</a:t>
            </a:r>
            <a:r>
              <a:rPr lang="fa-IR" sz="2800" dirty="0" smtClean="0"/>
              <a:t>)</a:t>
            </a:r>
          </a:p>
          <a:p>
            <a:pPr marL="342900" indent="-342900" algn="r" rtl="1">
              <a:buAutoNum type="arabicPeriod"/>
            </a:pPr>
            <a:r>
              <a:rPr lang="fa-IR" sz="2800" dirty="0" smtClean="0"/>
              <a:t> آلورا رد(قرمز)</a:t>
            </a:r>
          </a:p>
          <a:p>
            <a:pPr marL="342900" indent="-342900" algn="r" rtl="1">
              <a:buAutoNum type="arabicPeriod"/>
            </a:pPr>
            <a:r>
              <a:rPr lang="fa-IR" sz="2800" dirty="0" smtClean="0"/>
              <a:t>پونسیو(قرمز</a:t>
            </a:r>
            <a:r>
              <a:rPr lang="fa-IR" sz="2800" dirty="0"/>
              <a:t>) </a:t>
            </a:r>
            <a:endParaRPr lang="fa-IR" sz="2800" dirty="0" smtClean="0"/>
          </a:p>
          <a:p>
            <a:pPr marL="342900" indent="-342900" algn="r" rtl="1">
              <a:buAutoNum type="arabicPeriod"/>
            </a:pPr>
            <a:r>
              <a:rPr lang="fa-IR" sz="2800" dirty="0" smtClean="0"/>
              <a:t> </a:t>
            </a:r>
            <a:r>
              <a:rPr lang="fa-IR" sz="2800" dirty="0"/>
              <a:t>كارموزین (قرمز</a:t>
            </a:r>
            <a:r>
              <a:rPr lang="fa-IR" sz="2800" dirty="0" smtClean="0"/>
              <a:t>)</a:t>
            </a:r>
            <a:endParaRPr lang="fa-IR" sz="2800" dirty="0"/>
          </a:p>
        </p:txBody>
      </p:sp>
    </p:spTree>
    <p:extLst>
      <p:ext uri="{BB962C8B-B14F-4D97-AF65-F5344CB8AC3E}">
        <p14:creationId xmlns:p14="http://schemas.microsoft.com/office/powerpoint/2010/main" val="1085097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653451" cy="1450757"/>
          </a:xfrm>
        </p:spPr>
        <p:txBody>
          <a:bodyPr>
            <a:normAutofit fontScale="90000"/>
          </a:bodyPr>
          <a:lstStyle/>
          <a:p>
            <a:r>
              <a:rPr lang="fa-IR" dirty="0" smtClean="0"/>
              <a:t/>
            </a:r>
            <a:br>
              <a:rPr lang="fa-IR" dirty="0" smtClean="0"/>
            </a:br>
            <a:r>
              <a:rPr lang="fa-IR" dirty="0"/>
              <a:t/>
            </a:r>
            <a:br>
              <a:rPr lang="fa-IR" dirty="0"/>
            </a:br>
            <a:r>
              <a:rPr lang="fa-IR" dirty="0" smtClean="0"/>
              <a:t/>
            </a:r>
            <a:br>
              <a:rPr lang="fa-IR" dirty="0" smtClean="0"/>
            </a:br>
            <a:r>
              <a:rPr lang="fa-IR" dirty="0"/>
              <a:t/>
            </a:r>
            <a:br>
              <a:rPr lang="fa-IR" dirty="0"/>
            </a:br>
            <a:endParaRPr lang="fa-IR" dirty="0"/>
          </a:p>
        </p:txBody>
      </p:sp>
      <p:sp>
        <p:nvSpPr>
          <p:cNvPr id="3" name="Content Placeholder 2"/>
          <p:cNvSpPr>
            <a:spLocks noGrp="1"/>
          </p:cNvSpPr>
          <p:nvPr>
            <p:ph idx="1"/>
          </p:nvPr>
        </p:nvSpPr>
        <p:spPr>
          <a:xfrm>
            <a:off x="632012" y="613954"/>
            <a:ext cx="10905564" cy="6015446"/>
          </a:xfrm>
        </p:spPr>
        <p:txBody>
          <a:bodyPr>
            <a:noAutofit/>
          </a:bodyPr>
          <a:lstStyle/>
          <a:p>
            <a:r>
              <a:rPr lang="fa-IR" sz="2400" dirty="0" smtClean="0"/>
              <a:t> در کشور ما۷ </a:t>
            </a:r>
            <a:r>
              <a:rPr lang="fa-IR" sz="2400" dirty="0"/>
              <a:t>نوع رنگ مصنوعی بیش از انواع </a:t>
            </a:r>
            <a:r>
              <a:rPr lang="fa-IR" sz="2400" dirty="0" smtClean="0"/>
              <a:t>دیگر  </a:t>
            </a:r>
            <a:r>
              <a:rPr lang="fa-IR" sz="2400" dirty="0"/>
              <a:t>مورد استفاده قرار می </a:t>
            </a:r>
            <a:r>
              <a:rPr lang="fa-IR" sz="2400" dirty="0" smtClean="0"/>
              <a:t>گیرند عبارتند از:</a:t>
            </a:r>
            <a:endParaRPr lang="fa-IR" sz="2400" dirty="0"/>
          </a:p>
          <a:p>
            <a:r>
              <a:rPr lang="fa-IR" sz="2400" dirty="0"/>
              <a:t>۱- رنگ قرمز کارمویزین  </a:t>
            </a:r>
            <a:r>
              <a:rPr lang="en-US" sz="2400" dirty="0"/>
              <a:t>E</a:t>
            </a:r>
            <a:r>
              <a:rPr lang="fa-IR" sz="2400" dirty="0"/>
              <a:t>۱۲۲ (در انواع لواشک و آلوچه و فرآورده های قرمز غیر مجاز همچون آب زرشک</a:t>
            </a:r>
            <a:r>
              <a:rPr lang="fa-IR" sz="2400" dirty="0" smtClean="0"/>
              <a:t>)</a:t>
            </a:r>
            <a:endParaRPr lang="fa-IR" sz="2400" dirty="0"/>
          </a:p>
          <a:p>
            <a:r>
              <a:rPr lang="fa-IR" sz="2400" dirty="0"/>
              <a:t>۲- رنگ نارنجی سان ست یلو </a:t>
            </a:r>
            <a:r>
              <a:rPr lang="en-US" sz="2400" dirty="0"/>
              <a:t>E </a:t>
            </a:r>
            <a:r>
              <a:rPr lang="fa-IR" sz="2400" dirty="0"/>
              <a:t>۱۱۰ (در انواع نوشابه های زرد و نوشمک ها و پفک ها</a:t>
            </a:r>
            <a:r>
              <a:rPr lang="fa-IR" sz="2400" dirty="0" smtClean="0"/>
              <a:t>)</a:t>
            </a:r>
            <a:endParaRPr lang="fa-IR" sz="2400" dirty="0"/>
          </a:p>
          <a:p>
            <a:r>
              <a:rPr lang="fa-IR" sz="2400" dirty="0"/>
              <a:t>۳- رنگ زرد کینولین یلو  </a:t>
            </a:r>
            <a:r>
              <a:rPr lang="en-US" sz="2400" dirty="0"/>
              <a:t>E</a:t>
            </a:r>
            <a:r>
              <a:rPr lang="fa-IR" sz="2400" dirty="0"/>
              <a:t>۱۰۴ (رنگ زرد در جوجه کباب های فله و فرآورده های غیر مجاز</a:t>
            </a:r>
            <a:r>
              <a:rPr lang="fa-IR" sz="2400" dirty="0" smtClean="0"/>
              <a:t>)</a:t>
            </a:r>
            <a:endParaRPr lang="fa-IR" sz="2400" dirty="0"/>
          </a:p>
          <a:p>
            <a:r>
              <a:rPr lang="fa-IR" sz="2400" dirty="0"/>
              <a:t>۴- رنگ آبی برلیانت بلو  </a:t>
            </a:r>
            <a:r>
              <a:rPr lang="en-US" sz="2400" dirty="0"/>
              <a:t>E</a:t>
            </a:r>
            <a:r>
              <a:rPr lang="fa-IR" sz="2400" dirty="0"/>
              <a:t>۱۳۳ (در نوشمک ها، پاستیل ها و فرآورده </a:t>
            </a:r>
            <a:r>
              <a:rPr lang="fa-IR" sz="2400" dirty="0" smtClean="0"/>
              <a:t>هاغیر </a:t>
            </a:r>
            <a:r>
              <a:rPr lang="fa-IR" sz="2400" dirty="0"/>
              <a:t>مجاز همچون آب زرشک جهت تقویت رنگ</a:t>
            </a:r>
            <a:r>
              <a:rPr lang="fa-IR" sz="2400" dirty="0" smtClean="0"/>
              <a:t>)</a:t>
            </a:r>
            <a:endParaRPr lang="fa-IR" sz="2400" dirty="0"/>
          </a:p>
          <a:p>
            <a:r>
              <a:rPr lang="fa-IR" sz="2400" dirty="0"/>
              <a:t>۵- رنگ زرد </a:t>
            </a:r>
            <a:r>
              <a:rPr lang="fa-IR" sz="2400" dirty="0" smtClean="0"/>
              <a:t>تارترازین (مصنوعی غیر مجاز) </a:t>
            </a:r>
            <a:r>
              <a:rPr lang="en-US" sz="2400" dirty="0"/>
              <a:t>E</a:t>
            </a:r>
            <a:r>
              <a:rPr lang="fa-IR" sz="2400" dirty="0"/>
              <a:t>۱۰۲ (رنگ زرد در جوجه کباب های فله، شیرینی ها، نوشمک ها و فرآورده های ژله ای و رنگ های زرد غیر مجاز همچون انواع محصولات رنگ زعفران</a:t>
            </a:r>
            <a:r>
              <a:rPr lang="fa-IR" sz="2400" dirty="0" smtClean="0"/>
              <a:t>)</a:t>
            </a:r>
            <a:endParaRPr lang="fa-IR" sz="2400" dirty="0"/>
          </a:p>
          <a:p>
            <a:r>
              <a:rPr lang="fa-IR" sz="2400" dirty="0"/>
              <a:t>۶- رنگ قرمز آلورارد  </a:t>
            </a:r>
            <a:r>
              <a:rPr lang="en-US" sz="2400" dirty="0"/>
              <a:t>E</a:t>
            </a:r>
            <a:r>
              <a:rPr lang="fa-IR" sz="2400" dirty="0"/>
              <a:t>۱۲۹ (در انواع لواشک و آلوچه و فرآورده های قرمز غیر مجاز همچون </a:t>
            </a:r>
            <a:r>
              <a:rPr lang="fa-IR" sz="2400" dirty="0" smtClean="0"/>
              <a:t>آب زرشک)</a:t>
            </a:r>
            <a:endParaRPr lang="fa-IR" sz="2400" dirty="0"/>
          </a:p>
          <a:p>
            <a:r>
              <a:rPr lang="fa-IR" sz="2400" dirty="0"/>
              <a:t>۷- رنگ قرمز پونسیو  </a:t>
            </a:r>
            <a:r>
              <a:rPr lang="en-US" sz="2400" dirty="0"/>
              <a:t>E</a:t>
            </a:r>
            <a:r>
              <a:rPr lang="fa-IR" sz="2400" dirty="0"/>
              <a:t>۱۲۴ (در انواع لواشک و آلوچه و فرآورده های قرمز غیر مجاز همچون آب زرشک)</a:t>
            </a:r>
          </a:p>
        </p:txBody>
      </p:sp>
    </p:spTree>
    <p:extLst>
      <p:ext uri="{BB962C8B-B14F-4D97-AF65-F5344CB8AC3E}">
        <p14:creationId xmlns:p14="http://schemas.microsoft.com/office/powerpoint/2010/main" val="185681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chemeClr val="accent1"/>
                </a:solidFill>
              </a:rPr>
              <a:t>بعضی از رنگهای مصنوعی </a:t>
            </a:r>
            <a:r>
              <a:rPr lang="fa-IR" sz="4000" dirty="0" smtClean="0">
                <a:solidFill>
                  <a:schemeClr val="accent1"/>
                </a:solidFill>
              </a:rPr>
              <a:t>: </a:t>
            </a:r>
            <a:r>
              <a:rPr lang="fa-IR" sz="4000" dirty="0">
                <a:solidFill>
                  <a:schemeClr val="accent1"/>
                </a:solidFill>
              </a:rPr>
              <a:t/>
            </a:r>
            <a:br>
              <a:rPr lang="fa-IR" sz="4000" dirty="0">
                <a:solidFill>
                  <a:schemeClr val="accent1"/>
                </a:solidFill>
              </a:rPr>
            </a:br>
            <a:endParaRPr lang="fa-IR" sz="4000" dirty="0">
              <a:solidFill>
                <a:schemeClr val="accent1"/>
              </a:solidFill>
            </a:endParaRPr>
          </a:p>
        </p:txBody>
      </p:sp>
      <p:sp>
        <p:nvSpPr>
          <p:cNvPr id="3" name="Content Placeholder 2"/>
          <p:cNvSpPr>
            <a:spLocks noGrp="1"/>
          </p:cNvSpPr>
          <p:nvPr>
            <p:ph sz="half" idx="2"/>
          </p:nvPr>
        </p:nvSpPr>
        <p:spPr>
          <a:xfrm>
            <a:off x="1097280" y="1842247"/>
            <a:ext cx="4937760" cy="4118287"/>
          </a:xfrm>
        </p:spPr>
        <p:txBody>
          <a:bodyPr>
            <a:noAutofit/>
          </a:bodyPr>
          <a:lstStyle/>
          <a:p>
            <a:r>
              <a:rPr lang="fa-IR" sz="2800" dirty="0">
                <a:cs typeface="B Nazanin" panose="00000400000000000000" pitchFamily="2" charset="-78"/>
              </a:rPr>
              <a:t>۶- آمارانت : قرمز مایل به آبی</a:t>
            </a:r>
          </a:p>
          <a:p>
            <a:r>
              <a:rPr lang="fa-IR" sz="2800" dirty="0">
                <a:cs typeface="B Nazanin" panose="00000400000000000000" pitchFamily="2" charset="-78"/>
              </a:rPr>
              <a:t>۷- آبی درخشان </a:t>
            </a:r>
            <a:r>
              <a:rPr lang="en-US" sz="2800" dirty="0">
                <a:cs typeface="B Nazanin" panose="00000400000000000000" pitchFamily="2" charset="-78"/>
              </a:rPr>
              <a:t>FCF : </a:t>
            </a:r>
            <a:r>
              <a:rPr lang="fa-IR" sz="2800" dirty="0">
                <a:cs typeface="B Nazanin" panose="00000400000000000000" pitchFamily="2" charset="-78"/>
              </a:rPr>
              <a:t>آبی مایل به سبز روشن</a:t>
            </a:r>
          </a:p>
          <a:p>
            <a:r>
              <a:rPr lang="fa-IR" sz="2800" dirty="0" smtClean="0">
                <a:cs typeface="B Nazanin" panose="00000400000000000000" pitchFamily="2" charset="-78"/>
              </a:rPr>
              <a:t>8- </a:t>
            </a:r>
            <a:r>
              <a:rPr lang="fa-IR" sz="2800" dirty="0">
                <a:cs typeface="B Nazanin" panose="00000400000000000000" pitchFamily="2" charset="-78"/>
              </a:rPr>
              <a:t>قهوه ای </a:t>
            </a:r>
            <a:r>
              <a:rPr lang="en-US" sz="2800" dirty="0">
                <a:cs typeface="B Nazanin" panose="00000400000000000000" pitchFamily="2" charset="-78"/>
              </a:rPr>
              <a:t>FK : </a:t>
            </a:r>
            <a:r>
              <a:rPr lang="fa-IR" sz="2800" dirty="0">
                <a:cs typeface="B Nazanin" panose="00000400000000000000" pitchFamily="2" charset="-78"/>
              </a:rPr>
              <a:t>قهوه ای مایل به زرد</a:t>
            </a:r>
          </a:p>
          <a:p>
            <a:r>
              <a:rPr lang="fa-IR" sz="2800" dirty="0">
                <a:cs typeface="B Nazanin" panose="00000400000000000000" pitchFamily="2" charset="-78"/>
              </a:rPr>
              <a:t>۹- شکلاتی </a:t>
            </a:r>
            <a:r>
              <a:rPr lang="en-US" sz="2800" dirty="0">
                <a:cs typeface="B Nazanin" panose="00000400000000000000" pitchFamily="2" charset="-78"/>
              </a:rPr>
              <a:t>FB : </a:t>
            </a:r>
            <a:r>
              <a:rPr lang="fa-IR" sz="2800" dirty="0">
                <a:cs typeface="B Nazanin" panose="00000400000000000000" pitchFamily="2" charset="-78"/>
              </a:rPr>
              <a:t>قهوه ای شکلاتی         </a:t>
            </a:r>
          </a:p>
        </p:txBody>
      </p:sp>
      <p:sp>
        <p:nvSpPr>
          <p:cNvPr id="6" name="Content Placeholder 5"/>
          <p:cNvSpPr>
            <a:spLocks noGrp="1"/>
          </p:cNvSpPr>
          <p:nvPr>
            <p:ph sz="quarter" idx="4"/>
          </p:nvPr>
        </p:nvSpPr>
        <p:spPr>
          <a:xfrm>
            <a:off x="6258261" y="1842247"/>
            <a:ext cx="4937760" cy="4104840"/>
          </a:xfrm>
        </p:spPr>
        <p:txBody>
          <a:bodyPr>
            <a:normAutofit/>
          </a:bodyPr>
          <a:lstStyle/>
          <a:p>
            <a:r>
              <a:rPr lang="fa-IR" sz="2800" dirty="0">
                <a:cs typeface="B Nazanin" panose="00000400000000000000" pitchFamily="2" charset="-78"/>
              </a:rPr>
              <a:t>۱- تارترازین : </a:t>
            </a:r>
            <a:r>
              <a:rPr lang="fa-IR" sz="2800" dirty="0" smtClean="0">
                <a:cs typeface="B Nazanin" panose="00000400000000000000" pitchFamily="2" charset="-78"/>
              </a:rPr>
              <a:t>( مصنوعی غیر مجاز) عامل </a:t>
            </a:r>
            <a:r>
              <a:rPr lang="fa-IR" sz="2800" dirty="0">
                <a:cs typeface="B Nazanin" panose="00000400000000000000" pitchFamily="2" charset="-78"/>
              </a:rPr>
              <a:t>رنگ زرد در فرآورده های شیری ، سس ها </a:t>
            </a:r>
            <a:r>
              <a:rPr lang="fa-IR" sz="2800" dirty="0" smtClean="0">
                <a:cs typeface="B Nazanin" panose="00000400000000000000" pitchFamily="2" charset="-78"/>
              </a:rPr>
              <a:t>، </a:t>
            </a:r>
            <a:r>
              <a:rPr lang="fa-IR" sz="2800" dirty="0">
                <a:cs typeface="B Nazanin" panose="00000400000000000000" pitchFamily="2" charset="-78"/>
              </a:rPr>
              <a:t>….</a:t>
            </a:r>
          </a:p>
          <a:p>
            <a:r>
              <a:rPr lang="fa-IR" sz="2800" dirty="0">
                <a:cs typeface="B Nazanin" panose="00000400000000000000" pitchFamily="2" charset="-78"/>
              </a:rPr>
              <a:t>۲- زرد کینولین : عامل رنگ زرد مایل به سبز روشن</a:t>
            </a:r>
          </a:p>
          <a:p>
            <a:r>
              <a:rPr lang="fa-IR" sz="2800" dirty="0">
                <a:cs typeface="B Nazanin" panose="00000400000000000000" pitchFamily="2" charset="-78"/>
              </a:rPr>
              <a:t>۳- زرد </a:t>
            </a:r>
            <a:r>
              <a:rPr lang="fa-IR" sz="2800" dirty="0" smtClean="0">
                <a:cs typeface="B Nazanin" panose="00000400000000000000" pitchFamily="2" charset="-78"/>
              </a:rPr>
              <a:t>سان ست یلو </a:t>
            </a:r>
            <a:r>
              <a:rPr lang="en-US" sz="2800" dirty="0">
                <a:cs typeface="B Nazanin" panose="00000400000000000000" pitchFamily="2" charset="-78"/>
              </a:rPr>
              <a:t>FCF : </a:t>
            </a:r>
            <a:r>
              <a:rPr lang="fa-IR" sz="2800" dirty="0">
                <a:cs typeface="B Nazanin" panose="00000400000000000000" pitchFamily="2" charset="-78"/>
              </a:rPr>
              <a:t>زرد پرتقالی</a:t>
            </a:r>
          </a:p>
          <a:p>
            <a:r>
              <a:rPr lang="fa-IR" sz="2800" dirty="0">
                <a:cs typeface="B Nazanin" panose="00000400000000000000" pitchFamily="2" charset="-78"/>
              </a:rPr>
              <a:t>۴- </a:t>
            </a:r>
            <a:r>
              <a:rPr lang="fa-IR" sz="2800" dirty="0" smtClean="0">
                <a:cs typeface="B Nazanin" panose="00000400000000000000" pitchFamily="2" charset="-78"/>
              </a:rPr>
              <a:t>کارمویزین </a:t>
            </a:r>
            <a:r>
              <a:rPr lang="fa-IR" sz="2800" dirty="0">
                <a:cs typeface="B Nazanin" panose="00000400000000000000" pitchFamily="2" charset="-78"/>
              </a:rPr>
              <a:t>: قرمز مایل به آبی</a:t>
            </a:r>
          </a:p>
          <a:p>
            <a:r>
              <a:rPr lang="fa-IR" sz="2800" dirty="0">
                <a:cs typeface="B Nazanin" panose="00000400000000000000" pitchFamily="2" charset="-78"/>
              </a:rPr>
              <a:t>۵- پونسیو۴</a:t>
            </a:r>
            <a:r>
              <a:rPr lang="en-US" sz="2800" dirty="0">
                <a:cs typeface="B Nazanin" panose="00000400000000000000" pitchFamily="2" charset="-78"/>
              </a:rPr>
              <a:t>R : </a:t>
            </a:r>
            <a:r>
              <a:rPr lang="fa-IR" sz="2800" dirty="0">
                <a:cs typeface="B Nazanin" panose="00000400000000000000" pitchFamily="2" charset="-78"/>
              </a:rPr>
              <a:t>قرمز روشن</a:t>
            </a:r>
          </a:p>
          <a:p>
            <a:endParaRPr lang="fa-IR" b="1" dirty="0"/>
          </a:p>
        </p:txBody>
      </p:sp>
    </p:spTree>
    <p:extLst>
      <p:ext uri="{BB962C8B-B14F-4D97-AF65-F5344CB8AC3E}">
        <p14:creationId xmlns:p14="http://schemas.microsoft.com/office/powerpoint/2010/main" val="118472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339" y="669700"/>
            <a:ext cx="10058400" cy="1616300"/>
          </a:xfrm>
        </p:spPr>
        <p:txBody>
          <a:bodyPr>
            <a:normAutofit fontScale="90000"/>
          </a:bodyPr>
          <a:lstStyle/>
          <a:p>
            <a:pPr algn="ctr"/>
            <a:r>
              <a:rPr lang="fa-IR" dirty="0" smtClean="0">
                <a:solidFill>
                  <a:schemeClr val="accent1"/>
                </a:solidFill>
              </a:rPr>
              <a:t/>
            </a:r>
            <a:br>
              <a:rPr lang="fa-IR" dirty="0" smtClean="0">
                <a:solidFill>
                  <a:schemeClr val="accent1"/>
                </a:solidFill>
              </a:rPr>
            </a:br>
            <a:r>
              <a:rPr lang="fa-IR" dirty="0">
                <a:solidFill>
                  <a:schemeClr val="accent1"/>
                </a:solidFill>
              </a:rPr>
              <a:t/>
            </a:r>
            <a:br>
              <a:rPr lang="fa-IR" dirty="0">
                <a:solidFill>
                  <a:schemeClr val="accent1"/>
                </a:solidFill>
              </a:rPr>
            </a:br>
            <a:r>
              <a:rPr lang="fa-IR" dirty="0" smtClean="0">
                <a:solidFill>
                  <a:schemeClr val="accent1"/>
                </a:solidFill>
              </a:rPr>
              <a:t/>
            </a:r>
            <a:br>
              <a:rPr lang="fa-IR" dirty="0" smtClean="0">
                <a:solidFill>
                  <a:schemeClr val="accent1"/>
                </a:solidFill>
              </a:rPr>
            </a:br>
            <a:r>
              <a:rPr lang="fa-IR" dirty="0" smtClean="0">
                <a:solidFill>
                  <a:srgbClr val="C00000"/>
                </a:solidFill>
              </a:rPr>
              <a:t>آشنایی با انواع </a:t>
            </a:r>
            <a:r>
              <a:rPr lang="fa-IR" dirty="0">
                <a:solidFill>
                  <a:srgbClr val="C00000"/>
                </a:solidFill>
              </a:rPr>
              <a:t>رنگ های </a:t>
            </a:r>
            <a:r>
              <a:rPr lang="fa-IR" dirty="0" smtClean="0">
                <a:solidFill>
                  <a:srgbClr val="C00000"/>
                </a:solidFill>
              </a:rPr>
              <a:t>مصنوعی:</a:t>
            </a:r>
            <a:r>
              <a:rPr lang="fa-IR" dirty="0"/>
              <a:t/>
            </a:r>
            <a:br>
              <a:rPr lang="fa-IR" dirty="0"/>
            </a:br>
            <a:endParaRPr lang="fa-IR" dirty="0"/>
          </a:p>
        </p:txBody>
      </p:sp>
      <p:sp>
        <p:nvSpPr>
          <p:cNvPr id="3" name="Content Placeholder 2"/>
          <p:cNvSpPr>
            <a:spLocks noGrp="1"/>
          </p:cNvSpPr>
          <p:nvPr>
            <p:ph idx="1"/>
          </p:nvPr>
        </p:nvSpPr>
        <p:spPr>
          <a:xfrm>
            <a:off x="1169894" y="2595282"/>
            <a:ext cx="10573614" cy="3439758"/>
          </a:xfrm>
        </p:spPr>
        <p:txBody>
          <a:bodyPr>
            <a:noAutofit/>
          </a:bodyPr>
          <a:lstStyle/>
          <a:p>
            <a:r>
              <a:rPr lang="fa-IR" sz="2800" dirty="0" smtClean="0">
                <a:solidFill>
                  <a:srgbClr val="C00000"/>
                </a:solidFill>
              </a:rPr>
              <a:t>رنگ </a:t>
            </a:r>
            <a:r>
              <a:rPr lang="fa-IR" sz="2800" dirty="0">
                <a:solidFill>
                  <a:srgbClr val="C00000"/>
                </a:solidFill>
              </a:rPr>
              <a:t>سانست </a:t>
            </a:r>
            <a:r>
              <a:rPr lang="fa-IR" sz="2800" dirty="0" smtClean="0">
                <a:solidFill>
                  <a:srgbClr val="C00000"/>
                </a:solidFill>
              </a:rPr>
              <a:t>یلو</a:t>
            </a:r>
            <a:r>
              <a:rPr lang="fa-IR" sz="2800" dirty="0" smtClean="0"/>
              <a:t>: سانست </a:t>
            </a:r>
            <a:r>
              <a:rPr lang="fa-IR" sz="2800" dirty="0"/>
              <a:t>یلو یکی از انواع رنگ های غذایی است که در انواع مواد غذایی ، داروها و مواد آرایشی مورداستفاده قرار </a:t>
            </a:r>
            <a:r>
              <a:rPr lang="fa-IR" sz="2800" dirty="0" smtClean="0"/>
              <a:t>می </a:t>
            </a:r>
            <a:r>
              <a:rPr lang="fa-IR" sz="2800" dirty="0"/>
              <a:t>گیرد. این رنگ به طور قابل توجهی در آماده سازی مواد غذایی مختلف استفاده می شود و کریستال </a:t>
            </a:r>
            <a:r>
              <a:rPr lang="fa-IR" sz="2800" dirty="0" smtClean="0"/>
              <a:t>های  </a:t>
            </a:r>
            <a:r>
              <a:rPr lang="fa-IR" sz="2800" dirty="0"/>
              <a:t>نارنجی – قرمز آن در آب و اتانول محلول </a:t>
            </a:r>
            <a:r>
              <a:rPr lang="fa-IR" sz="2800" dirty="0" smtClean="0"/>
              <a:t>هستند.</a:t>
            </a:r>
            <a:r>
              <a:rPr lang="fa-IR" sz="2800" dirty="0"/>
              <a:t> </a:t>
            </a:r>
            <a:r>
              <a:rPr lang="fa-IR" sz="2800" dirty="0" smtClean="0"/>
              <a:t>این </a:t>
            </a:r>
            <a:r>
              <a:rPr lang="fa-IR" sz="2800" dirty="0"/>
              <a:t>محصول بصورت پودری برای رنگ دهی در نوشیدنی های و شربت ها متداول می باشد. حدمجازمصرف روزانه </a:t>
            </a:r>
            <a:r>
              <a:rPr lang="fa-IR" sz="2800" dirty="0" smtClean="0"/>
              <a:t>سان </a:t>
            </a:r>
            <a:r>
              <a:rPr lang="fa-IR" sz="2800" smtClean="0"/>
              <a:t>ست یلو  4-0  </a:t>
            </a:r>
            <a:r>
              <a:rPr lang="en-US" sz="2800" dirty="0"/>
              <a:t>mg/ kg </a:t>
            </a:r>
            <a:r>
              <a:rPr lang="en-US" sz="2800" dirty="0" err="1"/>
              <a:t>bw</a:t>
            </a:r>
            <a:r>
              <a:rPr lang="en-US" sz="2800" dirty="0"/>
              <a:t> </a:t>
            </a:r>
            <a:r>
              <a:rPr lang="fa-IR" sz="2800" dirty="0"/>
              <a:t>می باشد.</a:t>
            </a:r>
            <a:endParaRPr lang="fa-IR" sz="2800" dirty="0" smtClean="0"/>
          </a:p>
          <a:p>
            <a:endParaRPr lang="fa-IR" sz="3200" dirty="0"/>
          </a:p>
        </p:txBody>
      </p:sp>
    </p:spTree>
    <p:extLst>
      <p:ext uri="{BB962C8B-B14F-4D97-AF65-F5344CB8AC3E}">
        <p14:creationId xmlns:p14="http://schemas.microsoft.com/office/powerpoint/2010/main" val="1297850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012" y="349624"/>
            <a:ext cx="10851776" cy="6306670"/>
          </a:xfrm>
        </p:spPr>
        <p:txBody>
          <a:bodyPr>
            <a:normAutofit fontScale="85000" lnSpcReduction="20000"/>
          </a:bodyPr>
          <a:lstStyle/>
          <a:p>
            <a:pPr marL="0" indent="0" algn="ctr">
              <a:buNone/>
            </a:pPr>
            <a:r>
              <a:rPr lang="fa-IR" sz="4800" spc="-50" dirty="0">
                <a:solidFill>
                  <a:srgbClr val="C00000"/>
                </a:solidFill>
                <a:latin typeface="Calibri Light" panose="020F0302020204030204"/>
                <a:ea typeface="+mj-ea"/>
                <a:cs typeface="Times New Roman" panose="02020603050405020304" pitchFamily="18" charset="0"/>
              </a:rPr>
              <a:t>اهمیت رنگ در مواد غذایی </a:t>
            </a:r>
            <a:endParaRPr lang="fa-IR" dirty="0" smtClean="0"/>
          </a:p>
          <a:p>
            <a:pPr marL="0" indent="0">
              <a:buNone/>
            </a:pPr>
            <a:endParaRPr lang="fa-IR" dirty="0"/>
          </a:p>
          <a:p>
            <a:pPr marL="0" indent="0" algn="just">
              <a:buNone/>
            </a:pPr>
            <a:r>
              <a:rPr lang="fa-IR" sz="2800" dirty="0" smtClean="0"/>
              <a:t>رنگ </a:t>
            </a:r>
            <a:r>
              <a:rPr lang="fa-IR" sz="2800" dirty="0"/>
              <a:t>خوراکی یک ماده افزودنی است که برای جذاب تر کردن غذاها و ترغیب مصرف کنندگان مورد استفاده قرار می گیرد. رنگ خوراکی شامل رنگ یا رنگدانه ای است که به غذا یا نوشیدنی ها رنگ می دهد. رنگ مولکولی است که طول موج های خاصی از نور مرئی را جذب می کند و باقی را منتقل یا منعکس می کند در حالی که رنگ دهندگی حاصل فعالیت مولکول رنگ است. رنگ خوراکی طبیعی ، رنگدانه یا هر ماده دیگری است که از گیاهان ، مواد معدنی یا جانوران بدست می آید که قادر به رنگ آمیزی مواد غذایی باشد . این رنگ ها از منابع مختلفی مانند دانه ها ، میوه ها ، سبزیجات ، جلبک ها و حشرات بدست می آیند و در غلظت بسیار کم وجود </a:t>
            </a:r>
            <a:r>
              <a:rPr lang="fa-IR" sz="2800" dirty="0" smtClean="0"/>
              <a:t>دارند.</a:t>
            </a:r>
            <a:endParaRPr lang="fa-IR" sz="2800" dirty="0"/>
          </a:p>
          <a:p>
            <a:pPr algn="just"/>
            <a:r>
              <a:rPr lang="fa-IR" sz="2800" dirty="0" smtClean="0"/>
              <a:t>جاذبه </a:t>
            </a:r>
            <a:r>
              <a:rPr lang="fa-IR" sz="2800" dirty="0"/>
              <a:t>مواد غذايي حاوی رنگ, اشتها را تحريک کرده و لذت خوردن غذا را افزايش می دهد. همچنين به سهولت می توان نشان داد که رنگ, اهميت زيادی در احساس عطر و طعم دارد. اگر رنگ و عطر و طعم در مواد غذايي با يکديگر هماهنگی نداشته باشند, به احتمال زياد فرد آزمايش کننده غذا, آن را بيشتر از طريق رنگ  مورد ارزيابی قرار خواهد داد تا عطر و طعم واقعی آن. رنگدانه های موجود در بسياری از ميوه ها و سبزی های تازه, روشن و شفاف بوده و در آنها کششی برای خوردن بوجود می آورند. ولی زمانی که فرآوری می گردند, محيط </a:t>
            </a:r>
            <a:r>
              <a:rPr lang="fa-IR" sz="2800" dirty="0" smtClean="0"/>
              <a:t> </a:t>
            </a:r>
            <a:r>
              <a:rPr lang="fa-IR" sz="2800" dirty="0"/>
              <a:t>آنها به هم ريخته و يا از بين می </a:t>
            </a:r>
            <a:r>
              <a:rPr lang="fa-IR" sz="2800" dirty="0" smtClean="0"/>
              <a:t>رود و </a:t>
            </a:r>
            <a:r>
              <a:rPr lang="fa-IR" sz="2800" dirty="0"/>
              <a:t>در اين موقع, رنگدانه های طبيعی در معرض شرايط فيزيکی و شيميايي نامطلوبی قرار مي گيرند که می توانند باعث فساد نسبی و تغيير رنگ يا کاهش رنگ در آنها گردند. حدود 75% مواد غذايي, به نحوی قبل از رسيدن به دست مصرف کننده فرآوری می شوند. توليد کنندگان مواد غذايي, درصورتی که بخواهند جاذبه ظاهری توليدات خود را حفظ کنند, بايد رنگ از دست رفته آنها را جبران نمايند . در ضمن, افزودن رنگ به مواد غذايي مانند نوشابه های غيرالکی فرآورده های قنادی, دسرهای فوری و بستنی همواره مطلوب است مگر اينکه بخواهيم بی رنگ و يا کم رنگ باشند.</a:t>
            </a:r>
          </a:p>
          <a:p>
            <a:endParaRPr lang="fa-IR" dirty="0"/>
          </a:p>
        </p:txBody>
      </p:sp>
    </p:spTree>
    <p:extLst>
      <p:ext uri="{BB962C8B-B14F-4D97-AF65-F5344CB8AC3E}">
        <p14:creationId xmlns:p14="http://schemas.microsoft.com/office/powerpoint/2010/main" val="2462818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071154"/>
            <a:ext cx="10058400" cy="4797940"/>
          </a:xfrm>
        </p:spPr>
        <p:txBody>
          <a:bodyPr>
            <a:noAutofit/>
          </a:bodyPr>
          <a:lstStyle/>
          <a:p>
            <a:r>
              <a:rPr lang="fa-IR" sz="2800" dirty="0" smtClean="0">
                <a:solidFill>
                  <a:srgbClr val="C00000"/>
                </a:solidFill>
              </a:rPr>
              <a:t>رنگ </a:t>
            </a:r>
            <a:r>
              <a:rPr lang="fa-IR" sz="2800" dirty="0">
                <a:solidFill>
                  <a:srgbClr val="C00000"/>
                </a:solidFill>
              </a:rPr>
              <a:t>برلیانت </a:t>
            </a:r>
            <a:r>
              <a:rPr lang="fa-IR" sz="2800" dirty="0" smtClean="0">
                <a:solidFill>
                  <a:srgbClr val="C00000"/>
                </a:solidFill>
              </a:rPr>
              <a:t>بلو</a:t>
            </a:r>
            <a:r>
              <a:rPr lang="fa-IR" sz="2800" dirty="0" smtClean="0"/>
              <a:t>: برلیانت </a:t>
            </a:r>
            <a:r>
              <a:rPr lang="fa-IR" sz="2800" dirty="0"/>
              <a:t>بلو یا آبی درخشان یک ترکیب آلی سنتتیک است که به عنوان رنگ آبی در غذاهای فرآوری شده ، داروها ، مکمل های غذایی و مواد آرایشی مورد استفاده قرار می گیرد. برلیانت بلو جزء رنگ های تری اتیل متان طبقه بندی شده و تحت نام های مختلفی شناخته می شود.</a:t>
            </a:r>
          </a:p>
          <a:p>
            <a:r>
              <a:rPr lang="fa-IR" sz="2800" dirty="0"/>
              <a:t>این ترکیب در آب و گلیسرول محلول است و حداکثر جذب آن در حدود ۶۲۸ نانومتر است. برلیانت بلو یکی </a:t>
            </a:r>
            <a:r>
              <a:rPr lang="fa-IR" sz="2800" dirty="0" smtClean="0"/>
              <a:t>از </a:t>
            </a:r>
            <a:r>
              <a:rPr lang="fa-IR" sz="2800" dirty="0"/>
              <a:t>قدیمی ترین افزودنی های رنگی مورد تأیید </a:t>
            </a:r>
            <a:r>
              <a:rPr lang="en-US" sz="2800" dirty="0"/>
              <a:t>FDA </a:t>
            </a:r>
            <a:r>
              <a:rPr lang="fa-IR" sz="2800" dirty="0"/>
              <a:t>است و به طور کلی غیر سمی و بی خطر در نظر گرفته می شود.</a:t>
            </a:r>
          </a:p>
        </p:txBody>
      </p:sp>
    </p:spTree>
    <p:extLst>
      <p:ext uri="{BB962C8B-B14F-4D97-AF65-F5344CB8AC3E}">
        <p14:creationId xmlns:p14="http://schemas.microsoft.com/office/powerpoint/2010/main" val="675728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0505" y="4131890"/>
            <a:ext cx="3145809" cy="1280271"/>
          </a:xfrm>
          <a:prstGeom prst="rect">
            <a:avLst/>
          </a:prstGeom>
        </p:spPr>
      </p:pic>
      <p:sp>
        <p:nvSpPr>
          <p:cNvPr id="5" name="Rectangle 4"/>
          <p:cNvSpPr/>
          <p:nvPr/>
        </p:nvSpPr>
        <p:spPr>
          <a:xfrm>
            <a:off x="622044" y="2975393"/>
            <a:ext cx="2341795" cy="369332"/>
          </a:xfrm>
          <a:prstGeom prst="rect">
            <a:avLst/>
          </a:prstGeom>
        </p:spPr>
        <p:txBody>
          <a:bodyPr wrap="none">
            <a:spAutoFit/>
          </a:bodyPr>
          <a:lstStyle/>
          <a:p>
            <a:r>
              <a:rPr lang="en-US" dirty="0"/>
              <a:t>E104: </a:t>
            </a:r>
            <a:r>
              <a:rPr lang="en-US" dirty="0" err="1"/>
              <a:t>Quinoline</a:t>
            </a:r>
            <a:r>
              <a:rPr lang="en-US" dirty="0"/>
              <a:t> yellow</a:t>
            </a:r>
          </a:p>
        </p:txBody>
      </p:sp>
      <p:sp>
        <p:nvSpPr>
          <p:cNvPr id="3" name="Rectangle 2"/>
          <p:cNvSpPr/>
          <p:nvPr/>
        </p:nvSpPr>
        <p:spPr>
          <a:xfrm>
            <a:off x="4437528" y="880373"/>
            <a:ext cx="7126941" cy="5262979"/>
          </a:xfrm>
          <a:prstGeom prst="rect">
            <a:avLst/>
          </a:prstGeom>
        </p:spPr>
        <p:txBody>
          <a:bodyPr wrap="square">
            <a:spAutoFit/>
          </a:bodyPr>
          <a:lstStyle/>
          <a:p>
            <a:pPr algn="just"/>
            <a:endParaRPr lang="fa-IR" sz="2800" dirty="0" smtClean="0"/>
          </a:p>
          <a:p>
            <a:pPr algn="r" rtl="1"/>
            <a:r>
              <a:rPr lang="fa-IR" sz="2800" dirty="0" smtClean="0"/>
              <a:t>رنگ </a:t>
            </a:r>
            <a:r>
              <a:rPr lang="fa-IR" sz="2800" dirty="0"/>
              <a:t>کینولین یلو : کینولین یلو به عنوان یک ماده افزودنی غذایی به رنگ زرد مایل به سبز است . در مواد غذایی مانند بستنی ها، شیرینی‌جات ، آدامس ، نوشیدنی‌ های مختلف و همچنین در صابون‌ها، شامپوها، مواد تزیینی ، پوشش‌ رنگی انواع مواد غذایی و دیگر مصارف بهداشتی، دارویی و آرایشی استفاده می شود.</a:t>
            </a:r>
          </a:p>
          <a:p>
            <a:pPr algn="just" rtl="1"/>
            <a:r>
              <a:rPr lang="fa-IR" sz="2800" dirty="0"/>
              <a:t>این رنگ از نظر شیمیایی مخلوطی از دی سولفوناتها ، مونوسولفونات ها ، تری سولفونات ها می باشد</a:t>
            </a:r>
            <a:r>
              <a:rPr lang="fa-IR" sz="2800" dirty="0" smtClean="0"/>
              <a:t>.</a:t>
            </a:r>
          </a:p>
          <a:p>
            <a:pPr lvl="0" algn="r" rtl="1"/>
            <a:r>
              <a:rPr lang="fa-IR" sz="2800" dirty="0" smtClean="0">
                <a:solidFill>
                  <a:srgbClr val="000000"/>
                </a:solidFill>
              </a:rPr>
              <a:t>حدمجازمصرف</a:t>
            </a:r>
            <a:r>
              <a:rPr lang="fa-IR" sz="2800" dirty="0" smtClean="0"/>
              <a:t> </a:t>
            </a:r>
            <a:r>
              <a:rPr lang="fa-IR" sz="2800" dirty="0" smtClean="0">
                <a:solidFill>
                  <a:srgbClr val="000000"/>
                </a:solidFill>
              </a:rPr>
              <a:t>روزانه </a:t>
            </a:r>
            <a:r>
              <a:rPr lang="fa-IR" sz="2800" dirty="0" smtClean="0"/>
              <a:t>کینولین یلو5-0  </a:t>
            </a:r>
            <a:r>
              <a:rPr lang="en-US" sz="2000" dirty="0"/>
              <a:t>mg/ kg </a:t>
            </a:r>
            <a:r>
              <a:rPr lang="en-US" sz="2000" dirty="0" err="1" smtClean="0"/>
              <a:t>bw</a:t>
            </a:r>
            <a:r>
              <a:rPr lang="fa-IR" sz="2000" dirty="0" smtClean="0"/>
              <a:t> </a:t>
            </a:r>
            <a:r>
              <a:rPr lang="fa-IR" sz="2800" dirty="0" smtClean="0"/>
              <a:t>می باشد.</a:t>
            </a:r>
            <a:endParaRPr lang="fa-IR" sz="2800" dirty="0"/>
          </a:p>
          <a:p>
            <a:pPr algn="r" rtl="1"/>
            <a:endParaRPr lang="fa-IR" sz="2800" dirty="0"/>
          </a:p>
          <a:p>
            <a:pPr lvl="0" algn="r" rtl="1"/>
            <a:r>
              <a:rPr lang="fa-IR" sz="2800" dirty="0" smtClean="0">
                <a:solidFill>
                  <a:srgbClr val="000000"/>
                </a:solidFill>
              </a:rPr>
              <a:t> </a:t>
            </a:r>
            <a:r>
              <a:rPr lang="fa-IR" sz="2800" dirty="0" smtClean="0"/>
              <a:t>.</a:t>
            </a:r>
            <a:endParaRPr lang="fa-IR" sz="2800" dirty="0"/>
          </a:p>
        </p:txBody>
      </p:sp>
    </p:spTree>
    <p:extLst>
      <p:ext uri="{BB962C8B-B14F-4D97-AF65-F5344CB8AC3E}">
        <p14:creationId xmlns:p14="http://schemas.microsoft.com/office/powerpoint/2010/main" val="958114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7165" y="3375213"/>
            <a:ext cx="2401060" cy="1685898"/>
          </a:xfrm>
          <a:prstGeom prst="rect">
            <a:avLst/>
          </a:prstGeom>
        </p:spPr>
      </p:pic>
      <p:sp>
        <p:nvSpPr>
          <p:cNvPr id="5" name="Rectangle 4"/>
          <p:cNvSpPr/>
          <p:nvPr/>
        </p:nvSpPr>
        <p:spPr>
          <a:xfrm>
            <a:off x="1479177" y="2397169"/>
            <a:ext cx="1874861" cy="369332"/>
          </a:xfrm>
          <a:prstGeom prst="rect">
            <a:avLst/>
          </a:prstGeom>
        </p:spPr>
        <p:txBody>
          <a:bodyPr wrap="square">
            <a:spAutoFit/>
          </a:bodyPr>
          <a:lstStyle/>
          <a:p>
            <a:r>
              <a:rPr lang="en-US" dirty="0"/>
              <a:t>E122: </a:t>
            </a:r>
            <a:r>
              <a:rPr lang="en-US" dirty="0" err="1"/>
              <a:t>Carmoisine</a:t>
            </a:r>
            <a:endParaRPr lang="en-US" dirty="0"/>
          </a:p>
        </p:txBody>
      </p:sp>
      <p:sp>
        <p:nvSpPr>
          <p:cNvPr id="3" name="Rectangle 2"/>
          <p:cNvSpPr/>
          <p:nvPr/>
        </p:nvSpPr>
        <p:spPr>
          <a:xfrm>
            <a:off x="3711388" y="1169895"/>
            <a:ext cx="7637930" cy="5324535"/>
          </a:xfrm>
          <a:prstGeom prst="rect">
            <a:avLst/>
          </a:prstGeom>
        </p:spPr>
        <p:txBody>
          <a:bodyPr wrap="square">
            <a:spAutoFit/>
          </a:bodyPr>
          <a:lstStyle/>
          <a:p>
            <a:pPr algn="just" rtl="1"/>
            <a:endParaRPr lang="fa-IR" dirty="0" smtClean="0"/>
          </a:p>
          <a:p>
            <a:pPr algn="just" rtl="1"/>
            <a:endParaRPr lang="fa-IR" sz="2400" dirty="0" smtClean="0"/>
          </a:p>
          <a:p>
            <a:pPr algn="just" rtl="1"/>
            <a:r>
              <a:rPr lang="fa-IR" sz="2800" dirty="0" smtClean="0"/>
              <a:t>رنگ </a:t>
            </a:r>
            <a:r>
              <a:rPr lang="fa-IR" sz="2800" dirty="0"/>
              <a:t>کارموزین :رنگ کارموزین </a:t>
            </a:r>
            <a:r>
              <a:rPr lang="fa-IR" sz="2800" dirty="0" smtClean="0"/>
              <a:t>(</a:t>
            </a:r>
            <a:r>
              <a:rPr lang="en-US" sz="2800" dirty="0" smtClean="0"/>
              <a:t>(</a:t>
            </a:r>
            <a:r>
              <a:rPr lang="en-US" sz="2800" dirty="0" err="1" smtClean="0"/>
              <a:t>Carmoisine</a:t>
            </a:r>
            <a:r>
              <a:rPr lang="en-US" sz="2800" dirty="0"/>
              <a:t>) </a:t>
            </a:r>
            <a:r>
              <a:rPr lang="fa-IR" sz="2800" dirty="0"/>
              <a:t>یک رنگ سنتتیک در محدوده رنگ قرمز تا قهوه ای است.این رنگ به دلیل توانایی ایجاد طیف گسترده رنگ های قرمز خوش رنگ در خوراکی هایی چون ژله ، نوشابه ها و نوشیدنی ها ، شیرینی ها ، لبنیات ، دسر ، آدامس ، دراژه ، کمپوت ، بستنی و بسیاری از خوراکی های دیگر مانند کیک ها و برای تزیین مواد غذایی مورد استفاده قرار می گیرد. کارموزین به عنوان یک ماده پایه و همچنین در ترکیب با اسانس ها در فرمولاسیون انواع نوشیدنی استفاده شده و طرفداران بسیاری </a:t>
            </a:r>
            <a:r>
              <a:rPr lang="fa-IR" sz="2800" dirty="0" smtClean="0"/>
              <a:t>دارد</a:t>
            </a:r>
            <a:r>
              <a:rPr lang="fa-IR" sz="2800" dirty="0"/>
              <a:t>. حدمجازمصرف </a:t>
            </a:r>
            <a:r>
              <a:rPr lang="fa-IR" sz="2800" dirty="0" smtClean="0"/>
              <a:t>روزانه کارومایزین 4-0  </a:t>
            </a:r>
            <a:r>
              <a:rPr lang="en-US" sz="2800" dirty="0"/>
              <a:t>mg/ kg </a:t>
            </a:r>
            <a:r>
              <a:rPr lang="en-US" sz="2800" dirty="0" err="1"/>
              <a:t>bw</a:t>
            </a:r>
            <a:r>
              <a:rPr lang="en-US" sz="2800" dirty="0"/>
              <a:t> </a:t>
            </a:r>
            <a:r>
              <a:rPr lang="fa-IR" sz="2800" dirty="0"/>
              <a:t>می باشد.</a:t>
            </a:r>
            <a:endParaRPr lang="fa-IR" dirty="0"/>
          </a:p>
          <a:p>
            <a:pPr algn="just" rtl="1"/>
            <a:endParaRPr lang="fa-IR" dirty="0"/>
          </a:p>
        </p:txBody>
      </p:sp>
    </p:spTree>
    <p:extLst>
      <p:ext uri="{BB962C8B-B14F-4D97-AF65-F5344CB8AC3E}">
        <p14:creationId xmlns:p14="http://schemas.microsoft.com/office/powerpoint/2010/main" val="32238930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4656"/>
          </a:xfrm>
        </p:spPr>
        <p:txBody>
          <a:bodyPr>
            <a:normAutofit/>
          </a:bodyPr>
          <a:lstStyle/>
          <a:p>
            <a:pPr algn="ctr"/>
            <a:r>
              <a:rPr lang="fa-IR" sz="4400" dirty="0" smtClean="0">
                <a:solidFill>
                  <a:srgbClr val="C00000"/>
                </a:solidFill>
              </a:rPr>
              <a:t>سم شناسی رنگهای مواد غذایی :</a:t>
            </a:r>
            <a:endParaRPr lang="fa-IR" sz="4400" dirty="0">
              <a:solidFill>
                <a:srgbClr val="C00000"/>
              </a:solidFill>
            </a:endParaRPr>
          </a:p>
        </p:txBody>
      </p:sp>
      <p:sp>
        <p:nvSpPr>
          <p:cNvPr id="3" name="Content Placeholder 2"/>
          <p:cNvSpPr>
            <a:spLocks noGrp="1"/>
          </p:cNvSpPr>
          <p:nvPr>
            <p:ph idx="1"/>
          </p:nvPr>
        </p:nvSpPr>
        <p:spPr/>
        <p:txBody>
          <a:bodyPr>
            <a:noAutofit/>
          </a:bodyPr>
          <a:lstStyle/>
          <a:p>
            <a:r>
              <a:rPr lang="fa-IR" sz="2400" dirty="0" smtClean="0"/>
              <a:t>محققان بیان‌کردند </a:t>
            </a:r>
            <a:r>
              <a:rPr lang="fa-IR" sz="2400" dirty="0"/>
              <a:t>هفت افزودنی رنگ‌دهنده سنتزی از قبیل تارترازین‌، زرد </a:t>
            </a:r>
            <a:r>
              <a:rPr lang="fa-IR" sz="2400" dirty="0" smtClean="0"/>
              <a:t>کینولین</a:t>
            </a:r>
            <a:r>
              <a:rPr lang="fa-IR" sz="2400" dirty="0"/>
              <a:t>، زرد سانست‌یلو، کارموزین، </a:t>
            </a:r>
            <a:r>
              <a:rPr lang="fa-IR" sz="2400" dirty="0" smtClean="0"/>
              <a:t>پونسئو </a:t>
            </a:r>
            <a:r>
              <a:rPr lang="fa-IR" sz="2400" dirty="0"/>
              <a:t>و قرمز آلورا باعث آسیب رشدی و کاهش قدرت تمرکز شده و ضریب هوشی کودکان را تا پنج نمره کاهش می‌دهد. همچنین این مواد رنگی غذایی باعث ایجاد مشکلات رفتاری در کودکان مثل تغییر خلق و خوی، بیش فعالی و واکنش‌های آلرژیک می‌شوند. اخیراً محدودیت‌های بسیاری از جانب سازمان‌های بین الملی و انستیتوهای تحقیقاتی مانند انستیتو ملی سرطان در مورد استفاده از رنگ‌های مصنوعی خوراکی بیان شده‌است؛ لذا درسطح جهانی مطالعه و جستجو برای یافتن پیگمان‌های طبیعی مناسب به عنوان رنگ افزودنی آغاز شده‌است. پیگمان‌های طبیعی اثرات سوء ذکر شده برای رنگ‌های مصنوعی را نداشته و در تحقیقات مختلف تأثیرات مثبت آنها بر سلامت عمومی به دفعات مورد تأیید قرار گرفته‌است. آنتوسیانینها که از مهمترین رنگدانه‌های طبیعی گیاهی در صنعت غذا می‌باشند در کنار خاصیت رنگ‌دهی دارای فعالیت آنتی‌اکسیدانی بوده و نقش حیاتی در جلوگیری از بروز بیماری‌های قلبی- عروقی، عصبی، سرطان و دیابت ایفا می‌کنند. همچنین برای آنتوسیانین‌ها خصوصیات ضد التهابی، پایداری جدار مویرگ‌ها و کاهش نفوذ پذیری عروق در منابع علمی ذکرشده‌است. </a:t>
            </a:r>
          </a:p>
        </p:txBody>
      </p:sp>
    </p:spTree>
    <p:extLst>
      <p:ext uri="{BB962C8B-B14F-4D97-AF65-F5344CB8AC3E}">
        <p14:creationId xmlns:p14="http://schemas.microsoft.com/office/powerpoint/2010/main" val="1601627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rgbClr val="C00000"/>
                </a:solidFill>
              </a:rPr>
              <a:t>سم شناسی رنگهای مواد غذایی :</a:t>
            </a:r>
            <a:endParaRPr lang="fa-IR" sz="4400" dirty="0">
              <a:solidFill>
                <a:srgbClr val="C00000"/>
              </a:solidFill>
            </a:endParaRPr>
          </a:p>
        </p:txBody>
      </p:sp>
      <p:sp>
        <p:nvSpPr>
          <p:cNvPr id="3" name="Content Placeholder 2"/>
          <p:cNvSpPr>
            <a:spLocks noGrp="1"/>
          </p:cNvSpPr>
          <p:nvPr>
            <p:ph idx="1"/>
          </p:nvPr>
        </p:nvSpPr>
        <p:spPr/>
        <p:txBody>
          <a:bodyPr>
            <a:normAutofit/>
          </a:bodyPr>
          <a:lstStyle/>
          <a:p>
            <a:r>
              <a:rPr lang="fa-IR" sz="3200" dirty="0"/>
              <a:t>طبق تحقیقات انجام </a:t>
            </a:r>
            <a:r>
              <a:rPr lang="fa-IR" sz="3200" dirty="0" smtClean="0"/>
              <a:t>شده ، </a:t>
            </a:r>
            <a:r>
              <a:rPr lang="fa-IR" sz="3200" dirty="0"/>
              <a:t>رنگ‌های مصنوعی باعث تشدید نا آرامی و بی‌قراری در کودکان ۳ تا ۹ ساله می‌شوند. نتایج آزمایش‌های انجام شده بر روی ۳۰۰ کودک ،</a:t>
            </a:r>
            <a:r>
              <a:rPr lang="fa-IR" sz="3200" dirty="0" smtClean="0"/>
              <a:t> </a:t>
            </a:r>
            <a:r>
              <a:rPr lang="fa-IR" sz="3200" dirty="0"/>
              <a:t>نشان می‌دهد که وقتی کودکان از آب میوه‌های حاوی رنگ دهنده‌های سنتزی موجود در بازار استفاده می‌کنند تغییرات جدی و مهمی در رفتار آنها شامل بیش فعالی غیرطبیعی و بی‌قراری بروز می‌کند. </a:t>
            </a:r>
          </a:p>
        </p:txBody>
      </p:sp>
    </p:spTree>
    <p:extLst>
      <p:ext uri="{BB962C8B-B14F-4D97-AF65-F5344CB8AC3E}">
        <p14:creationId xmlns:p14="http://schemas.microsoft.com/office/powerpoint/2010/main" val="2646444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43000"/>
            <a:ext cx="10058400" cy="4726094"/>
          </a:xfrm>
        </p:spPr>
        <p:txBody>
          <a:bodyPr>
            <a:normAutofit lnSpcReduction="10000"/>
          </a:bodyPr>
          <a:lstStyle/>
          <a:p>
            <a:endParaRPr lang="fa-IR" sz="2400" dirty="0" smtClean="0"/>
          </a:p>
          <a:p>
            <a:r>
              <a:rPr lang="fa-IR" sz="2800" dirty="0" smtClean="0">
                <a:cs typeface="B Nazanin" panose="00000400000000000000" pitchFamily="2" charset="-78"/>
              </a:rPr>
              <a:t>تیم </a:t>
            </a:r>
            <a:r>
              <a:rPr lang="fa-IR" sz="2800" dirty="0">
                <a:cs typeface="B Nazanin" panose="00000400000000000000" pitchFamily="2" charset="-78"/>
              </a:rPr>
              <a:t>تحقیقات استیونسون که تأثیرات افزودنی‌های خوراکی را بر روی کودکان به مدت چند سال مطالعه کرده‌اند، آزمایشهای خود را بر روی دو گروه کودکان ۳ ساله و کودکان ۸ تا ۹ ساله انجام دادند. نتایج آنها نشان داد با حذف کردن افزودنی‌های مصنوعی از مواد خوراکی، از انواع رفتارهای ناآرام و بی‌قرار کودکان جلوگیری می‌شود.</a:t>
            </a:r>
          </a:p>
          <a:p>
            <a:r>
              <a:rPr lang="fa-IR" sz="2400" dirty="0" smtClean="0"/>
              <a:t> در صورت </a:t>
            </a:r>
            <a:r>
              <a:rPr lang="fa-IR" sz="2400" dirty="0" smtClean="0"/>
              <a:t>استفاده از رنگهای مصنوعی سان ست یلو ، کینولین یلو، کارومایزین </a:t>
            </a:r>
            <a:r>
              <a:rPr lang="fa-IR" sz="2400" dirty="0" smtClean="0"/>
              <a:t>آلورارد </a:t>
            </a:r>
            <a:r>
              <a:rPr lang="fa-IR" sz="2400" dirty="0" smtClean="0"/>
              <a:t>و پونسیو ، در مواد غذایی لازم است در برچسب نمونه </a:t>
            </a:r>
            <a:r>
              <a:rPr lang="fa-IR" sz="2400" dirty="0" smtClean="0"/>
              <a:t> این جمله </a:t>
            </a:r>
            <a:r>
              <a:rPr lang="fa-IR" sz="2400" dirty="0">
                <a:solidFill>
                  <a:schemeClr val="tx1"/>
                </a:solidFill>
              </a:rPr>
              <a:t>درج شود . </a:t>
            </a:r>
          </a:p>
          <a:p>
            <a:endParaRPr lang="fa-IR" sz="2400" dirty="0" smtClean="0"/>
          </a:p>
          <a:p>
            <a:r>
              <a:rPr lang="fa-IR" sz="3200" dirty="0" smtClean="0">
                <a:solidFill>
                  <a:schemeClr val="accent2"/>
                </a:solidFill>
              </a:rPr>
              <a:t>« این رنگ ممکن است بر فعالیت و تمرکز کودکان ، اثر سوء داشته باشد»</a:t>
            </a:r>
          </a:p>
          <a:p>
            <a:r>
              <a:rPr lang="fa-IR" sz="2400" dirty="0" smtClean="0"/>
              <a:t/>
            </a:r>
            <a:br>
              <a:rPr lang="fa-IR" sz="2400" dirty="0" smtClean="0"/>
            </a:br>
            <a:r>
              <a:rPr lang="fa-IR" sz="2400" dirty="0" smtClean="0"/>
              <a:t>در</a:t>
            </a:r>
            <a:endParaRPr lang="fa-IR" sz="2400" dirty="0">
              <a:solidFill>
                <a:schemeClr val="tx1"/>
              </a:solidFill>
            </a:endParaRPr>
          </a:p>
        </p:txBody>
      </p:sp>
    </p:spTree>
    <p:extLst>
      <p:ext uri="{BB962C8B-B14F-4D97-AF65-F5344CB8AC3E}">
        <p14:creationId xmlns:p14="http://schemas.microsoft.com/office/powerpoint/2010/main" val="1312932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solidFill>
                  <a:schemeClr val="accent2"/>
                </a:solidFill>
              </a:rPr>
              <a:t>تشخیص و شناسایی رنگهای مواد غذایی</a:t>
            </a:r>
            <a:r>
              <a:rPr lang="fa-IR" dirty="0" smtClean="0">
                <a:solidFill>
                  <a:schemeClr val="accent2"/>
                </a:solidFill>
              </a:rPr>
              <a:t>:</a:t>
            </a:r>
            <a:endParaRPr lang="fa-IR" dirty="0">
              <a:solidFill>
                <a:schemeClr val="accent2"/>
              </a:solidFill>
            </a:endParaRPr>
          </a:p>
        </p:txBody>
      </p:sp>
      <p:sp>
        <p:nvSpPr>
          <p:cNvPr id="4" name="Content Placeholder 3"/>
          <p:cNvSpPr>
            <a:spLocks noGrp="1"/>
          </p:cNvSpPr>
          <p:nvPr>
            <p:ph idx="1"/>
          </p:nvPr>
        </p:nvSpPr>
        <p:spPr>
          <a:xfrm>
            <a:off x="1097280" y="1845733"/>
            <a:ext cx="10386508" cy="4366807"/>
          </a:xfrm>
        </p:spPr>
        <p:txBody>
          <a:bodyPr/>
          <a:lstStyle/>
          <a:p>
            <a:r>
              <a:rPr lang="fa-IR" sz="2400" dirty="0" smtClean="0"/>
              <a:t>برای </a:t>
            </a:r>
            <a:r>
              <a:rPr lang="fa-IR" sz="2400" dirty="0"/>
              <a:t>تشخیص رنگ های مصرف شده در یک محصول غذایی از روش های متعددی نظیر کروماتوگرافی روی لایه سلولزی ، کروماتوگرافی روی کاغذ ، اسپکتروفتومتری و روش های شیمیایی استفاده می گردد. که اغلب به علت عدم نیاز به وسایل گران قیمت و دقت بالا کروماتوگرافی روی کاغذ بر روش های دیگر برتری دارد . به شکل کلی شناسایی رنگ در مواد غذایی دارای سه مرحله میباشد</a:t>
            </a:r>
            <a:r>
              <a:rPr lang="fa-IR" sz="2400" dirty="0" smtClean="0"/>
              <a:t>:</a:t>
            </a:r>
          </a:p>
          <a:p>
            <a:endParaRPr lang="fa-IR" sz="2400" dirty="0"/>
          </a:p>
          <a:p>
            <a:pPr>
              <a:buClr>
                <a:schemeClr val="tx1"/>
              </a:buClr>
              <a:buFont typeface="Wingdings" panose="05000000000000000000" pitchFamily="2" charset="2"/>
              <a:buChar char="Ø"/>
            </a:pPr>
            <a:r>
              <a:rPr lang="fa-IR" sz="2400" dirty="0" smtClean="0">
                <a:solidFill>
                  <a:schemeClr val="tx1"/>
                </a:solidFill>
              </a:rPr>
              <a:t>  آماده </a:t>
            </a:r>
            <a:r>
              <a:rPr lang="fa-IR" sz="2400" dirty="0">
                <a:solidFill>
                  <a:schemeClr val="tx1"/>
                </a:solidFill>
              </a:rPr>
              <a:t>سازی مواد غذایی</a:t>
            </a:r>
          </a:p>
          <a:p>
            <a:pPr>
              <a:buClr>
                <a:schemeClr val="tx1"/>
              </a:buClr>
              <a:buFont typeface="Wingdings" panose="05000000000000000000" pitchFamily="2" charset="2"/>
              <a:buChar char="Ø"/>
            </a:pPr>
            <a:r>
              <a:rPr lang="fa-IR" sz="2400" dirty="0" smtClean="0">
                <a:solidFill>
                  <a:schemeClr val="tx1"/>
                </a:solidFill>
              </a:rPr>
              <a:t>  استخراج </a:t>
            </a:r>
            <a:r>
              <a:rPr lang="fa-IR" sz="2400" dirty="0">
                <a:solidFill>
                  <a:schemeClr val="tx1"/>
                </a:solidFill>
              </a:rPr>
              <a:t>نمودن رنگ از محلول آماده </a:t>
            </a:r>
            <a:r>
              <a:rPr lang="fa-IR" sz="2400" dirty="0" smtClean="0">
                <a:solidFill>
                  <a:schemeClr val="tx1"/>
                </a:solidFill>
              </a:rPr>
              <a:t>شده</a:t>
            </a:r>
            <a:endParaRPr lang="fa-IR" sz="2400" dirty="0">
              <a:solidFill>
                <a:schemeClr val="tx1"/>
              </a:solidFill>
            </a:endParaRPr>
          </a:p>
          <a:p>
            <a:pPr>
              <a:buClr>
                <a:schemeClr val="tx1"/>
              </a:buClr>
              <a:buFont typeface="Wingdings" panose="05000000000000000000" pitchFamily="2" charset="2"/>
              <a:buChar char="Ø"/>
            </a:pPr>
            <a:r>
              <a:rPr lang="fa-IR" sz="2400" dirty="0" smtClean="0">
                <a:solidFill>
                  <a:schemeClr val="tx1"/>
                </a:solidFill>
              </a:rPr>
              <a:t>  جدا </a:t>
            </a:r>
            <a:r>
              <a:rPr lang="fa-IR" sz="2400" dirty="0">
                <a:solidFill>
                  <a:schemeClr val="tx1"/>
                </a:solidFill>
              </a:rPr>
              <a:t>کردن و شناسایی رنگ ها</a:t>
            </a:r>
          </a:p>
          <a:p>
            <a:endParaRPr lang="fa-IR" dirty="0"/>
          </a:p>
        </p:txBody>
      </p:sp>
    </p:spTree>
    <p:extLst>
      <p:ext uri="{BB962C8B-B14F-4D97-AF65-F5344CB8AC3E}">
        <p14:creationId xmlns:p14="http://schemas.microsoft.com/office/powerpoint/2010/main" val="3142630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t>جهت آماده سازی مواد غذایی برای شناسایی رنگ ، آنهابه دو دسته تقسیم می شوند :</a:t>
            </a:r>
          </a:p>
          <a:p>
            <a:r>
              <a:rPr lang="fa-IR" sz="2800" dirty="0" smtClean="0"/>
              <a:t>1- مواد غذایی چرب </a:t>
            </a:r>
          </a:p>
          <a:p>
            <a:r>
              <a:rPr lang="fa-IR" sz="2800" dirty="0" smtClean="0"/>
              <a:t>2- مواد غذایی غیر چرب</a:t>
            </a:r>
          </a:p>
          <a:p>
            <a:r>
              <a:rPr lang="fa-IR" sz="2800" dirty="0" smtClean="0"/>
              <a:t>3-مواد غذایی حاوی نشاسته </a:t>
            </a:r>
            <a:endParaRPr lang="fa-IR" sz="2800" dirty="0" smtClean="0"/>
          </a:p>
        </p:txBody>
      </p:sp>
    </p:spTree>
    <p:extLst>
      <p:ext uri="{BB962C8B-B14F-4D97-AF65-F5344CB8AC3E}">
        <p14:creationId xmlns:p14="http://schemas.microsoft.com/office/powerpoint/2010/main" val="3467784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431383" cy="1450757"/>
          </a:xfrm>
        </p:spPr>
        <p:txBody>
          <a:bodyPr/>
          <a:lstStyle/>
          <a:p>
            <a:pPr algn="ctr"/>
            <a:r>
              <a:rPr lang="fa-IR" dirty="0">
                <a:solidFill>
                  <a:srgbClr val="C00000"/>
                </a:solidFill>
              </a:rPr>
              <a:t>قوانین استفاده از رنگ های مواد غذایی </a:t>
            </a:r>
            <a:r>
              <a:rPr lang="fa-IR" dirty="0" smtClean="0">
                <a:solidFill>
                  <a:srgbClr val="C00000"/>
                </a:solidFill>
              </a:rPr>
              <a:t>:</a:t>
            </a:r>
            <a:endParaRPr lang="fa-IR" dirty="0">
              <a:solidFill>
                <a:srgbClr val="C00000"/>
              </a:solidFill>
            </a:endParaRPr>
          </a:p>
        </p:txBody>
      </p:sp>
      <p:sp>
        <p:nvSpPr>
          <p:cNvPr id="3" name="Content Placeholder 2"/>
          <p:cNvSpPr>
            <a:spLocks noGrp="1"/>
          </p:cNvSpPr>
          <p:nvPr>
            <p:ph idx="1"/>
          </p:nvPr>
        </p:nvSpPr>
        <p:spPr>
          <a:xfrm>
            <a:off x="1097280" y="1788459"/>
            <a:ext cx="10252038" cy="4679575"/>
          </a:xfrm>
        </p:spPr>
        <p:txBody>
          <a:bodyPr>
            <a:noAutofit/>
          </a:bodyPr>
          <a:lstStyle/>
          <a:p>
            <a:pPr marL="0" indent="0" algn="just">
              <a:buNone/>
            </a:pPr>
            <a:r>
              <a:rPr lang="fa-IR" sz="2400" dirty="0" smtClean="0"/>
              <a:t> </a:t>
            </a:r>
            <a:r>
              <a:rPr lang="fa-IR" sz="2800" dirty="0"/>
              <a:t>درطول دهه های گذشته به جهت بررسی های گسترده ای که انجام شد دانشمندان به این نتیجه رسیدند که رنگهای مصنوعی سلامت انسانها را تهدید می کند و باعث ایجاد بیماری سرطان می </a:t>
            </a:r>
            <a:r>
              <a:rPr lang="fa-IR" sz="2800" dirty="0" smtClean="0"/>
              <a:t>شود.در </a:t>
            </a:r>
            <a:r>
              <a:rPr lang="fa-IR" sz="2800" dirty="0"/>
              <a:t>نتیجه مصرف قسمت عمده ای از این رنگها در مواد غذایی غیر مجاز اعلام شد و رنگهای طبیعی جایگزین آنها شدند. رنگهای طبیعی ممکن است از منابع طبیعی بدست آیند ویا اینکه از طریق سنتز ساخته وتهیه شوند. بطور کلی افزودن این مواد ، به مواد و محصولات غذایی کاملاً مجاز و آزاداست . به همین دلیل به آنها ” رنگهای بی نیاز به تائید ” می گویند</a:t>
            </a:r>
            <a:r>
              <a:rPr lang="fa-IR" sz="2800" dirty="0" smtClean="0"/>
              <a:t>.</a:t>
            </a:r>
            <a:endParaRPr lang="fa-IR" sz="2800" dirty="0"/>
          </a:p>
          <a:p>
            <a:pPr algn="just"/>
            <a:r>
              <a:rPr lang="fa-IR" sz="2800" dirty="0"/>
              <a:t>نکته مهمی که به آن باید توجه داشت این است که اگرچه هیچ محدودیت قانونی برای مصرف این مواد وجود ندارد اما مسئله قیمت زیاد و یا بوجود آمدن طعمی خاص در ماده غذایی معمولاً مصرف برخی از آنها را محدود می کند. </a:t>
            </a:r>
          </a:p>
        </p:txBody>
      </p:sp>
    </p:spTree>
    <p:extLst>
      <p:ext uri="{BB962C8B-B14F-4D97-AF65-F5344CB8AC3E}">
        <p14:creationId xmlns:p14="http://schemas.microsoft.com/office/powerpoint/2010/main" val="2285302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5679"/>
          </a:xfrm>
        </p:spPr>
        <p:txBody>
          <a:bodyPr>
            <a:normAutofit/>
          </a:bodyPr>
          <a:lstStyle/>
          <a:p>
            <a:pPr algn="ctr"/>
            <a:r>
              <a:rPr lang="fa-IR" sz="4400" dirty="0">
                <a:solidFill>
                  <a:srgbClr val="C00000"/>
                </a:solidFill>
              </a:rPr>
              <a:t>قوانین استفاده از رنگ در مواد غذایی:</a:t>
            </a:r>
          </a:p>
        </p:txBody>
      </p:sp>
      <p:sp>
        <p:nvSpPr>
          <p:cNvPr id="3" name="Content Placeholder 2"/>
          <p:cNvSpPr>
            <a:spLocks noGrp="1"/>
          </p:cNvSpPr>
          <p:nvPr>
            <p:ph idx="1"/>
          </p:nvPr>
        </p:nvSpPr>
        <p:spPr>
          <a:xfrm>
            <a:off x="995082" y="1506071"/>
            <a:ext cx="10287000" cy="4363023"/>
          </a:xfrm>
        </p:spPr>
        <p:txBody>
          <a:bodyPr>
            <a:noAutofit/>
          </a:bodyPr>
          <a:lstStyle/>
          <a:p>
            <a:r>
              <a:rPr lang="fa-IR" sz="2800" dirty="0"/>
              <a:t>اخیراً محدودیت‌های بسیاری از جانب سازمان‌های بین الملی و انستیتوهای تحقیقاتی مانند انستیتو ملی سرطان در مورد استفاده از رنگ‌های مصنوعی خوراکی بیان شده‌است؛ لذا درسطح جهانی مطالعه و جستجو برای یافتن پیگمان‌های طبیعی مناسب به عنوان رنگ افزودنی آغاز شده‌است. پیگمان‌های طبیعی اثرات سوء ذکر شده برای رنگ‌های مصنوعی را نداشته و در تحقیقات مختلف تأثیرات مثبت آنها بر سلامت عمومی به دفعات مورد تأیید قرار گرفته‌است. آنتوسیانینها که از مهمترین رنگدانه‌های طبیعی گیاهی در صنعت غذا می‌باشند در کنار خاصیت رنگ‌دهی دارای فعالیت آنتی‌اکسیدانی بوده و نقش حیاتی در جلوگیری از بروز بیماری‌های قلبی- عروقی، عصبی، سرطان و دیابت ایفا </a:t>
            </a:r>
            <a:r>
              <a:rPr lang="fa-IR" sz="2800" dirty="0" smtClean="0"/>
              <a:t>می‌کنند</a:t>
            </a:r>
            <a:r>
              <a:rPr lang="fa-IR" sz="2400" dirty="0" smtClean="0"/>
              <a:t>. </a:t>
            </a:r>
            <a:r>
              <a:rPr lang="fa-IR" sz="2800" dirty="0" smtClean="0">
                <a:solidFill>
                  <a:srgbClr val="000000">
                    <a:lumMod val="75000"/>
                    <a:lumOff val="25000"/>
                  </a:srgbClr>
                </a:solidFill>
              </a:rPr>
              <a:t>کاروتنوئیدها </a:t>
            </a:r>
            <a:r>
              <a:rPr lang="fa-IR" sz="2800" dirty="0">
                <a:solidFill>
                  <a:srgbClr val="000000">
                    <a:lumMod val="75000"/>
                    <a:lumOff val="25000"/>
                  </a:srgbClr>
                </a:solidFill>
              </a:rPr>
              <a:t>نیز به عنوان عوامل ضدسرطان، افزایش‌دهنده طول عمر و بازدارنده زخم معده و بیماری‌های قلبی – عروقی معرفی شده‌اند. بطوری‌که انسیتو ملی سرطان ایالات متحده آمریکا مصرف غذاهای حاوی مقادیر زیاد کاروتنوئید را در رژیم غذایی روزانه توصیه نموده‌است</a:t>
            </a:r>
            <a:endParaRPr lang="fa-IR" sz="2400" dirty="0"/>
          </a:p>
        </p:txBody>
      </p:sp>
    </p:spTree>
    <p:extLst>
      <p:ext uri="{BB962C8B-B14F-4D97-AF65-F5344CB8AC3E}">
        <p14:creationId xmlns:p14="http://schemas.microsoft.com/office/powerpoint/2010/main" val="3111560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68203" y="286603"/>
            <a:ext cx="8300986" cy="1434621"/>
          </a:xfrm>
        </p:spPr>
        <p:txBody>
          <a:bodyPr>
            <a:normAutofit fontScale="90000"/>
          </a:bodyPr>
          <a:lstStyle/>
          <a:p>
            <a:pPr algn="ctr"/>
            <a:r>
              <a:rPr lang="fa-IR" dirty="0" smtClean="0">
                <a:solidFill>
                  <a:srgbClr val="C00000"/>
                </a:solidFill>
              </a:rPr>
              <a:t/>
            </a:r>
            <a:br>
              <a:rPr lang="fa-IR" dirty="0" smtClean="0">
                <a:solidFill>
                  <a:srgbClr val="C00000"/>
                </a:solidFill>
              </a:rPr>
            </a:br>
            <a:r>
              <a:rPr lang="fa-IR" dirty="0" smtClean="0">
                <a:solidFill>
                  <a:srgbClr val="C00000"/>
                </a:solidFill>
              </a:rPr>
              <a:t>دسته بندی رنگهای خوراکی :</a:t>
            </a:r>
            <a:br>
              <a:rPr lang="fa-IR" dirty="0" smtClean="0">
                <a:solidFill>
                  <a:srgbClr val="C00000"/>
                </a:solidFill>
              </a:rPr>
            </a:br>
            <a:endParaRPr lang="fa-IR" dirty="0">
              <a:solidFill>
                <a:srgbClr val="C00000"/>
              </a:solidFill>
            </a:endParaRPr>
          </a:p>
        </p:txBody>
      </p:sp>
      <p:sp>
        <p:nvSpPr>
          <p:cNvPr id="3" name="Content Placeholder 2"/>
          <p:cNvSpPr>
            <a:spLocks noGrp="1"/>
          </p:cNvSpPr>
          <p:nvPr>
            <p:ph idx="1"/>
          </p:nvPr>
        </p:nvSpPr>
        <p:spPr>
          <a:xfrm>
            <a:off x="645460" y="1223682"/>
            <a:ext cx="10946318" cy="5163671"/>
          </a:xfrm>
        </p:spPr>
        <p:txBody>
          <a:bodyPr>
            <a:normAutofit fontScale="92500"/>
          </a:bodyPr>
          <a:lstStyle/>
          <a:p>
            <a:r>
              <a:rPr lang="fa-IR" sz="3000" dirty="0" smtClean="0"/>
              <a:t>رنگهای مورد استفاده در مواد غذایی به سه  دسته  تقسیم می شوند :</a:t>
            </a:r>
          </a:p>
          <a:p>
            <a:r>
              <a:rPr lang="fa-IR" sz="3000" dirty="0" smtClean="0"/>
              <a:t>۱- رنگهای غیرآلی </a:t>
            </a:r>
            <a:r>
              <a:rPr lang="en-US" sz="2200" dirty="0"/>
              <a:t>Inorganic </a:t>
            </a:r>
            <a:r>
              <a:rPr lang="en-US" sz="2200" dirty="0" smtClean="0"/>
              <a:t>colors</a:t>
            </a:r>
            <a:r>
              <a:rPr lang="fa-IR" sz="3000" dirty="0"/>
              <a:t>:این ترکیبات در طبیعت پیدا </a:t>
            </a:r>
            <a:r>
              <a:rPr lang="fa-IR" sz="3000" dirty="0" smtClean="0"/>
              <a:t>می شوند </a:t>
            </a:r>
            <a:r>
              <a:rPr lang="fa-IR" sz="3000" dirty="0"/>
              <a:t>ولی آنها را به شکل مصنوعی نیز میسازند. اکثر فلزات با گروه های نمک ساز، پیگمان های رنگی ایجاد می کنند. </a:t>
            </a:r>
            <a:r>
              <a:rPr lang="fa-IR" sz="3000" dirty="0" smtClean="0"/>
              <a:t>۲- رنگهای سنتزی  </a:t>
            </a:r>
            <a:r>
              <a:rPr lang="en-US" sz="3000" dirty="0" smtClean="0"/>
              <a:t> :</a:t>
            </a:r>
            <a:r>
              <a:rPr lang="en-US" sz="2200" dirty="0" smtClean="0"/>
              <a:t>Synthetic colors</a:t>
            </a:r>
            <a:r>
              <a:rPr lang="fa-IR" sz="3000" dirty="0"/>
              <a:t>رنگ های مصنوعی موجود بطور معمول, از نظر شيميايي خيلی خالص بوده و از نظر قدرت رنگ دهی از قدرت و شفافیت  بالایی برخوردارند</a:t>
            </a:r>
            <a:r>
              <a:rPr lang="fa-IR" sz="3000" dirty="0" smtClean="0"/>
              <a:t>.</a:t>
            </a:r>
            <a:endParaRPr lang="en-US" sz="3000" dirty="0"/>
          </a:p>
          <a:p>
            <a:r>
              <a:rPr lang="fa-IR" sz="3000" dirty="0"/>
              <a:t>۳- رنگهای </a:t>
            </a:r>
            <a:r>
              <a:rPr lang="fa-IR" sz="3000" dirty="0" smtClean="0"/>
              <a:t>طبیعی  </a:t>
            </a:r>
            <a:r>
              <a:rPr lang="en-US" sz="2200" dirty="0"/>
              <a:t>Natural </a:t>
            </a:r>
            <a:r>
              <a:rPr lang="en-US" sz="2200" dirty="0" smtClean="0"/>
              <a:t>colors</a:t>
            </a:r>
            <a:r>
              <a:rPr lang="fa-IR" sz="3000" dirty="0" smtClean="0"/>
              <a:t>: رنگ‌های </a:t>
            </a:r>
            <a:r>
              <a:rPr lang="fa-IR" sz="3000" dirty="0"/>
              <a:t>طبیعی از نظر خواص فیزیکی و شیمیایی دارای انواع متفاوتی هستند و تعدادی از آنها نسبت به اکسیداسیون، تغییر </a:t>
            </a:r>
            <a:r>
              <a:rPr lang="en-US" sz="3000" dirty="0"/>
              <a:t>PH، </a:t>
            </a:r>
            <a:r>
              <a:rPr lang="fa-IR" sz="3000" dirty="0"/>
              <a:t>نور و </a:t>
            </a:r>
            <a:r>
              <a:rPr lang="fa-IR" sz="3000" dirty="0" smtClean="0"/>
              <a:t>حلالیت </a:t>
            </a:r>
            <a:r>
              <a:rPr lang="fa-IR" sz="3000" dirty="0"/>
              <a:t>ذاتی حساسند. این رنگ‌ها دارای پایداری کم و مشکلات در مصرف بوده و نسبت به رنگ‌های سنتتیک گران‌تر هستند. اکثر رنگهای طبیعی می توانند در روغن حل شوند اما در آب حل نمی شوند. آنها معمولاً فرآوری می شوند تا نمک سدیم یا پتاسیم آنها تشکیل شود. این امر باعث می شود که آنها در آب حل شوند و برای استفاده در غذاها قابل استفاده شوند.</a:t>
            </a:r>
          </a:p>
          <a:p>
            <a:endParaRPr lang="fa-IR" sz="2400" dirty="0"/>
          </a:p>
        </p:txBody>
      </p:sp>
    </p:spTree>
    <p:extLst>
      <p:ext uri="{BB962C8B-B14F-4D97-AF65-F5344CB8AC3E}">
        <p14:creationId xmlns:p14="http://schemas.microsoft.com/office/powerpoint/2010/main" val="2213729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rPr>
              <a:t>قوانین استفاده از رنگ در مواد غذایی:1- ایران</a:t>
            </a:r>
            <a:endParaRPr lang="fa-IR" dirty="0">
              <a:solidFill>
                <a:srgbClr val="C00000"/>
              </a:solidFill>
            </a:endParaRPr>
          </a:p>
        </p:txBody>
      </p:sp>
      <p:sp>
        <p:nvSpPr>
          <p:cNvPr id="3" name="Content Placeholder 2"/>
          <p:cNvSpPr>
            <a:spLocks noGrp="1"/>
          </p:cNvSpPr>
          <p:nvPr>
            <p:ph idx="1"/>
          </p:nvPr>
        </p:nvSpPr>
        <p:spPr>
          <a:xfrm>
            <a:off x="1371600" y="1845734"/>
            <a:ext cx="9940834" cy="4023360"/>
          </a:xfrm>
        </p:spPr>
        <p:txBody>
          <a:bodyPr>
            <a:noAutofit/>
          </a:bodyPr>
          <a:lstStyle/>
          <a:p>
            <a:pPr algn="just"/>
            <a:r>
              <a:rPr lang="fa-IR" sz="3200" dirty="0" smtClean="0"/>
              <a:t>. </a:t>
            </a:r>
            <a:r>
              <a:rPr lang="fa-IR" sz="3200" dirty="0"/>
              <a:t>در ایران در سال‌های اول دهه ۱۳۶۰ به دلیل استفاده از رنگ‌های غیرمجاز در اغلب فراورده‌های غذایی، ابتدا مصرف رنگ ممنوع اعلام گردید، ولی با توجه به استفاده گسترده از انواع رنگ‌ها در فراورده‌های غذایی مختلف این ممنوعیت مؤثر واقع نگردید و مشکلات بسیاری را بوجود آورد. در حال حاضر در صنایع غذایی مختلف موجود در کشور از رنگ‌های مصنوعی </a:t>
            </a:r>
            <a:r>
              <a:rPr lang="fa-IR" sz="3200" dirty="0" smtClean="0"/>
              <a:t>جهت </a:t>
            </a:r>
            <a:r>
              <a:rPr lang="fa-IR" sz="3200" dirty="0"/>
              <a:t>تولید محصولات مختلف استفاده </a:t>
            </a:r>
            <a:r>
              <a:rPr lang="fa-IR" sz="3200" dirty="0" smtClean="0"/>
              <a:t>می‌شود.</a:t>
            </a:r>
            <a:endParaRPr lang="fa-IR" sz="2400" dirty="0"/>
          </a:p>
        </p:txBody>
      </p:sp>
    </p:spTree>
    <p:extLst>
      <p:ext uri="{BB962C8B-B14F-4D97-AF65-F5344CB8AC3E}">
        <p14:creationId xmlns:p14="http://schemas.microsoft.com/office/powerpoint/2010/main" val="193536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dirty="0">
                <a:solidFill>
                  <a:schemeClr val="accent2"/>
                </a:solidFill>
              </a:rPr>
              <a:t>قوانین استفاده از رنگ های مواد غذایی </a:t>
            </a:r>
            <a:r>
              <a:rPr lang="fa-IR" sz="4000" dirty="0" smtClean="0">
                <a:solidFill>
                  <a:schemeClr val="accent2"/>
                </a:solidFill>
              </a:rPr>
              <a:t>:</a:t>
            </a:r>
            <a:endParaRPr lang="fa-IR" dirty="0"/>
          </a:p>
        </p:txBody>
      </p:sp>
      <p:sp>
        <p:nvSpPr>
          <p:cNvPr id="3" name="Content Placeholder 2"/>
          <p:cNvSpPr>
            <a:spLocks noGrp="1"/>
          </p:cNvSpPr>
          <p:nvPr>
            <p:ph idx="1"/>
          </p:nvPr>
        </p:nvSpPr>
        <p:spPr/>
        <p:txBody>
          <a:bodyPr>
            <a:normAutofit lnSpcReduction="10000"/>
          </a:bodyPr>
          <a:lstStyle/>
          <a:p>
            <a:pPr marL="0" indent="0">
              <a:buNone/>
            </a:pPr>
            <a:r>
              <a:rPr lang="fa-IR" sz="3200" dirty="0" smtClean="0"/>
              <a:t>در کشور ما هم اکنون 7 رنگ مصنوعی ، ( در اسلاید های قبلی ذکر شده) مجاز شناخته می شود اما تمام رنگهای طبیعی مجاز هستند .</a:t>
            </a:r>
            <a:r>
              <a:rPr lang="fa-IR" sz="3200" dirty="0"/>
              <a:t> میزان دریافتی قابل قبول روزانه </a:t>
            </a:r>
            <a:r>
              <a:rPr lang="en-US" sz="2400" dirty="0"/>
              <a:t>Acceptable Daily Intake (ADI) </a:t>
            </a:r>
            <a:r>
              <a:rPr lang="fa-IR" sz="3200" dirty="0"/>
              <a:t>مقدار ماده افزودنی خوراکی است که </a:t>
            </a:r>
            <a:r>
              <a:rPr lang="fa-IR" sz="3200" dirty="0" smtClean="0"/>
              <a:t>مصرف </a:t>
            </a:r>
            <a:r>
              <a:rPr lang="fa-IR" sz="3200" dirty="0"/>
              <a:t>کننده میتواند روزانه بدون هیچگونه خطری </a:t>
            </a:r>
            <a:r>
              <a:rPr lang="fa-IR" sz="3200" dirty="0" smtClean="0"/>
              <a:t>برای سلامتی</a:t>
            </a:r>
            <a:r>
              <a:rPr lang="fa-IR" sz="3200" dirty="0"/>
              <a:t>، در </a:t>
            </a:r>
            <a:r>
              <a:rPr lang="fa-IR" sz="3200" dirty="0" smtClean="0"/>
              <a:t>تمام </a:t>
            </a:r>
            <a:r>
              <a:rPr lang="fa-IR" sz="3200" dirty="0"/>
              <a:t>مدت عمر دریافت نماید و مقدار آن بر </a:t>
            </a:r>
            <a:r>
              <a:rPr lang="fa-IR" sz="3200" dirty="0" smtClean="0"/>
              <a:t>حسب </a:t>
            </a:r>
            <a:r>
              <a:rPr lang="en-US" sz="2400" dirty="0"/>
              <a:t>mg</a:t>
            </a:r>
            <a:r>
              <a:rPr lang="en-US" sz="3200" dirty="0"/>
              <a:t> </a:t>
            </a:r>
            <a:r>
              <a:rPr lang="fa-IR" sz="3200" dirty="0" smtClean="0"/>
              <a:t>افزودنی خوراکی برای هرکیلوگرم وزن </a:t>
            </a:r>
            <a:r>
              <a:rPr lang="fa-IR" sz="3200" dirty="0"/>
              <a:t>بودن </a:t>
            </a:r>
            <a:r>
              <a:rPr lang="fa-IR" sz="3200" dirty="0" smtClean="0"/>
              <a:t>تعیین می گردد. </a:t>
            </a:r>
            <a:r>
              <a:rPr lang="fa-IR" sz="3200" dirty="0"/>
              <a:t>وزن بدن برحسب کیلوگرم </a:t>
            </a:r>
            <a:r>
              <a:rPr lang="fa-IR" sz="3200" dirty="0" smtClean="0"/>
              <a:t>اندازه گیری میشود. </a:t>
            </a:r>
            <a:r>
              <a:rPr lang="fa-IR" sz="3200" dirty="0"/>
              <a:t>میانگین وزن جمعیت جهت محاسبه </a:t>
            </a:r>
            <a:r>
              <a:rPr lang="en-US" sz="2800" dirty="0"/>
              <a:t>ADI</a:t>
            </a:r>
            <a:r>
              <a:rPr lang="en-US" sz="3200" dirty="0"/>
              <a:t> ،</a:t>
            </a:r>
            <a:r>
              <a:rPr lang="en-US" sz="2400" dirty="0"/>
              <a:t>kg</a:t>
            </a:r>
            <a:r>
              <a:rPr lang="en-US" sz="2800" dirty="0"/>
              <a:t> </a:t>
            </a:r>
            <a:r>
              <a:rPr lang="en-US" sz="2800" dirty="0" smtClean="0"/>
              <a:t>60 </a:t>
            </a:r>
            <a:r>
              <a:rPr lang="fa-IR" sz="2800" dirty="0" smtClean="0"/>
              <a:t> </a:t>
            </a:r>
            <a:r>
              <a:rPr lang="fa-IR" sz="3200" dirty="0" smtClean="0"/>
              <a:t>در </a:t>
            </a:r>
            <a:r>
              <a:rPr lang="fa-IR" sz="3200" dirty="0"/>
              <a:t>نظر گرفته شده که این مقدار برای کشورهای در </a:t>
            </a:r>
            <a:r>
              <a:rPr lang="fa-IR" sz="3200" dirty="0" smtClean="0"/>
              <a:t>حال توسعه</a:t>
            </a:r>
            <a:r>
              <a:rPr lang="fa-IR" sz="3200" dirty="0"/>
              <a:t>، </a:t>
            </a:r>
            <a:r>
              <a:rPr lang="fa-IR" sz="2800" dirty="0" smtClean="0"/>
              <a:t>50</a:t>
            </a:r>
            <a:r>
              <a:rPr lang="en-US" sz="2800" dirty="0" smtClean="0"/>
              <a:t>kg </a:t>
            </a:r>
            <a:r>
              <a:rPr lang="fa-IR" sz="3200" dirty="0" smtClean="0"/>
              <a:t> </a:t>
            </a:r>
            <a:r>
              <a:rPr lang="fa-IR" sz="3200" dirty="0"/>
              <a:t>میباشد. استفاده از رنگهای خوراکی در فرآوردههای </a:t>
            </a:r>
            <a:r>
              <a:rPr lang="fa-IR" sz="3200" dirty="0" smtClean="0"/>
              <a:t>غذایی </a:t>
            </a:r>
            <a:r>
              <a:rPr lang="fa-IR" sz="3200" dirty="0"/>
              <a:t>که </a:t>
            </a:r>
            <a:r>
              <a:rPr lang="fa-IR" sz="3200" dirty="0" smtClean="0"/>
              <a:t>مصرف </a:t>
            </a:r>
            <a:r>
              <a:rPr lang="fa-IR" sz="3200" dirty="0"/>
              <a:t>و میزان آن در </a:t>
            </a:r>
            <a:r>
              <a:rPr lang="fa-IR" sz="3200" dirty="0" smtClean="0"/>
              <a:t>استاندارد </a:t>
            </a:r>
            <a:r>
              <a:rPr lang="fa-IR" sz="3200" dirty="0"/>
              <a:t>های </a:t>
            </a:r>
            <a:r>
              <a:rPr lang="fa-IR" sz="3200" dirty="0" smtClean="0"/>
              <a:t>ملی مربوطه قید </a:t>
            </a:r>
            <a:r>
              <a:rPr lang="fa-IR" sz="3200" dirty="0"/>
              <a:t>شده باشد، مجاز است. </a:t>
            </a:r>
          </a:p>
        </p:txBody>
      </p:sp>
    </p:spTree>
    <p:extLst>
      <p:ext uri="{BB962C8B-B14F-4D97-AF65-F5344CB8AC3E}">
        <p14:creationId xmlns:p14="http://schemas.microsoft.com/office/powerpoint/2010/main" val="1800168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425" y="417231"/>
            <a:ext cx="10367681" cy="1450757"/>
          </a:xfrm>
        </p:spPr>
        <p:txBody>
          <a:bodyPr>
            <a:normAutofit/>
          </a:bodyPr>
          <a:lstStyle/>
          <a:p>
            <a:pPr algn="r"/>
            <a:r>
              <a:rPr lang="fa-IR" sz="3600" dirty="0" smtClean="0">
                <a:solidFill>
                  <a:srgbClr val="C00000"/>
                </a:solidFill>
              </a:rPr>
              <a:t>قوانین استفاده از رنگ های مواد غذایی </a:t>
            </a:r>
            <a:r>
              <a:rPr lang="fa-IR" sz="4000" dirty="0" smtClean="0">
                <a:solidFill>
                  <a:srgbClr val="C00000"/>
                </a:solidFill>
              </a:rPr>
              <a:t>:</a:t>
            </a:r>
            <a:r>
              <a:rPr lang="en-US" dirty="0"/>
              <a:t/>
            </a:r>
            <a:br>
              <a:rPr lang="en-US" dirty="0"/>
            </a:br>
            <a:endParaRPr lang="fa-IR" dirty="0"/>
          </a:p>
        </p:txBody>
      </p:sp>
      <p:sp>
        <p:nvSpPr>
          <p:cNvPr id="3" name="Content Placeholder 2"/>
          <p:cNvSpPr>
            <a:spLocks noGrp="1"/>
          </p:cNvSpPr>
          <p:nvPr>
            <p:ph idx="1"/>
          </p:nvPr>
        </p:nvSpPr>
        <p:spPr>
          <a:xfrm>
            <a:off x="1317812" y="1449977"/>
            <a:ext cx="10031506" cy="4910482"/>
          </a:xfrm>
          <a:noFill/>
        </p:spPr>
        <p:txBody>
          <a:bodyPr>
            <a:normAutofit fontScale="85000" lnSpcReduction="20000"/>
          </a:bodyPr>
          <a:lstStyle/>
          <a:p>
            <a:r>
              <a:rPr lang="fa-IR" sz="3000" dirty="0" smtClean="0">
                <a:sym typeface="Wingdings 2" panose="05020102010507070707" pitchFamily="18" charset="2"/>
              </a:rPr>
              <a:t>در کانادا در صورتی که یک ماده غذایی دارای رنگ بیشتر از مقادیر زیر باشد اجازه فروش داده نمی شود :   </a:t>
            </a:r>
            <a:endParaRPr lang="en-US" sz="3000" dirty="0" smtClean="0">
              <a:sym typeface="Wingdings 2" panose="05020102010507070707" pitchFamily="18" charset="2"/>
            </a:endParaRPr>
          </a:p>
          <a:p>
            <a:endParaRPr lang="fa-IR" sz="3000" dirty="0" smtClean="0"/>
          </a:p>
          <a:p>
            <a:r>
              <a:rPr lang="fa-IR" sz="3000" dirty="0" smtClean="0">
                <a:sym typeface="Wingdings 2" panose="05020102010507070707" pitchFamily="18" charset="2"/>
              </a:rPr>
              <a:t>حداکثر 300 </a:t>
            </a:r>
            <a:r>
              <a:rPr lang="en-US" sz="3000" dirty="0"/>
              <a:t>ppm</a:t>
            </a:r>
            <a:r>
              <a:rPr lang="fa-IR" sz="3000" dirty="0" smtClean="0"/>
              <a:t>از </a:t>
            </a:r>
            <a:r>
              <a:rPr lang="fa-IR" sz="3000" dirty="0" smtClean="0"/>
              <a:t>رنگهای آلورارد،آمارانت،اریتروزین، ایندیگوتین،سان ست یلو یا تارترازین و یا ترکیبی از این رنگها مگر آنکه برای آن نمونه تخصیص داده شده باشد </a:t>
            </a:r>
            <a:endParaRPr lang="en-US" sz="3000" dirty="0"/>
          </a:p>
          <a:p>
            <a:endParaRPr lang="fa-IR" sz="3000" dirty="0" smtClean="0"/>
          </a:p>
          <a:p>
            <a:r>
              <a:rPr lang="fa-IR" sz="3000" dirty="0" smtClean="0">
                <a:sym typeface="Wingdings 2" panose="05020102010507070707" pitchFamily="18" charset="2"/>
              </a:rPr>
              <a:t>حداکثر 100</a:t>
            </a:r>
            <a:r>
              <a:rPr lang="fa-IR" sz="3000" dirty="0" smtClean="0"/>
              <a:t> </a:t>
            </a:r>
            <a:r>
              <a:rPr lang="en-US" sz="3000" dirty="0" smtClean="0"/>
              <a:t>ppm</a:t>
            </a:r>
            <a:r>
              <a:rPr lang="fa-IR" sz="3000" dirty="0" smtClean="0"/>
              <a:t>از </a:t>
            </a:r>
            <a:r>
              <a:rPr lang="fa-IR" sz="3000" dirty="0" smtClean="0"/>
              <a:t>فست گرین یا بریلیانت بلو یا هر ترکیبی از آنها</a:t>
            </a:r>
            <a:endParaRPr lang="en-US" sz="3000" dirty="0"/>
          </a:p>
          <a:p>
            <a:endParaRPr lang="fa-IR" sz="3000" dirty="0" smtClean="0"/>
          </a:p>
          <a:p>
            <a:r>
              <a:rPr lang="fa-IR" sz="3000" dirty="0" smtClean="0">
                <a:sym typeface="Wingdings 2" panose="05020102010507070707" pitchFamily="18" charset="2"/>
              </a:rPr>
              <a:t>حداکثر300</a:t>
            </a:r>
            <a:r>
              <a:rPr lang="fa-IR" sz="3000" dirty="0" smtClean="0"/>
              <a:t> </a:t>
            </a:r>
            <a:r>
              <a:rPr lang="en-US" sz="3000" dirty="0"/>
              <a:t>ppm</a:t>
            </a:r>
            <a:r>
              <a:rPr lang="fa-IR" sz="3000" dirty="0" smtClean="0"/>
              <a:t>از </a:t>
            </a:r>
            <a:r>
              <a:rPr lang="fa-IR" sz="3000" dirty="0" smtClean="0"/>
              <a:t>آلورا رد ، آمارانت ، اریتروزین ،ایندیگوتین،سان ست یلو،تارترازین ،فست گرین یا بریلیانت بلویا ترکیب آنها </a:t>
            </a:r>
          </a:p>
          <a:p>
            <a:endParaRPr lang="en-US" sz="3000" dirty="0"/>
          </a:p>
          <a:p>
            <a:pPr marL="0" indent="0" rtl="0">
              <a:buNone/>
            </a:pPr>
            <a:r>
              <a:rPr lang="fa-IR" sz="3000" dirty="0" smtClean="0">
                <a:sym typeface="Wingdings 2" panose="05020102010507070707" pitchFamily="18" charset="2"/>
              </a:rPr>
              <a:t>حداکثر150 </a:t>
            </a:r>
            <a:r>
              <a:rPr lang="en-US" sz="3000" dirty="0" smtClean="0">
                <a:sym typeface="Wingdings 2" panose="05020102010507070707" pitchFamily="18" charset="2"/>
              </a:rPr>
              <a:t>ppm</a:t>
            </a:r>
            <a:r>
              <a:rPr lang="fa-IR" sz="3000" dirty="0" smtClean="0"/>
              <a:t>  از </a:t>
            </a:r>
            <a:r>
              <a:rPr lang="fa-IR" sz="3000" dirty="0" smtClean="0"/>
              <a:t>رنگ پونسیو</a:t>
            </a:r>
            <a:endParaRPr lang="en-US" sz="3000" dirty="0" smtClean="0"/>
          </a:p>
          <a:p>
            <a:pPr marL="0" indent="0" algn="l" rtl="0">
              <a:buNone/>
            </a:pPr>
            <a:endParaRPr lang="fa-IR" sz="2800" dirty="0"/>
          </a:p>
        </p:txBody>
      </p:sp>
    </p:spTree>
    <p:extLst>
      <p:ext uri="{BB962C8B-B14F-4D97-AF65-F5344CB8AC3E}">
        <p14:creationId xmlns:p14="http://schemas.microsoft.com/office/powerpoint/2010/main" val="1366812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7096" y="286603"/>
            <a:ext cx="9888583" cy="1450757"/>
          </a:xfrm>
        </p:spPr>
        <p:txBody>
          <a:bodyPr/>
          <a:lstStyle/>
          <a:p>
            <a:pPr algn="ctr"/>
            <a:r>
              <a:rPr lang="fa-IR" dirty="0">
                <a:solidFill>
                  <a:schemeClr val="accent2"/>
                </a:solidFill>
              </a:rPr>
              <a:t>قوانین استفاده از رنگ های مواد غذایی </a:t>
            </a:r>
            <a:r>
              <a:rPr lang="fa-IR" dirty="0" smtClean="0">
                <a:solidFill>
                  <a:schemeClr val="accent2"/>
                </a:solidFill>
              </a:rPr>
              <a:t>:</a:t>
            </a:r>
            <a:r>
              <a:rPr lang="fa-IR" dirty="0"/>
              <a:t/>
            </a:r>
            <a:br>
              <a:rPr lang="fa-IR" dirty="0"/>
            </a:br>
            <a:endParaRPr lang="fa-IR" dirty="0"/>
          </a:p>
        </p:txBody>
      </p:sp>
      <p:sp>
        <p:nvSpPr>
          <p:cNvPr id="3" name="Content Placeholder 2"/>
          <p:cNvSpPr>
            <a:spLocks noGrp="1"/>
          </p:cNvSpPr>
          <p:nvPr>
            <p:ph idx="1"/>
          </p:nvPr>
        </p:nvSpPr>
        <p:spPr>
          <a:xfrm>
            <a:off x="3334871" y="1845734"/>
            <a:ext cx="6562164" cy="4023360"/>
          </a:xfrm>
        </p:spPr>
        <p:txBody>
          <a:bodyPr>
            <a:normAutofit/>
          </a:bodyPr>
          <a:lstStyle/>
          <a:p>
            <a:r>
              <a:rPr lang="fa-IR" dirty="0" smtClean="0"/>
              <a:t>تعدادی از رنگهای مجاز در اتحادیه اروپا :</a:t>
            </a:r>
          </a:p>
          <a:p>
            <a:r>
              <a:rPr lang="fa-IR" dirty="0" smtClean="0"/>
              <a:t>شماره های</a:t>
            </a:r>
            <a:r>
              <a:rPr lang="en-US" dirty="0" smtClean="0"/>
              <a:t>E102-143 </a:t>
            </a:r>
            <a:r>
              <a:rPr lang="fa-IR" dirty="0" smtClean="0"/>
              <a:t>  نشاندهنده رنگهای مجاز خوراکی در اروپا است .  </a:t>
            </a:r>
          </a:p>
          <a:p>
            <a:r>
              <a:rPr lang="fa-IR" dirty="0" smtClean="0"/>
              <a:t>این رنگها شامل :  </a:t>
            </a:r>
            <a:endParaRPr lang="en-US" dirty="0" smtClean="0"/>
          </a:p>
          <a:p>
            <a:pPr algn="l"/>
            <a:r>
              <a:rPr lang="en-US" sz="2400" dirty="0" smtClean="0"/>
              <a:t>E104: </a:t>
            </a:r>
            <a:r>
              <a:rPr lang="en-US" sz="2400" dirty="0" err="1" smtClean="0"/>
              <a:t>Quinoline</a:t>
            </a:r>
            <a:r>
              <a:rPr lang="en-US" sz="2400" dirty="0" smtClean="0"/>
              <a:t> yellow</a:t>
            </a:r>
          </a:p>
          <a:p>
            <a:pPr algn="l"/>
            <a:r>
              <a:rPr lang="en-US" sz="2400" dirty="0" smtClean="0"/>
              <a:t>E122: </a:t>
            </a:r>
            <a:r>
              <a:rPr lang="en-US" sz="2400" dirty="0" err="1" smtClean="0"/>
              <a:t>Carmoisine</a:t>
            </a:r>
            <a:endParaRPr lang="en-US" sz="2400" dirty="0" smtClean="0"/>
          </a:p>
          <a:p>
            <a:pPr algn="l"/>
            <a:r>
              <a:rPr lang="en-US" sz="2400" dirty="0" smtClean="0"/>
              <a:t>E124: </a:t>
            </a:r>
            <a:r>
              <a:rPr lang="en-US" sz="2400" dirty="0" err="1" smtClean="0"/>
              <a:t>Ponceau</a:t>
            </a:r>
            <a:r>
              <a:rPr lang="en-US" sz="2400" dirty="0" smtClean="0"/>
              <a:t> 4R</a:t>
            </a:r>
          </a:p>
          <a:p>
            <a:pPr algn="l"/>
            <a:r>
              <a:rPr lang="en-US" sz="2400" dirty="0" smtClean="0"/>
              <a:t>E131: Patent blue V</a:t>
            </a:r>
          </a:p>
          <a:p>
            <a:pPr lvl="8" algn="l"/>
            <a:r>
              <a:rPr lang="en-US" sz="2400" dirty="0" smtClean="0"/>
              <a:t>E142: Green S</a:t>
            </a:r>
          </a:p>
          <a:p>
            <a:endParaRPr lang="fa-IR" dirty="0"/>
          </a:p>
        </p:txBody>
      </p:sp>
    </p:spTree>
    <p:extLst>
      <p:ext uri="{BB962C8B-B14F-4D97-AF65-F5344CB8AC3E}">
        <p14:creationId xmlns:p14="http://schemas.microsoft.com/office/powerpoint/2010/main" val="1872141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27847"/>
            <a:ext cx="10058400" cy="1371600"/>
          </a:xfrm>
        </p:spPr>
        <p:txBody>
          <a:bodyPr>
            <a:normAutofit/>
          </a:bodyPr>
          <a:lstStyle/>
          <a:p>
            <a:pPr algn="r"/>
            <a:r>
              <a:rPr lang="fa-IR" sz="4000" dirty="0">
                <a:solidFill>
                  <a:schemeClr val="accent2"/>
                </a:solidFill>
              </a:rPr>
              <a:t>قوانین استفاده از رنگ های مواد غذایی </a:t>
            </a:r>
            <a:r>
              <a:rPr lang="fa-IR" sz="4000" dirty="0" smtClean="0">
                <a:solidFill>
                  <a:schemeClr val="accent2"/>
                </a:solidFill>
              </a:rPr>
              <a:t>:</a:t>
            </a:r>
            <a:r>
              <a:rPr lang="fa-IR" dirty="0"/>
              <a:t/>
            </a:r>
            <a:br>
              <a:rPr lang="fa-IR" dirty="0"/>
            </a:br>
            <a:endParaRPr lang="fa-IR" dirty="0"/>
          </a:p>
        </p:txBody>
      </p:sp>
      <p:sp>
        <p:nvSpPr>
          <p:cNvPr id="3" name="Content Placeholder 2"/>
          <p:cNvSpPr>
            <a:spLocks noGrp="1"/>
          </p:cNvSpPr>
          <p:nvPr>
            <p:ph idx="1"/>
          </p:nvPr>
        </p:nvSpPr>
        <p:spPr/>
        <p:txBody>
          <a:bodyPr>
            <a:normAutofit/>
          </a:bodyPr>
          <a:lstStyle/>
          <a:p>
            <a:pPr algn="l"/>
            <a:endParaRPr lang="en-US" sz="3200" dirty="0" smtClean="0"/>
          </a:p>
          <a:p>
            <a:pPr algn="l"/>
            <a:r>
              <a:rPr lang="en-US" sz="3200" dirty="0"/>
              <a:t> </a:t>
            </a:r>
            <a:r>
              <a:rPr lang="en-US" sz="3200" dirty="0" smtClean="0"/>
              <a:t>          </a:t>
            </a:r>
          </a:p>
          <a:p>
            <a:r>
              <a:rPr lang="fa-IR" sz="3200" dirty="0" smtClean="0"/>
              <a:t>2 رنگ زیر توسط </a:t>
            </a:r>
            <a:r>
              <a:rPr lang="en-US" sz="2600" dirty="0" smtClean="0"/>
              <a:t>FDA</a:t>
            </a:r>
            <a:r>
              <a:rPr lang="fa-IR" sz="3200" dirty="0" smtClean="0"/>
              <a:t> برای کاربرد های محدود مجاز شناخته می شوند:</a:t>
            </a:r>
            <a:endParaRPr lang="en-US" sz="3200" dirty="0"/>
          </a:p>
          <a:p>
            <a:pPr algn="l"/>
            <a:r>
              <a:rPr lang="en-US" sz="3200" dirty="0" smtClean="0">
                <a:sym typeface="Wingdings 2" panose="05020102010507070707" pitchFamily="18" charset="2"/>
              </a:rPr>
              <a:t></a:t>
            </a:r>
            <a:r>
              <a:rPr lang="en-US" sz="3200" dirty="0" smtClean="0"/>
              <a:t>Citrus </a:t>
            </a:r>
            <a:r>
              <a:rPr lang="en-US" sz="3200" dirty="0"/>
              <a:t>red 2 (orange shade) </a:t>
            </a:r>
            <a:endParaRPr lang="en-US" sz="3200" dirty="0" smtClean="0"/>
          </a:p>
          <a:p>
            <a:pPr algn="l"/>
            <a:r>
              <a:rPr lang="en-US" sz="3200" dirty="0" smtClean="0">
                <a:sym typeface="Wingdings 2" panose="05020102010507070707" pitchFamily="18" charset="2"/>
              </a:rPr>
              <a:t></a:t>
            </a:r>
            <a:r>
              <a:rPr lang="en-US" sz="3200" dirty="0" smtClean="0"/>
              <a:t>range </a:t>
            </a:r>
            <a:r>
              <a:rPr lang="en-US" sz="3200" dirty="0"/>
              <a:t>B (red shade) </a:t>
            </a:r>
          </a:p>
          <a:p>
            <a:endParaRPr lang="fa-IR" dirty="0"/>
          </a:p>
        </p:txBody>
      </p:sp>
    </p:spTree>
    <p:extLst>
      <p:ext uri="{BB962C8B-B14F-4D97-AF65-F5344CB8AC3E}">
        <p14:creationId xmlns:p14="http://schemas.microsoft.com/office/powerpoint/2010/main" val="2113272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5211" y="509451"/>
            <a:ext cx="9797143" cy="1227909"/>
          </a:xfrm>
        </p:spPr>
        <p:txBody>
          <a:bodyPr>
            <a:normAutofit fontScale="90000"/>
          </a:bodyPr>
          <a:lstStyle/>
          <a:p>
            <a:pPr algn="ctr"/>
            <a:r>
              <a:rPr lang="fa-IR" dirty="0">
                <a:solidFill>
                  <a:schemeClr val="accent2"/>
                </a:solidFill>
              </a:rPr>
              <a:t>قوانین استفاده از رنگ های مواد غذایی </a:t>
            </a:r>
            <a:r>
              <a:rPr lang="fa-IR" dirty="0" smtClean="0">
                <a:solidFill>
                  <a:schemeClr val="accent2"/>
                </a:solidFill>
              </a:rPr>
              <a:t>:</a:t>
            </a:r>
            <a:r>
              <a:rPr lang="fa-IR" dirty="0"/>
              <a:t/>
            </a:r>
            <a:br>
              <a:rPr lang="fa-IR" dirty="0"/>
            </a:br>
            <a:endParaRPr lang="fa-IR" dirty="0"/>
          </a:p>
        </p:txBody>
      </p:sp>
      <p:sp>
        <p:nvSpPr>
          <p:cNvPr id="3" name="Content Placeholder 2"/>
          <p:cNvSpPr>
            <a:spLocks noGrp="1"/>
          </p:cNvSpPr>
          <p:nvPr>
            <p:ph idx="1"/>
          </p:nvPr>
        </p:nvSpPr>
        <p:spPr>
          <a:xfrm>
            <a:off x="1048870" y="1290918"/>
            <a:ext cx="10838329" cy="5109881"/>
          </a:xfrm>
        </p:spPr>
        <p:txBody>
          <a:bodyPr>
            <a:normAutofit/>
          </a:bodyPr>
          <a:lstStyle/>
          <a:p>
            <a:pPr algn="l"/>
            <a:r>
              <a:rPr lang="en-US" sz="2600" dirty="0" smtClean="0"/>
              <a:t>. </a:t>
            </a:r>
            <a:r>
              <a:rPr lang="en-US" sz="2600" dirty="0"/>
              <a:t>The lakes of these colorings are also permitted except the lake of Red No. </a:t>
            </a:r>
            <a:r>
              <a:rPr lang="en-US" sz="2600" dirty="0" smtClean="0"/>
              <a:t>3</a:t>
            </a:r>
          </a:p>
          <a:p>
            <a:pPr algn="l"/>
            <a:r>
              <a:rPr lang="fa-IR" sz="2600" dirty="0" smtClean="0"/>
              <a:t>در ایالات متحده آمریکا 7 رنگ خوراکی برای استفاده در مواد غذایی مجاز شناخته می شوند.</a:t>
            </a:r>
            <a:endParaRPr lang="en-US" sz="2600" dirty="0"/>
          </a:p>
          <a:p>
            <a:pPr algn="l"/>
            <a:r>
              <a:rPr lang="en-US" sz="2600" dirty="0" smtClean="0"/>
              <a:t>1. FD&amp;C </a:t>
            </a:r>
            <a:r>
              <a:rPr lang="en-US" sz="2600" dirty="0"/>
              <a:t>Blue No. 1 – Brilliant blue FCF, E133 (blue shade)</a:t>
            </a:r>
          </a:p>
          <a:p>
            <a:pPr algn="l"/>
            <a:r>
              <a:rPr lang="en-US" sz="2600" dirty="0" smtClean="0"/>
              <a:t>2. FD&amp;C </a:t>
            </a:r>
            <a:r>
              <a:rPr lang="en-US" sz="2600" dirty="0"/>
              <a:t>Blue No. 2 – </a:t>
            </a:r>
            <a:r>
              <a:rPr lang="en-US" sz="2600" dirty="0" err="1"/>
              <a:t>Indigotine</a:t>
            </a:r>
            <a:r>
              <a:rPr lang="en-US" sz="2600" dirty="0"/>
              <a:t>, E132 (indigo shade)</a:t>
            </a:r>
          </a:p>
          <a:p>
            <a:pPr algn="l"/>
            <a:r>
              <a:rPr lang="en-US" sz="2600" dirty="0" smtClean="0"/>
              <a:t>3. FD&amp;C </a:t>
            </a:r>
            <a:r>
              <a:rPr lang="en-US" sz="2600" dirty="0"/>
              <a:t>Green No. 3 – Fast green FCF, E143 (turquoise shade)</a:t>
            </a:r>
          </a:p>
          <a:p>
            <a:pPr algn="l"/>
            <a:r>
              <a:rPr lang="en-US" sz="2600" dirty="0" smtClean="0"/>
              <a:t>4. FD&amp;C </a:t>
            </a:r>
            <a:r>
              <a:rPr lang="en-US" sz="2600" dirty="0"/>
              <a:t>Red No. 3 – Erythrosine, E127 (pink shade, commonly used in glacé cherries</a:t>
            </a:r>
            <a:r>
              <a:rPr lang="en-US" sz="2600" dirty="0" smtClean="0"/>
              <a:t>)</a:t>
            </a:r>
            <a:endParaRPr lang="en-US" sz="2600" dirty="0"/>
          </a:p>
          <a:p>
            <a:pPr algn="l"/>
            <a:r>
              <a:rPr lang="en-US" sz="2600" dirty="0" smtClean="0"/>
              <a:t>5. FD&amp;C </a:t>
            </a:r>
            <a:r>
              <a:rPr lang="en-US" sz="2600" dirty="0"/>
              <a:t>Red No. 40 – </a:t>
            </a:r>
            <a:r>
              <a:rPr lang="en-US" sz="2600" dirty="0" err="1"/>
              <a:t>Allura</a:t>
            </a:r>
            <a:r>
              <a:rPr lang="en-US" sz="2600" dirty="0"/>
              <a:t> red AC, E129 (red shade)</a:t>
            </a:r>
          </a:p>
          <a:p>
            <a:pPr algn="l"/>
            <a:r>
              <a:rPr lang="en-US" sz="2600" dirty="0" smtClean="0"/>
              <a:t>6. FD&amp;C </a:t>
            </a:r>
            <a:r>
              <a:rPr lang="en-US" sz="2600" dirty="0"/>
              <a:t>Yellow No. 5 – </a:t>
            </a:r>
            <a:r>
              <a:rPr lang="en-US" sz="2600" dirty="0" err="1"/>
              <a:t>Tartrazine</a:t>
            </a:r>
            <a:r>
              <a:rPr lang="en-US" sz="2600" dirty="0"/>
              <a:t>, E102 (yellow shade)</a:t>
            </a:r>
          </a:p>
          <a:p>
            <a:pPr algn="l"/>
            <a:r>
              <a:rPr lang="en-US" sz="2600" dirty="0" smtClean="0"/>
              <a:t>7. FD&amp;C </a:t>
            </a:r>
            <a:r>
              <a:rPr lang="en-US" sz="2600" dirty="0"/>
              <a:t>Yellow No. 6 – Sunset yellow FCF, E110 (orange shade)</a:t>
            </a:r>
          </a:p>
          <a:p>
            <a:pPr algn="l"/>
            <a:endParaRPr lang="fa-IR" dirty="0"/>
          </a:p>
        </p:txBody>
      </p:sp>
    </p:spTree>
    <p:extLst>
      <p:ext uri="{BB962C8B-B14F-4D97-AF65-F5344CB8AC3E}">
        <p14:creationId xmlns:p14="http://schemas.microsoft.com/office/powerpoint/2010/main" val="3412552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2"/>
                </a:solidFill>
              </a:rPr>
              <a:t>توصیه :</a:t>
            </a:r>
            <a:endParaRPr lang="fa-IR" dirty="0">
              <a:solidFill>
                <a:schemeClr val="accent2"/>
              </a:solidFill>
            </a:endParaRPr>
          </a:p>
        </p:txBody>
      </p:sp>
      <p:sp>
        <p:nvSpPr>
          <p:cNvPr id="3" name="Content Placeholder 2"/>
          <p:cNvSpPr>
            <a:spLocks noGrp="1"/>
          </p:cNvSpPr>
          <p:nvPr>
            <p:ph idx="1"/>
          </p:nvPr>
        </p:nvSpPr>
        <p:spPr>
          <a:xfrm>
            <a:off x="1097280" y="1559859"/>
            <a:ext cx="10252038" cy="4612341"/>
          </a:xfrm>
        </p:spPr>
        <p:txBody>
          <a:bodyPr>
            <a:noAutofit/>
          </a:bodyPr>
          <a:lstStyle/>
          <a:p>
            <a:pPr algn="just"/>
            <a:r>
              <a:rPr lang="fa-IR" sz="2800" dirty="0" smtClean="0">
                <a:cs typeface="B Nazanin" panose="00000400000000000000" pitchFamily="2" charset="-78"/>
              </a:rPr>
              <a:t>اگر </a:t>
            </a:r>
            <a:r>
              <a:rPr lang="fa-IR" sz="2800" dirty="0">
                <a:cs typeface="B Nazanin" panose="00000400000000000000" pitchFamily="2" charset="-78"/>
              </a:rPr>
              <a:t>برای تزیین غذا یا شیرینی‌جات اصرار به استفاده از رنگ‌های مصنوعی دارید، حتما انواعی را که دارای بسته‌بندی بهداشتی، تاریخ مصرف، مجوز بهداشتی و دستورالعمل فارسی هستند، خریداری کنید، اما بهتر است به جای استفاده از رنگ‌های مصنوعی سراغ رنگ‌های طبیعی رفته و از آب اسفناج، جعفری، </a:t>
            </a:r>
            <a:r>
              <a:rPr lang="fa-IR" sz="2800" dirty="0" smtClean="0">
                <a:cs typeface="B Nazanin" panose="00000400000000000000" pitchFamily="2" charset="-78"/>
              </a:rPr>
              <a:t>چغندر </a:t>
            </a:r>
            <a:r>
              <a:rPr lang="fa-IR" sz="2800" dirty="0">
                <a:cs typeface="B Nazanin" panose="00000400000000000000" pitchFamily="2" charset="-78"/>
              </a:rPr>
              <a:t>یا پودر گلرنگ، زعفران، کاکائو یا رنگ‌های میوه‌هایی چون آلبالو، توت فرنگی و ... برای شیرینی یا نوشیدنی‌های خود استفاده کنید.درمیان رنگهای غیر مجاز خوراکی تارتارازین (زرد)بیشترین رنگ مصرفی </a:t>
            </a:r>
            <a:r>
              <a:rPr lang="fa-IR" sz="2800" dirty="0" smtClean="0">
                <a:cs typeface="B Nazanin" panose="00000400000000000000" pitchFamily="2" charset="-78"/>
              </a:rPr>
              <a:t>(خصوصا </a:t>
            </a:r>
            <a:r>
              <a:rPr lang="fa-IR" sz="2800" dirty="0">
                <a:cs typeface="B Nazanin" panose="00000400000000000000" pitchFamily="2" charset="-78"/>
              </a:rPr>
              <a:t>در </a:t>
            </a:r>
            <a:r>
              <a:rPr lang="fa-IR" sz="2800" dirty="0" smtClean="0">
                <a:cs typeface="B Nazanin" panose="00000400000000000000" pitchFamily="2" charset="-78"/>
              </a:rPr>
              <a:t>شیرینی جات) بوده </a:t>
            </a:r>
            <a:r>
              <a:rPr lang="fa-IR" sz="2800" dirty="0">
                <a:cs typeface="B Nazanin" panose="00000400000000000000" pitchFamily="2" charset="-78"/>
              </a:rPr>
              <a:t>و این در </a:t>
            </a:r>
            <a:r>
              <a:rPr lang="fa-IR" sz="2800" dirty="0" smtClean="0">
                <a:cs typeface="B Nazanin" panose="00000400000000000000" pitchFamily="2" charset="-78"/>
              </a:rPr>
              <a:t>حالی است </a:t>
            </a:r>
            <a:r>
              <a:rPr lang="fa-IR" sz="2800" dirty="0">
                <a:cs typeface="B Nazanin" panose="00000400000000000000" pitchFamily="2" charset="-78"/>
              </a:rPr>
              <a:t>که گزارش‌های زیادی در مورد سمیت این رنگ و حساسیت شدید نسبت به این رنگ گزارش شده </a:t>
            </a:r>
            <a:r>
              <a:rPr lang="fa-IR" sz="2800" dirty="0" smtClean="0">
                <a:cs typeface="B Nazanin" panose="00000400000000000000" pitchFamily="2" charset="-78"/>
              </a:rPr>
              <a:t>است. </a:t>
            </a:r>
            <a:endParaRPr lang="fa-IR" sz="2800" dirty="0">
              <a:cs typeface="B Nazanin" panose="00000400000000000000" pitchFamily="2" charset="-78"/>
            </a:endParaRPr>
          </a:p>
        </p:txBody>
      </p:sp>
    </p:spTree>
    <p:extLst>
      <p:ext uri="{BB962C8B-B14F-4D97-AF65-F5344CB8AC3E}">
        <p14:creationId xmlns:p14="http://schemas.microsoft.com/office/powerpoint/2010/main" val="1447287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581834"/>
            <a:ext cx="8634549" cy="3287259"/>
          </a:xfrm>
        </p:spPr>
        <p:txBody>
          <a:bodyPr>
            <a:normAutofit/>
          </a:bodyPr>
          <a:lstStyle/>
          <a:p>
            <a:pPr marL="0" indent="0">
              <a:buNone/>
            </a:pPr>
            <a:endParaRPr lang="fa-IR" sz="4000" b="1" dirty="0" smtClean="0"/>
          </a:p>
          <a:p>
            <a:r>
              <a:rPr lang="fa-IR" sz="4000" b="1" dirty="0" smtClean="0">
                <a:solidFill>
                  <a:srgbClr val="7030A0"/>
                </a:solidFill>
              </a:rPr>
              <a:t> </a:t>
            </a:r>
            <a:r>
              <a:rPr lang="fa-IR" sz="4000" b="1" dirty="0" smtClean="0">
                <a:solidFill>
                  <a:srgbClr val="00B050"/>
                </a:solidFill>
              </a:rPr>
              <a:t>رنگ زندگی تان به رنگ عشق      </a:t>
            </a:r>
          </a:p>
          <a:p>
            <a:pPr algn="l"/>
            <a:r>
              <a:rPr lang="fa-IR" sz="4000" b="1" dirty="0">
                <a:solidFill>
                  <a:srgbClr val="FF0000"/>
                </a:solidFill>
              </a:rPr>
              <a:t> </a:t>
            </a:r>
            <a:r>
              <a:rPr lang="fa-IR" sz="4000" b="1" dirty="0" smtClean="0">
                <a:solidFill>
                  <a:srgbClr val="FF0000"/>
                </a:solidFill>
              </a:rPr>
              <a:t>                  طعم </a:t>
            </a:r>
            <a:r>
              <a:rPr lang="fa-IR" sz="4000" b="1" dirty="0">
                <a:solidFill>
                  <a:srgbClr val="FF0000"/>
                </a:solidFill>
              </a:rPr>
              <a:t>زندگی تان </a:t>
            </a:r>
            <a:r>
              <a:rPr lang="fa-IR" sz="4000" b="1" dirty="0" smtClean="0">
                <a:solidFill>
                  <a:srgbClr val="FF0000"/>
                </a:solidFill>
              </a:rPr>
              <a:t>شیرین باد </a:t>
            </a:r>
            <a:endParaRPr lang="fa-IR" sz="4000" b="1" dirty="0">
              <a:solidFill>
                <a:srgbClr val="FF0000"/>
              </a:solidFill>
            </a:endParaRPr>
          </a:p>
        </p:txBody>
      </p:sp>
      <p:sp>
        <p:nvSpPr>
          <p:cNvPr id="4" name="Rectangle 3"/>
          <p:cNvSpPr/>
          <p:nvPr/>
        </p:nvSpPr>
        <p:spPr>
          <a:xfrm>
            <a:off x="8009956" y="850384"/>
            <a:ext cx="2586325" cy="369332"/>
          </a:xfrm>
          <a:prstGeom prst="rect">
            <a:avLst/>
          </a:prstGeom>
        </p:spPr>
        <p:txBody>
          <a:bodyPr wrap="square">
            <a:spAutoFit/>
          </a:bodyPr>
          <a:lstStyle/>
          <a:p>
            <a:r>
              <a:rPr lang="fa-IR" b="1" dirty="0">
                <a:solidFill>
                  <a:srgbClr val="00B0F0"/>
                </a:solidFill>
              </a:rPr>
              <a:t> </a:t>
            </a:r>
            <a:endParaRPr lang="fa-IR" dirty="0"/>
          </a:p>
        </p:txBody>
      </p:sp>
      <p:sp>
        <p:nvSpPr>
          <p:cNvPr id="5" name="Rectangle 4"/>
          <p:cNvSpPr/>
          <p:nvPr/>
        </p:nvSpPr>
        <p:spPr>
          <a:xfrm>
            <a:off x="5392270" y="944887"/>
            <a:ext cx="5553635" cy="954107"/>
          </a:xfrm>
          <a:prstGeom prst="rect">
            <a:avLst/>
          </a:prstGeom>
        </p:spPr>
        <p:txBody>
          <a:bodyPr wrap="square">
            <a:spAutoFit/>
          </a:bodyPr>
          <a:lstStyle/>
          <a:p>
            <a:pPr algn="r"/>
            <a:endParaRPr lang="fa-IR" sz="2800" dirty="0" smtClean="0">
              <a:cs typeface="B Jadid" panose="00000700000000000000" pitchFamily="2" charset="-78"/>
            </a:endParaRPr>
          </a:p>
          <a:p>
            <a:pPr algn="r"/>
            <a:r>
              <a:rPr lang="fa-IR" sz="2800" dirty="0" smtClean="0">
                <a:cs typeface="B Jadid" panose="00000700000000000000" pitchFamily="2" charset="-78"/>
              </a:rPr>
              <a:t>از </a:t>
            </a:r>
            <a:r>
              <a:rPr lang="fa-IR" sz="2800" dirty="0">
                <a:cs typeface="B Jadid" panose="00000700000000000000" pitchFamily="2" charset="-78"/>
              </a:rPr>
              <a:t>توجه و همراهی تان متشکریم </a:t>
            </a:r>
            <a:r>
              <a:rPr lang="fa-IR" dirty="0">
                <a:cs typeface="B Jadid" panose="00000700000000000000" pitchFamily="2" charset="-78"/>
              </a:rPr>
              <a:t>.</a:t>
            </a:r>
          </a:p>
        </p:txBody>
      </p:sp>
    </p:spTree>
    <p:extLst>
      <p:ext uri="{BB962C8B-B14F-4D97-AF65-F5344CB8AC3E}">
        <p14:creationId xmlns:p14="http://schemas.microsoft.com/office/powerpoint/2010/main" val="3379202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2" y="564776"/>
            <a:ext cx="11013142" cy="6145306"/>
          </a:xfrm>
        </p:spPr>
        <p:txBody>
          <a:bodyPr>
            <a:normAutofit fontScale="92500"/>
          </a:bodyPr>
          <a:lstStyle/>
          <a:p>
            <a:r>
              <a:rPr lang="fa-IR" sz="2800" dirty="0" smtClean="0">
                <a:solidFill>
                  <a:schemeClr val="accent2"/>
                </a:solidFill>
              </a:rPr>
              <a:t>رنگهای غیر آلی : </a:t>
            </a:r>
            <a:r>
              <a:rPr lang="fa-IR" sz="2400" dirty="0" smtClean="0"/>
              <a:t>رنگ‌های </a:t>
            </a:r>
            <a:r>
              <a:rPr lang="fa-IR" sz="2400" dirty="0"/>
              <a:t>غیر آلی نظیر دی اکسید تیتانیوم که در پوشش برخی آدامس‌ها یا دراژه شکلاتی مورد استفاده قرار می‌ گیرد. </a:t>
            </a:r>
            <a:r>
              <a:rPr lang="fa-IR" sz="2400" dirty="0" smtClean="0"/>
              <a:t>این </a:t>
            </a:r>
            <a:r>
              <a:rPr lang="fa-IR" sz="2400" dirty="0"/>
              <a:t>رنگها در طبیعت یافت می شوند از انواع آنها می توان به موارد زیر اشاره کرد :</a:t>
            </a:r>
          </a:p>
          <a:p>
            <a:r>
              <a:rPr lang="fa-IR" sz="2400" dirty="0"/>
              <a:t>۱- دی اکسید تیتانیوم : رنگدانه ای غیر محلول و به شدت سفیدی است که مقاومت زیادی در برابر حرارت و نور دارد و در صنایع قنادی استفاده می شود .</a:t>
            </a:r>
          </a:p>
          <a:p>
            <a:r>
              <a:rPr lang="fa-IR" sz="2400" dirty="0"/>
              <a:t>۲- اکسید وهیدروکسید آهن : مجموعه ای از رنگهای قرمز، زرد و سیاه باپایداری عالی در برابر حرارت و نور هستند ، نامحلولند و بطور عمده در خمیرهای ماهی و مواد غذایی حیوانات خانگی مورد استفاده قرار می گیرند .</a:t>
            </a:r>
          </a:p>
          <a:p>
            <a:r>
              <a:rPr lang="fa-IR" sz="2400" dirty="0"/>
              <a:t>3- فروس گلوکونات : برای تشدید رنگ زیتون رسیده مورد استفاده قرار می گیرد.</a:t>
            </a:r>
          </a:p>
          <a:p>
            <a:r>
              <a:rPr lang="fa-IR" sz="2400" dirty="0"/>
              <a:t>4- کربن </a:t>
            </a:r>
            <a:r>
              <a:rPr lang="fa-IR" sz="2400" dirty="0" smtClean="0"/>
              <a:t>سیاه</a:t>
            </a:r>
          </a:p>
          <a:p>
            <a:r>
              <a:rPr lang="fa-IR" sz="2400" dirty="0"/>
              <a:t>5- کربنات کلسیم : بصورت گی سفید، سنگ آهک و سنگ مرمر به وفور در طبیعت یافت می </a:t>
            </a:r>
            <a:r>
              <a:rPr lang="fa-IR" sz="2400" dirty="0" smtClean="0"/>
              <a:t>شود. </a:t>
            </a:r>
            <a:r>
              <a:rPr lang="fa-IR" sz="2400" dirty="0"/>
              <a:t>رنگدانه غیر محلول و جایگزین مناسبی برای دی اکسید تیتانیوم درصنایع قنادی می باشد .</a:t>
            </a:r>
          </a:p>
          <a:p>
            <a:pPr marL="0" indent="0">
              <a:buNone/>
            </a:pPr>
            <a:r>
              <a:rPr lang="fa-IR" sz="2400" dirty="0" smtClean="0"/>
              <a:t>6- </a:t>
            </a:r>
            <a:r>
              <a:rPr lang="fa-IR" sz="2400" dirty="0"/>
              <a:t>اولترامارین : رنگدانه ای غیرمحلول و به منظور ایجاد رنگ آبی استفاده می شود ، مصرف آن درحال حاضر به طور جدی محدود شده است . از آن گاهی درموادغذایی حیوانات خانگی استفاده </a:t>
            </a:r>
            <a:r>
              <a:rPr lang="fa-IR" sz="2400" dirty="0" smtClean="0"/>
              <a:t>می </a:t>
            </a:r>
            <a:r>
              <a:rPr lang="fa-IR" sz="2400" dirty="0"/>
              <a:t>شود ، درگذشته برای سفید کردن شکر استفاده می شده است .</a:t>
            </a:r>
          </a:p>
          <a:p>
            <a:r>
              <a:rPr lang="fa-IR" sz="2400" dirty="0" smtClean="0"/>
              <a:t>7- </a:t>
            </a:r>
            <a:r>
              <a:rPr lang="fa-IR" sz="2400" dirty="0"/>
              <a:t>نقره، طلا ، آلومینیوم : به شکل پودریا </a:t>
            </a:r>
            <a:r>
              <a:rPr lang="fa-IR" sz="2400" dirty="0" smtClean="0"/>
              <a:t>ورقه بسیار </a:t>
            </a:r>
            <a:r>
              <a:rPr lang="fa-IR" sz="2400" dirty="0"/>
              <a:t>نازک وظریف به منظور رنگ کردن سطح فرآورده های قنادی و تزئین کیک ها استفاده می شود.</a:t>
            </a:r>
          </a:p>
          <a:p>
            <a:endParaRPr lang="fa-IR" dirty="0"/>
          </a:p>
        </p:txBody>
      </p:sp>
    </p:spTree>
    <p:extLst>
      <p:ext uri="{BB962C8B-B14F-4D97-AF65-F5344CB8AC3E}">
        <p14:creationId xmlns:p14="http://schemas.microsoft.com/office/powerpoint/2010/main" val="3475462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حالتهای انواع رنگ مورد استفاده در غذا :</a:t>
            </a:r>
            <a:endParaRPr lang="fa-IR" dirty="0"/>
          </a:p>
        </p:txBody>
      </p:sp>
      <p:sp>
        <p:nvSpPr>
          <p:cNvPr id="3" name="Content Placeholder 2"/>
          <p:cNvSpPr>
            <a:spLocks noGrp="1"/>
          </p:cNvSpPr>
          <p:nvPr>
            <p:ph idx="1"/>
          </p:nvPr>
        </p:nvSpPr>
        <p:spPr>
          <a:xfrm>
            <a:off x="1097280" y="1963271"/>
            <a:ext cx="10058400" cy="3905823"/>
          </a:xfrm>
        </p:spPr>
        <p:txBody>
          <a:bodyPr/>
          <a:lstStyle/>
          <a:p>
            <a:pPr marL="514350" indent="-514350">
              <a:buFont typeface="+mj-lt"/>
              <a:buAutoNum type="arabicPeriod"/>
            </a:pPr>
            <a:r>
              <a:rPr lang="fa-IR" sz="2800" dirty="0" smtClean="0">
                <a:solidFill>
                  <a:schemeClr val="tx1"/>
                </a:solidFill>
              </a:rPr>
              <a:t>رنگ مایع</a:t>
            </a:r>
          </a:p>
          <a:p>
            <a:pPr marL="514350" indent="-514350">
              <a:buFont typeface="+mj-lt"/>
              <a:buAutoNum type="arabicPeriod"/>
            </a:pPr>
            <a:r>
              <a:rPr lang="fa-IR" sz="2800" dirty="0" smtClean="0">
                <a:solidFill>
                  <a:schemeClr val="tx1"/>
                </a:solidFill>
              </a:rPr>
              <a:t>رنگ </a:t>
            </a:r>
            <a:r>
              <a:rPr lang="fa-IR" sz="2800" dirty="0">
                <a:solidFill>
                  <a:schemeClr val="tx1"/>
                </a:solidFill>
              </a:rPr>
              <a:t>مایع ژلی</a:t>
            </a:r>
          </a:p>
          <a:p>
            <a:pPr marL="514350" indent="-514350">
              <a:buFont typeface="+mj-lt"/>
              <a:buAutoNum type="arabicPeriod"/>
            </a:pPr>
            <a:r>
              <a:rPr lang="fa-IR" sz="2800" dirty="0">
                <a:solidFill>
                  <a:schemeClr val="tx1"/>
                </a:solidFill>
              </a:rPr>
              <a:t>رنگ ژلی </a:t>
            </a:r>
            <a:r>
              <a:rPr lang="fa-IR" sz="2800" dirty="0" smtClean="0">
                <a:solidFill>
                  <a:schemeClr val="tx1"/>
                </a:solidFill>
              </a:rPr>
              <a:t>غلیظ چسبی </a:t>
            </a:r>
            <a:endParaRPr lang="fa-IR" sz="2800" dirty="0">
              <a:solidFill>
                <a:schemeClr val="tx1"/>
              </a:solidFill>
            </a:endParaRPr>
          </a:p>
          <a:p>
            <a:pPr marL="514350" indent="-514350">
              <a:buFont typeface="+mj-lt"/>
              <a:buAutoNum type="arabicPeriod"/>
            </a:pPr>
            <a:r>
              <a:rPr lang="fa-IR" sz="2800" dirty="0">
                <a:solidFill>
                  <a:schemeClr val="tx1"/>
                </a:solidFill>
              </a:rPr>
              <a:t>رنگهای پودری</a:t>
            </a:r>
          </a:p>
          <a:p>
            <a:endParaRPr lang="fa-IR" dirty="0"/>
          </a:p>
        </p:txBody>
      </p:sp>
      <p:sp>
        <p:nvSpPr>
          <p:cNvPr id="4" name="Rectangle 3"/>
          <p:cNvSpPr/>
          <p:nvPr/>
        </p:nvSpPr>
        <p:spPr>
          <a:xfrm>
            <a:off x="914400" y="4531223"/>
            <a:ext cx="10286999" cy="1384995"/>
          </a:xfrm>
          <a:prstGeom prst="rect">
            <a:avLst/>
          </a:prstGeom>
        </p:spPr>
        <p:txBody>
          <a:bodyPr wrap="square">
            <a:spAutoFit/>
          </a:bodyPr>
          <a:lstStyle/>
          <a:p>
            <a:pPr algn="r"/>
            <a:r>
              <a:rPr lang="fa-IR" sz="2800" dirty="0"/>
              <a:t>رنگ‌های خوراکی در مصارف غیر خوراکی متعددی همچون داروسازی، لوازم </a:t>
            </a:r>
            <a:endParaRPr lang="fa-IR" sz="2800" dirty="0" smtClean="0"/>
          </a:p>
          <a:p>
            <a:pPr algn="r"/>
            <a:endParaRPr lang="fa-IR" sz="2800" dirty="0" smtClean="0"/>
          </a:p>
          <a:p>
            <a:pPr algn="r"/>
            <a:r>
              <a:rPr lang="fa-IR" sz="2800" dirty="0" smtClean="0"/>
              <a:t>آرایشی</a:t>
            </a:r>
            <a:r>
              <a:rPr lang="fa-IR" sz="2800" dirty="0"/>
              <a:t>، صنایع دستی و تجهیزات پزشکی مورد استفاده قرار می‌گیرند.</a:t>
            </a:r>
          </a:p>
        </p:txBody>
      </p:sp>
      <p:pic>
        <p:nvPicPr>
          <p:cNvPr id="5" name="Picture 4"/>
          <p:cNvPicPr>
            <a:picLocks noChangeAspect="1"/>
          </p:cNvPicPr>
          <p:nvPr/>
        </p:nvPicPr>
        <p:blipFill>
          <a:blip r:embed="rId2"/>
          <a:stretch>
            <a:fillRect/>
          </a:stretch>
        </p:blipFill>
        <p:spPr>
          <a:xfrm>
            <a:off x="874253" y="2012657"/>
            <a:ext cx="3773751" cy="2267909"/>
          </a:xfrm>
          <a:prstGeom prst="rect">
            <a:avLst/>
          </a:prstGeom>
        </p:spPr>
      </p:pic>
    </p:spTree>
    <p:extLst>
      <p:ext uri="{BB962C8B-B14F-4D97-AF65-F5344CB8AC3E}">
        <p14:creationId xmlns:p14="http://schemas.microsoft.com/office/powerpoint/2010/main" val="820212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1551"/>
          </a:xfrm>
        </p:spPr>
        <p:txBody>
          <a:bodyPr>
            <a:normAutofit/>
          </a:bodyPr>
          <a:lstStyle/>
          <a:p>
            <a:pPr algn="ctr"/>
            <a:r>
              <a:rPr lang="fa-IR" sz="4000" dirty="0" smtClean="0">
                <a:solidFill>
                  <a:schemeClr val="accent1"/>
                </a:solidFill>
              </a:rPr>
              <a:t>رنگهای طبیعی:</a:t>
            </a:r>
            <a:endParaRPr lang="fa-IR" sz="4000" dirty="0">
              <a:solidFill>
                <a:schemeClr val="accent1"/>
              </a:solidFill>
            </a:endParaRPr>
          </a:p>
        </p:txBody>
      </p:sp>
      <p:sp>
        <p:nvSpPr>
          <p:cNvPr id="3" name="Content Placeholder 2"/>
          <p:cNvSpPr>
            <a:spLocks noGrp="1"/>
          </p:cNvSpPr>
          <p:nvPr>
            <p:ph idx="1"/>
          </p:nvPr>
        </p:nvSpPr>
        <p:spPr>
          <a:xfrm>
            <a:off x="1990166" y="1505243"/>
            <a:ext cx="9503140" cy="4734192"/>
          </a:xfrm>
        </p:spPr>
        <p:txBody>
          <a:bodyPr>
            <a:noAutofit/>
          </a:bodyPr>
          <a:lstStyle/>
          <a:p>
            <a:r>
              <a:rPr lang="fa-IR" sz="3200" dirty="0"/>
              <a:t>رنگ‌های </a:t>
            </a:r>
            <a:r>
              <a:rPr lang="fa-IR" sz="3200" dirty="0" smtClean="0"/>
              <a:t>طبیعی  دارای2منشاء </a:t>
            </a:r>
            <a:r>
              <a:rPr lang="fa-IR" sz="3200" dirty="0"/>
              <a:t>گیاهی- حیوانی </a:t>
            </a:r>
            <a:r>
              <a:rPr lang="fa-IR" sz="3200" dirty="0" smtClean="0"/>
              <a:t>می‌باشند.</a:t>
            </a:r>
            <a:endParaRPr lang="fa-IR" sz="3200" dirty="0"/>
          </a:p>
          <a:p>
            <a:r>
              <a:rPr lang="fa-IR" sz="3200" dirty="0" smtClean="0"/>
              <a:t>1-رنگ‌های طبیعی گیاهی </a:t>
            </a:r>
            <a:r>
              <a:rPr lang="fa-IR" sz="3200" dirty="0"/>
              <a:t>نظیر: کلروفیل- آنتوسیانین- تانن- فلاوونوئید- کاروتنوئید- بتالین و</a:t>
            </a:r>
            <a:r>
              <a:rPr lang="fa-IR" sz="3200" dirty="0" smtClean="0"/>
              <a:t>...</a:t>
            </a:r>
            <a:endParaRPr lang="fa-IR" sz="3200" dirty="0"/>
          </a:p>
          <a:p>
            <a:r>
              <a:rPr lang="fa-IR" sz="3200" dirty="0" smtClean="0"/>
              <a:t>2- رنگ‌های طبیعی حیوانی </a:t>
            </a:r>
            <a:r>
              <a:rPr lang="fa-IR" sz="3200" dirty="0"/>
              <a:t>نظیر: کوشینیل که از نوعی </a:t>
            </a:r>
            <a:r>
              <a:rPr lang="fa-IR" sz="3200" dirty="0" smtClean="0"/>
              <a:t>حشره </a:t>
            </a:r>
            <a:r>
              <a:rPr lang="fa-IR" sz="3200" dirty="0"/>
              <a:t>به </a:t>
            </a:r>
            <a:r>
              <a:rPr lang="fa-IR" sz="3200" dirty="0" smtClean="0"/>
              <a:t>دست می‌آید.</a:t>
            </a:r>
            <a:endParaRPr lang="fa-IR" sz="3200" dirty="0"/>
          </a:p>
        </p:txBody>
      </p:sp>
      <p:pic>
        <p:nvPicPr>
          <p:cNvPr id="4" name="Picture 3"/>
          <p:cNvPicPr>
            <a:picLocks noChangeAspect="1"/>
          </p:cNvPicPr>
          <p:nvPr/>
        </p:nvPicPr>
        <p:blipFill>
          <a:blip r:embed="rId2"/>
          <a:stretch>
            <a:fillRect/>
          </a:stretch>
        </p:blipFill>
        <p:spPr>
          <a:xfrm>
            <a:off x="2100395" y="4276165"/>
            <a:ext cx="3346815" cy="1922929"/>
          </a:xfrm>
          <a:prstGeom prst="rect">
            <a:avLst/>
          </a:prstGeom>
        </p:spPr>
      </p:pic>
    </p:spTree>
    <p:extLst>
      <p:ext uri="{BB962C8B-B14F-4D97-AF65-F5344CB8AC3E}">
        <p14:creationId xmlns:p14="http://schemas.microsoft.com/office/powerpoint/2010/main" val="1352700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75991"/>
          </a:xfrm>
        </p:spPr>
        <p:txBody>
          <a:bodyPr>
            <a:normAutofit/>
          </a:bodyPr>
          <a:lstStyle/>
          <a:p>
            <a:pPr algn="ctr"/>
            <a:r>
              <a:rPr lang="fa-IR" sz="4000" dirty="0" smtClean="0">
                <a:solidFill>
                  <a:schemeClr val="accent1"/>
                </a:solidFill>
              </a:rPr>
              <a:t>رنگهای طبیعی:</a:t>
            </a:r>
            <a:endParaRPr lang="fa-IR" sz="4000" dirty="0">
              <a:solidFill>
                <a:schemeClr val="accent1"/>
              </a:solidFill>
            </a:endParaRPr>
          </a:p>
        </p:txBody>
      </p:sp>
      <p:sp>
        <p:nvSpPr>
          <p:cNvPr id="3" name="Content Placeholder 2"/>
          <p:cNvSpPr>
            <a:spLocks noGrp="1"/>
          </p:cNvSpPr>
          <p:nvPr>
            <p:ph idx="1"/>
          </p:nvPr>
        </p:nvSpPr>
        <p:spPr>
          <a:xfrm>
            <a:off x="578223" y="1438835"/>
            <a:ext cx="10892117" cy="4430259"/>
          </a:xfrm>
        </p:spPr>
        <p:txBody>
          <a:bodyPr>
            <a:normAutofit/>
          </a:bodyPr>
          <a:lstStyle/>
          <a:p>
            <a:pPr algn="just"/>
            <a:r>
              <a:rPr lang="fa-IR" sz="3600" dirty="0" smtClean="0">
                <a:sym typeface="Wingdings 2" panose="05020102010507070707" pitchFamily="18" charset="2"/>
              </a:rPr>
              <a:t></a:t>
            </a:r>
            <a:r>
              <a:rPr lang="fa-IR" sz="3600" dirty="0" smtClean="0"/>
              <a:t>قیمت </a:t>
            </a:r>
            <a:r>
              <a:rPr lang="fa-IR" sz="3600" dirty="0"/>
              <a:t>بسیار </a:t>
            </a:r>
            <a:r>
              <a:rPr lang="fa-IR" sz="3600" dirty="0" smtClean="0"/>
              <a:t>بالا </a:t>
            </a:r>
          </a:p>
          <a:p>
            <a:pPr algn="just"/>
            <a:r>
              <a:rPr lang="fa-IR" sz="3600" dirty="0">
                <a:solidFill>
                  <a:srgbClr val="000000">
                    <a:lumMod val="75000"/>
                    <a:lumOff val="25000"/>
                  </a:srgbClr>
                </a:solidFill>
                <a:sym typeface="Wingdings 2" panose="05020102010507070707" pitchFamily="18" charset="2"/>
              </a:rPr>
              <a:t> </a:t>
            </a:r>
            <a:r>
              <a:rPr lang="fa-IR" sz="3600" dirty="0" smtClean="0"/>
              <a:t>استخراج </a:t>
            </a:r>
            <a:r>
              <a:rPr lang="fa-IR" sz="3600" dirty="0"/>
              <a:t>آنها بسیار </a:t>
            </a:r>
            <a:r>
              <a:rPr lang="fa-IR" sz="3600" dirty="0" smtClean="0"/>
              <a:t>سخت تر،</a:t>
            </a:r>
          </a:p>
          <a:p>
            <a:pPr algn="just"/>
            <a:r>
              <a:rPr lang="fa-IR" sz="3600" dirty="0">
                <a:solidFill>
                  <a:srgbClr val="000000">
                    <a:lumMod val="75000"/>
                    <a:lumOff val="25000"/>
                  </a:srgbClr>
                </a:solidFill>
                <a:sym typeface="Wingdings 2" panose="05020102010507070707" pitchFamily="18" charset="2"/>
              </a:rPr>
              <a:t></a:t>
            </a:r>
            <a:r>
              <a:rPr lang="fa-IR" sz="3600" dirty="0" smtClean="0"/>
              <a:t> میزان مصرف زیاد برای رنگ دهی </a:t>
            </a:r>
          </a:p>
          <a:p>
            <a:pPr algn="just"/>
            <a:r>
              <a:rPr lang="fa-IR" sz="3600" dirty="0">
                <a:sym typeface="Wingdings 2" panose="05020102010507070707" pitchFamily="18" charset="2"/>
              </a:rPr>
              <a:t> </a:t>
            </a:r>
            <a:r>
              <a:rPr lang="fa-IR" sz="3600" dirty="0" smtClean="0"/>
              <a:t>نگهداری </a:t>
            </a:r>
            <a:r>
              <a:rPr lang="fa-IR" sz="3600" dirty="0"/>
              <a:t>آنها دشوار </a:t>
            </a:r>
            <a:endParaRPr lang="fa-IR" sz="3600" dirty="0" smtClean="0"/>
          </a:p>
          <a:p>
            <a:pPr algn="just"/>
            <a:r>
              <a:rPr lang="fa-IR" sz="3600" dirty="0" smtClean="0">
                <a:solidFill>
                  <a:srgbClr val="000000">
                    <a:lumMod val="75000"/>
                    <a:lumOff val="25000"/>
                  </a:srgbClr>
                </a:solidFill>
                <a:sym typeface="Wingdings 2" panose="05020102010507070707" pitchFamily="18" charset="2"/>
              </a:rPr>
              <a:t> ت</a:t>
            </a:r>
            <a:r>
              <a:rPr lang="fa-IR" sz="3600" dirty="0" smtClean="0"/>
              <a:t>غییرات </a:t>
            </a:r>
            <a:r>
              <a:rPr lang="fa-IR" sz="3600" dirty="0"/>
              <a:t>محیطی باعث تغییر رنگ آنها می شود. از طرفی این رنگ ها اکثر طعم میوه ای دارند و این عامل می تواند طعم خوراکیها را تحت تاثیر قرار دهد و تاثیر خوشایندی بر ذائقه افراد نداشته باشد</a:t>
            </a:r>
            <a:r>
              <a:rPr lang="fa-IR" sz="3600" dirty="0" smtClean="0"/>
              <a:t>.</a:t>
            </a:r>
          </a:p>
          <a:p>
            <a:endParaRPr lang="fa-IR" dirty="0"/>
          </a:p>
        </p:txBody>
      </p:sp>
      <p:pic>
        <p:nvPicPr>
          <p:cNvPr id="4" name="Picture 3"/>
          <p:cNvPicPr>
            <a:picLocks noChangeAspect="1"/>
          </p:cNvPicPr>
          <p:nvPr/>
        </p:nvPicPr>
        <p:blipFill>
          <a:blip r:embed="rId2"/>
          <a:stretch>
            <a:fillRect/>
          </a:stretch>
        </p:blipFill>
        <p:spPr>
          <a:xfrm>
            <a:off x="389966" y="1225225"/>
            <a:ext cx="3482787" cy="2176881"/>
          </a:xfrm>
          <a:prstGeom prst="rect">
            <a:avLst/>
          </a:prstGeom>
        </p:spPr>
      </p:pic>
    </p:spTree>
    <p:extLst>
      <p:ext uri="{BB962C8B-B14F-4D97-AF65-F5344CB8AC3E}">
        <p14:creationId xmlns:p14="http://schemas.microsoft.com/office/powerpoint/2010/main" val="3131974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2326</TotalTime>
  <Words>6904</Words>
  <Application>Microsoft Office PowerPoint</Application>
  <PresentationFormat>Widescreen</PresentationFormat>
  <Paragraphs>266</Paragraphs>
  <Slides>57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B Jadid</vt:lpstr>
      <vt:lpstr>B Nazanin</vt:lpstr>
      <vt:lpstr>B Nikoo</vt:lpstr>
      <vt:lpstr>B Titr</vt:lpstr>
      <vt:lpstr>Calibri</vt:lpstr>
      <vt:lpstr>Calibri Light</vt:lpstr>
      <vt:lpstr>Cambria Math</vt:lpstr>
      <vt:lpstr>Times New Roman</vt:lpstr>
      <vt:lpstr>Wingdings</vt:lpstr>
      <vt:lpstr>Wingdings 2</vt:lpstr>
      <vt:lpstr>Retrospect</vt:lpstr>
      <vt:lpstr>PowerPoint Presentation</vt:lpstr>
      <vt:lpstr>رنگ هـا  در مواد غـذایی</vt:lpstr>
      <vt:lpstr>تاریخچه استفاده از رنگ  در مواد غذایی</vt:lpstr>
      <vt:lpstr>PowerPoint Presentation</vt:lpstr>
      <vt:lpstr> دسته بندی رنگهای خوراکی : </vt:lpstr>
      <vt:lpstr>PowerPoint Presentation</vt:lpstr>
      <vt:lpstr>حالتهای انواع رنگ مورد استفاده در غذا :</vt:lpstr>
      <vt:lpstr>رنگهای طبیعی:</vt:lpstr>
      <vt:lpstr>رنگهای طبیعی:</vt:lpstr>
      <vt:lpstr> 1- انواع رنگهای طبیعی- کاروتنوئیدها :</vt:lpstr>
      <vt:lpstr>خواص کارتنوئيدها</vt:lpstr>
      <vt:lpstr>برخی از کاروتنوئيدها, در بدن انسان, طی عمل هضم, به ويتامين A تبديل می شوند, که ويتامين ضروری برای رشد می باشد. مهم ترين کاروتنوئيد پيش ساز ويتامين A بتا-کاروتن است.تعداد معدودی از کاروتنوئيدهای به صورت رنگدانه های خالص به طور تجاری توليد می شوند و به صورت قابل انتشار در آب يا روغن در دسترس می باشند. اکثر کاروتنوئيدها محلول در روغن هستند .  رنگ کاروتنوئيدها شديد است, از اين رو مقدار مصرف آنها به طور معمول حدود10ppm  از رنگدانه خالص است. اشکال قابل انتشار در آب آنها را با افزودن يک ترکيب امولسيون کننده ويا بصورت امولسيون تهيه می کنند که  می توان آنها را با روش افشانه ای  خشک نمود.   </vt:lpstr>
      <vt:lpstr>PowerPoint Presentation</vt:lpstr>
      <vt:lpstr>PowerPoint Presentation</vt:lpstr>
      <vt:lpstr>PowerPoint Presentation</vt:lpstr>
      <vt:lpstr>2.انواع رنگهای طبیعی- کلروفیل:</vt:lpstr>
      <vt:lpstr>PowerPoint Presentation</vt:lpstr>
      <vt:lpstr>PowerPoint Presentation</vt:lpstr>
      <vt:lpstr>ويژگيهای آنتوسیانین ها:</vt:lpstr>
      <vt:lpstr>PowerPoint Presentation</vt:lpstr>
      <vt:lpstr>4.انواع رنگهای طبیعی -زرد چوبه </vt:lpstr>
      <vt:lpstr>5. انواع رنگهای طبیعی- عصاره زعفران:</vt:lpstr>
      <vt:lpstr>کارامل</vt:lpstr>
      <vt:lpstr>چغندر قرمز</vt:lpstr>
      <vt:lpstr>PowerPoint Presentation</vt:lpstr>
      <vt:lpstr>فلفل قرمز </vt:lpstr>
      <vt:lpstr>۲ 2- رنگ های مصنوعی       Synthetic colors </vt:lpstr>
      <vt:lpstr>PowerPoint Presentation</vt:lpstr>
      <vt:lpstr>PowerPoint Presentation</vt:lpstr>
      <vt:lpstr>میزان دریافتی قابل قبول روزانه   Acceptable Daily Intake (ADI)  </vt:lpstr>
      <vt:lpstr>1- رنگ‌های مشابه طبیعی: </vt:lpstr>
      <vt:lpstr>PowerPoint Presentation</vt:lpstr>
      <vt:lpstr>سیستم شماره گذاری رنگ‌های مصنوعی (سنتتیک) </vt:lpstr>
      <vt:lpstr>PowerPoint Presentation</vt:lpstr>
      <vt:lpstr> رنگ‌های FDC به دو دسته‌ی کلی تقسیم می‌شوند: </vt:lpstr>
      <vt:lpstr>رنگهای مجاز خوراکی در ایران :</vt:lpstr>
      <vt:lpstr>    </vt:lpstr>
      <vt:lpstr>بعضی از رنگهای مصنوعی :  </vt:lpstr>
      <vt:lpstr>   آشنایی با انواع رنگ های مصنوعی: </vt:lpstr>
      <vt:lpstr>PowerPoint Presentation</vt:lpstr>
      <vt:lpstr>PowerPoint Presentation</vt:lpstr>
      <vt:lpstr>PowerPoint Presentation</vt:lpstr>
      <vt:lpstr>سم شناسی رنگهای مواد غذایی :</vt:lpstr>
      <vt:lpstr>سم شناسی رنگهای مواد غذایی :</vt:lpstr>
      <vt:lpstr>PowerPoint Presentation</vt:lpstr>
      <vt:lpstr>تشخیص و شناسایی رنگهای مواد غذایی:</vt:lpstr>
      <vt:lpstr>PowerPoint Presentation</vt:lpstr>
      <vt:lpstr>قوانین استفاده از رنگ های مواد غذایی :</vt:lpstr>
      <vt:lpstr>قوانین استفاده از رنگ در مواد غذایی:</vt:lpstr>
      <vt:lpstr>قوانین استفاده از رنگ در مواد غذایی:1- ایران</vt:lpstr>
      <vt:lpstr>قوانین استفاده از رنگ های مواد غذایی :</vt:lpstr>
      <vt:lpstr>قوانین استفاده از رنگ های مواد غذایی : </vt:lpstr>
      <vt:lpstr>قوانین استفاده از رنگ های مواد غذایی : </vt:lpstr>
      <vt:lpstr>قوانین استفاده از رنگ های مواد غذایی : </vt:lpstr>
      <vt:lpstr>قوانین استفاده از رنگ های مواد غذایی : </vt:lpstr>
      <vt:lpstr>توصیه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رنگ در مواد غذایی</dc:title>
  <dc:creator>KHOJASTEH</dc:creator>
  <cp:lastModifiedBy>fda-lab</cp:lastModifiedBy>
  <cp:revision>189</cp:revision>
  <dcterms:created xsi:type="dcterms:W3CDTF">2022-03-30T02:43:30Z</dcterms:created>
  <dcterms:modified xsi:type="dcterms:W3CDTF">2022-10-18T09:12:14Z</dcterms:modified>
</cp:coreProperties>
</file>