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5" r:id="rId14"/>
    <p:sldId id="269" r:id="rId15"/>
    <p:sldId id="270" r:id="rId16"/>
    <p:sldId id="271" r:id="rId17"/>
    <p:sldId id="272" r:id="rId18"/>
    <p:sldId id="273" r:id="rId19"/>
    <p:sldId id="275" r:id="rId20"/>
    <p:sldId id="277" r:id="rId21"/>
    <p:sldId id="274" r:id="rId22"/>
    <p:sldId id="278" r:id="rId23"/>
    <p:sldId id="279" r:id="rId24"/>
    <p:sldId id="280" r:id="rId25"/>
    <p:sldId id="281" r:id="rId26"/>
    <p:sldId id="282" r:id="rId27"/>
    <p:sldId id="283" r:id="rId28"/>
    <p:sldId id="284" r:id="rId29"/>
    <p:sldId id="285" r:id="rId30"/>
    <p:sldId id="286" r:id="rId31"/>
    <p:sldId id="287" r:id="rId32"/>
    <p:sldId id="289" r:id="rId33"/>
    <p:sldId id="288" r:id="rId34"/>
    <p:sldId id="291" r:id="rId35"/>
    <p:sldId id="292" r:id="rId36"/>
    <p:sldId id="293" r:id="rId37"/>
    <p:sldId id="290"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4" r:id="rId68"/>
    <p:sldId id="323" r:id="rId69"/>
    <p:sldId id="325" r:id="rId70"/>
    <p:sldId id="326" r:id="rId71"/>
    <p:sldId id="327" r:id="rId72"/>
    <p:sldId id="328" r:id="rId73"/>
    <p:sldId id="329" r:id="rId7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CAA74E-80B3-49EB-A60D-E74947EE5F61}" type="datetimeFigureOut">
              <a:rPr lang="en-US" smtClean="0"/>
              <a:pPr/>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81541-87D5-4E1E-8C65-13A75A2BE87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CAA74E-80B3-49EB-A60D-E74947EE5F61}" type="datetimeFigureOut">
              <a:rPr lang="en-US" smtClean="0"/>
              <a:pPr/>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81541-87D5-4E1E-8C65-13A75A2BE87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CAA74E-80B3-49EB-A60D-E74947EE5F61}" type="datetimeFigureOut">
              <a:rPr lang="en-US" smtClean="0"/>
              <a:pPr/>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81541-87D5-4E1E-8C65-13A75A2BE87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CAA74E-80B3-49EB-A60D-E74947EE5F61}" type="datetimeFigureOut">
              <a:rPr lang="en-US" smtClean="0"/>
              <a:pPr/>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81541-87D5-4E1E-8C65-13A75A2BE87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CAA74E-80B3-49EB-A60D-E74947EE5F61}" type="datetimeFigureOut">
              <a:rPr lang="en-US" smtClean="0"/>
              <a:pPr/>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81541-87D5-4E1E-8C65-13A75A2BE87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CAA74E-80B3-49EB-A60D-E74947EE5F61}" type="datetimeFigureOut">
              <a:rPr lang="en-US" smtClean="0"/>
              <a:pPr/>
              <a:t>10/26/2016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81541-87D5-4E1E-8C65-13A75A2BE87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CAA74E-80B3-49EB-A60D-E74947EE5F61}" type="datetimeFigureOut">
              <a:rPr lang="en-US" smtClean="0"/>
              <a:pPr/>
              <a:t>10/26/2016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881541-87D5-4E1E-8C65-13A75A2BE87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CAA74E-80B3-49EB-A60D-E74947EE5F61}" type="datetimeFigureOut">
              <a:rPr lang="en-US" smtClean="0"/>
              <a:pPr/>
              <a:t>10/26/2016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881541-87D5-4E1E-8C65-13A75A2BE87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CAA74E-80B3-49EB-A60D-E74947EE5F61}" type="datetimeFigureOut">
              <a:rPr lang="en-US" smtClean="0"/>
              <a:pPr/>
              <a:t>10/26/2016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881541-87D5-4E1E-8C65-13A75A2BE87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CAA74E-80B3-49EB-A60D-E74947EE5F61}" type="datetimeFigureOut">
              <a:rPr lang="en-US" smtClean="0"/>
              <a:pPr/>
              <a:t>10/26/2016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81541-87D5-4E1E-8C65-13A75A2BE87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CAA74E-80B3-49EB-A60D-E74947EE5F61}" type="datetimeFigureOut">
              <a:rPr lang="en-US" smtClean="0"/>
              <a:pPr/>
              <a:t>10/26/2016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81541-87D5-4E1E-8C65-13A75A2BE87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AA74E-80B3-49EB-A60D-E74947EE5F61}" type="datetimeFigureOut">
              <a:rPr lang="en-US" smtClean="0"/>
              <a:pPr/>
              <a:t>10/26/2016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881541-87D5-4E1E-8C65-13A75A2BE87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UTI </a:t>
            </a:r>
            <a:r>
              <a:rPr lang="en-US" dirty="0" smtClean="0"/>
              <a:t>diagnosis </a:t>
            </a:r>
            <a:r>
              <a:rPr lang="en-US" smtClean="0"/>
              <a:t>and management</a:t>
            </a:r>
            <a:endParaRPr lang="en-US" dirty="0"/>
          </a:p>
        </p:txBody>
      </p:sp>
      <p:sp>
        <p:nvSpPr>
          <p:cNvPr id="3" name="Subtitle 2"/>
          <p:cNvSpPr>
            <a:spLocks noGrp="1"/>
          </p:cNvSpPr>
          <p:nvPr>
            <p:ph type="subTitle" idx="1"/>
          </p:nvPr>
        </p:nvSpPr>
        <p:spPr/>
        <p:txBody>
          <a:bodyPr/>
          <a:lstStyle/>
          <a:p>
            <a:r>
              <a:rPr lang="fa-IR" dirty="0" smtClean="0">
                <a:solidFill>
                  <a:srgbClr val="00B050"/>
                </a:solidFill>
              </a:rPr>
              <a:t>دکتر سمیه حقیقی پور</a:t>
            </a:r>
          </a:p>
          <a:p>
            <a:r>
              <a:rPr lang="fa-IR" dirty="0" smtClean="0">
                <a:solidFill>
                  <a:srgbClr val="00B050"/>
                </a:solidFill>
              </a:rPr>
              <a:t>متخصص بیماریهای عفونی</a:t>
            </a:r>
          </a:p>
          <a:p>
            <a:r>
              <a:rPr lang="fa-IR" dirty="0" smtClean="0">
                <a:solidFill>
                  <a:srgbClr val="00B050"/>
                </a:solidFill>
              </a:rPr>
              <a:t>استادیار دانشگاه علوم پزشکی اصفهان</a:t>
            </a:r>
            <a:endParaRPr lang="en-US" dirty="0">
              <a:solidFill>
                <a:srgbClr val="00B05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Acceptable methods for urine collection include</a:t>
            </a:r>
          </a:p>
        </p:txBody>
      </p:sp>
      <p:sp>
        <p:nvSpPr>
          <p:cNvPr id="3" name="Content Placeholder 2"/>
          <p:cNvSpPr>
            <a:spLocks noGrp="1"/>
          </p:cNvSpPr>
          <p:nvPr>
            <p:ph idx="1"/>
          </p:nvPr>
        </p:nvSpPr>
        <p:spPr/>
        <p:txBody>
          <a:bodyPr/>
          <a:lstStyle/>
          <a:p>
            <a:r>
              <a:rPr lang="en-US" dirty="0"/>
              <a:t>(1) </a:t>
            </a:r>
            <a:r>
              <a:rPr lang="en-US" dirty="0" smtClean="0"/>
              <a:t>midstream clean catch</a:t>
            </a:r>
          </a:p>
          <a:p>
            <a:r>
              <a:rPr lang="en-US" dirty="0"/>
              <a:t>(2) </a:t>
            </a:r>
            <a:r>
              <a:rPr lang="en-US" dirty="0" smtClean="0"/>
              <a:t>catheterization</a:t>
            </a:r>
          </a:p>
          <a:p>
            <a:r>
              <a:rPr lang="en-US" dirty="0"/>
              <a:t>(3) </a:t>
            </a:r>
            <a:r>
              <a:rPr lang="en-US" dirty="0" err="1"/>
              <a:t>suprapubic</a:t>
            </a:r>
            <a:r>
              <a:rPr lang="en-US" dirty="0"/>
              <a:t> aspiration</a:t>
            </a:r>
            <a:r>
              <a:rPr lang="en-US" dirty="0" smtClean="0"/>
              <a:t>.</a:t>
            </a:r>
          </a:p>
          <a:p>
            <a:r>
              <a:rPr lang="en-US" dirty="0" smtClean="0">
                <a:solidFill>
                  <a:srgbClr val="FF0000"/>
                </a:solidFill>
              </a:rPr>
              <a:t>The clean-catch </a:t>
            </a:r>
            <a:r>
              <a:rPr lang="en-US" dirty="0">
                <a:solidFill>
                  <a:srgbClr val="FF0000"/>
                </a:solidFill>
              </a:rPr>
              <a:t>method is preferred </a:t>
            </a:r>
            <a:r>
              <a:rPr lang="en-US" dirty="0"/>
              <a:t>for the routine collection of urine </a:t>
            </a:r>
            <a:r>
              <a:rPr lang="en-US" dirty="0" smtClean="0"/>
              <a:t>for culture.</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patients unable to cooperate, such as those with an altered </a:t>
            </a:r>
            <a:r>
              <a:rPr lang="en-US" dirty="0" err="1" smtClean="0"/>
              <a:t>sensorium</a:t>
            </a:r>
            <a:r>
              <a:rPr lang="en-US" dirty="0" smtClean="0"/>
              <a:t> or </a:t>
            </a:r>
            <a:r>
              <a:rPr lang="en-US" dirty="0"/>
              <a:t>those who are unable to void for neurologic or </a:t>
            </a:r>
            <a:r>
              <a:rPr lang="en-US" dirty="0" smtClean="0"/>
              <a:t>urologic </a:t>
            </a:r>
            <a:r>
              <a:rPr lang="en-US" dirty="0"/>
              <a:t>reasons, catheterization may be necessary</a:t>
            </a:r>
            <a:r>
              <a:rPr lang="en-US" dirty="0" smtClean="0"/>
              <a:t>.</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a:t>Suprapubic</a:t>
            </a:r>
            <a:r>
              <a:rPr lang="en-US" dirty="0"/>
              <a:t> aspiration may be indicated in special </a:t>
            </a:r>
            <a:r>
              <a:rPr lang="en-US" dirty="0" smtClean="0"/>
              <a:t>clinical situations </a:t>
            </a:r>
            <a:r>
              <a:rPr lang="en-US" dirty="0"/>
              <a:t>such as with pediatric subjects, when urine is difficult </a:t>
            </a:r>
            <a:r>
              <a:rPr lang="en-US" dirty="0" smtClean="0"/>
              <a:t>to obtain</a:t>
            </a:r>
            <a:r>
              <a:rPr lang="en-US" dirty="0"/>
              <a:t>. Another situation is the rare adult in whom infection is </a:t>
            </a:r>
            <a:r>
              <a:rPr lang="en-US" dirty="0" smtClean="0"/>
              <a:t>suspected, results </a:t>
            </a:r>
            <a:r>
              <a:rPr lang="en-US" dirty="0"/>
              <a:t>obtained from more routine procedures have been </a:t>
            </a:r>
            <a:r>
              <a:rPr lang="en-US" dirty="0" smtClean="0"/>
              <a:t>confusing or </a:t>
            </a:r>
            <a:r>
              <a:rPr lang="en-US" dirty="0"/>
              <a:t>equivocal, and diagnosis is critical.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solidFill>
                  <a:srgbClr val="FF0000"/>
                </a:solidFill>
              </a:rPr>
              <a:t>False-positive cultures </a:t>
            </a:r>
            <a:r>
              <a:rPr lang="en-US" dirty="0"/>
              <a:t>are caused by </a:t>
            </a:r>
            <a:r>
              <a:rPr lang="en-US" dirty="0" smtClean="0"/>
              <a:t>contamination or </a:t>
            </a:r>
            <a:r>
              <a:rPr lang="en-US" dirty="0"/>
              <a:t>incubation of urine before processing</a:t>
            </a:r>
            <a:r>
              <a:rPr lang="en-US" dirty="0" smtClean="0"/>
              <a:t>.</a:t>
            </a:r>
          </a:p>
          <a:p>
            <a:r>
              <a:rPr lang="en-US" dirty="0">
                <a:solidFill>
                  <a:srgbClr val="FF0000"/>
                </a:solidFill>
              </a:rPr>
              <a:t>False-negative </a:t>
            </a:r>
            <a:r>
              <a:rPr lang="en-US" dirty="0" smtClean="0">
                <a:solidFill>
                  <a:srgbClr val="FF0000"/>
                </a:solidFill>
              </a:rPr>
              <a:t>cultures </a:t>
            </a:r>
            <a:r>
              <a:rPr lang="en-US" dirty="0" smtClean="0"/>
              <a:t>may </a:t>
            </a:r>
            <a:r>
              <a:rPr lang="en-US" dirty="0"/>
              <a:t>be caused by the use of antimicrobial agents, soap from </a:t>
            </a:r>
            <a:r>
              <a:rPr lang="en-US" dirty="0" smtClean="0"/>
              <a:t>the preparation </a:t>
            </a:r>
            <a:r>
              <a:rPr lang="en-US" dirty="0"/>
              <a:t>falling into the urine, total obstruction below the </a:t>
            </a:r>
            <a:r>
              <a:rPr lang="en-US" dirty="0" smtClean="0"/>
              <a:t>infection, infection </a:t>
            </a:r>
            <a:r>
              <a:rPr lang="en-US" dirty="0"/>
              <a:t>with a fastidious organism, renal tuberculosis, </a:t>
            </a:r>
            <a:r>
              <a:rPr lang="en-US" dirty="0" smtClean="0"/>
              <a:t>and </a:t>
            </a:r>
            <a:r>
              <a:rPr lang="en-US" dirty="0" err="1" smtClean="0"/>
              <a:t>diuresis</a:t>
            </a:r>
            <a:r>
              <a:rPr lang="en-US" dirty="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The organism recovered often helps </a:t>
            </a:r>
            <a:r>
              <a:rPr lang="en-US" dirty="0" smtClean="0"/>
              <a:t>distinguish contamination </a:t>
            </a:r>
            <a:r>
              <a:rPr lang="en-US" dirty="0"/>
              <a:t>from true </a:t>
            </a:r>
            <a:r>
              <a:rPr lang="en-US" dirty="0" err="1"/>
              <a:t>bacteriuria</a:t>
            </a:r>
            <a:r>
              <a:rPr lang="en-US" dirty="0" smtClean="0"/>
              <a:t>.</a:t>
            </a:r>
          </a:p>
          <a:p>
            <a:r>
              <a:rPr lang="en-US" dirty="0"/>
              <a:t>High colony counts containing </a:t>
            </a:r>
            <a:r>
              <a:rPr lang="en-US" dirty="0">
                <a:solidFill>
                  <a:srgbClr val="FF0000"/>
                </a:solidFill>
              </a:rPr>
              <a:t>more than one species </a:t>
            </a:r>
            <a:r>
              <a:rPr lang="en-US" dirty="0" smtClean="0"/>
              <a:t>of bacteria </a:t>
            </a:r>
            <a:r>
              <a:rPr lang="en-US" dirty="0"/>
              <a:t>from the urine of asymptomatic persons often represent </a:t>
            </a:r>
            <a:r>
              <a:rPr lang="en-US" dirty="0" smtClean="0"/>
              <a:t>contamination but </a:t>
            </a:r>
            <a:r>
              <a:rPr lang="en-US" dirty="0"/>
              <a:t>may be more significant in the presence of </a:t>
            </a:r>
            <a:r>
              <a:rPr lang="en-US" dirty="0" smtClean="0"/>
              <a:t>symptoms. Mixed </a:t>
            </a:r>
            <a:r>
              <a:rPr lang="en-US" dirty="0"/>
              <a:t>infection occurs in about </a:t>
            </a:r>
            <a:r>
              <a:rPr lang="en-US" dirty="0">
                <a:solidFill>
                  <a:srgbClr val="FF0000"/>
                </a:solidFill>
              </a:rPr>
              <a:t>5%</a:t>
            </a:r>
            <a:r>
              <a:rPr lang="en-US" dirty="0"/>
              <a:t> of cases.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Urinary Tract Infection with Low Numbers of</a:t>
            </a:r>
            <a:br>
              <a:rPr lang="en-US" b="1" dirty="0"/>
            </a:br>
            <a:r>
              <a:rPr lang="en-US" b="1" dirty="0"/>
              <a:t>Organisms</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Most women with an acute onset of frequency, urgency, or </a:t>
            </a:r>
            <a:r>
              <a:rPr lang="en-US" dirty="0" err="1"/>
              <a:t>dysuria</a:t>
            </a:r>
            <a:r>
              <a:rPr lang="en-US" dirty="0"/>
              <a:t>, </a:t>
            </a:r>
            <a:r>
              <a:rPr lang="en-US" dirty="0" smtClean="0"/>
              <a:t>or all </a:t>
            </a:r>
            <a:r>
              <a:rPr lang="en-US" dirty="0"/>
              <a:t>of these, have UTI with 105 or more bacteria/</a:t>
            </a:r>
            <a:r>
              <a:rPr lang="en-US" dirty="0" err="1"/>
              <a:t>mL</a:t>
            </a:r>
            <a:r>
              <a:rPr lang="en-US" dirty="0"/>
              <a:t> of </a:t>
            </a:r>
            <a:r>
              <a:rPr lang="en-US" dirty="0" smtClean="0"/>
              <a:t>urine</a:t>
            </a:r>
          </a:p>
          <a:p>
            <a:r>
              <a:rPr lang="en-US" dirty="0"/>
              <a:t>However, up to half are found to have fewer than 105 bacteria/ </a:t>
            </a:r>
            <a:r>
              <a:rPr lang="en-US" dirty="0" err="1"/>
              <a:t>mL</a:t>
            </a:r>
            <a:r>
              <a:rPr lang="en-US" dirty="0"/>
              <a:t> </a:t>
            </a:r>
            <a:r>
              <a:rPr lang="en-US" dirty="0" smtClean="0"/>
              <a:t>of urine, </a:t>
            </a:r>
            <a:r>
              <a:rPr lang="en-US" dirty="0"/>
              <a:t>and the term </a:t>
            </a:r>
            <a:r>
              <a:rPr lang="en-US" i="1" dirty="0">
                <a:solidFill>
                  <a:srgbClr val="FF0000"/>
                </a:solidFill>
              </a:rPr>
              <a:t>urethral syndrome </a:t>
            </a:r>
            <a:r>
              <a:rPr lang="en-US" i="1" dirty="0"/>
              <a:t>has been used to refer </a:t>
            </a:r>
            <a:r>
              <a:rPr lang="en-US" i="1" dirty="0" smtClean="0"/>
              <a:t>to </a:t>
            </a:r>
            <a:r>
              <a:rPr lang="en-US" dirty="0" smtClean="0"/>
              <a:t>this </a:t>
            </a:r>
            <a:r>
              <a:rPr lang="en-US" dirty="0"/>
              <a:t>entity.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low-count </a:t>
            </a:r>
            <a:r>
              <a:rPr lang="en-US" dirty="0" err="1" smtClean="0"/>
              <a:t>bacteriuria</a:t>
            </a:r>
            <a:r>
              <a:rPr lang="en-US" dirty="0" smtClean="0"/>
              <a:t> may represent </a:t>
            </a:r>
            <a:r>
              <a:rPr lang="en-US" dirty="0"/>
              <a:t>an </a:t>
            </a:r>
            <a:r>
              <a:rPr lang="en-US" dirty="0">
                <a:solidFill>
                  <a:srgbClr val="FF0000"/>
                </a:solidFill>
              </a:rPr>
              <a:t>early </a:t>
            </a:r>
            <a:r>
              <a:rPr lang="en-US" dirty="0"/>
              <a:t>phase of urinary infection</a:t>
            </a:r>
            <a:r>
              <a:rPr lang="en-US" dirty="0" smtClean="0"/>
              <a:t>.</a:t>
            </a:r>
          </a:p>
          <a:p>
            <a:endParaRPr lang="en-US" dirty="0" smtClean="0"/>
          </a:p>
          <a:p>
            <a:r>
              <a:rPr lang="en-US" dirty="0"/>
              <a:t>The remaining women with the urethral syndrome, after </a:t>
            </a:r>
            <a:r>
              <a:rPr lang="en-US" dirty="0" smtClean="0"/>
              <a:t>excluding those </a:t>
            </a:r>
            <a:r>
              <a:rPr lang="en-US" dirty="0"/>
              <a:t>with</a:t>
            </a:r>
            <a:r>
              <a:rPr lang="en-US" dirty="0">
                <a:solidFill>
                  <a:srgbClr val="FF0000"/>
                </a:solidFill>
              </a:rPr>
              <a:t> bacteria in the bladder </a:t>
            </a:r>
            <a:r>
              <a:rPr lang="en-US" dirty="0"/>
              <a:t>and those with</a:t>
            </a:r>
            <a:r>
              <a:rPr lang="en-US" dirty="0">
                <a:solidFill>
                  <a:srgbClr val="FF0000"/>
                </a:solidFill>
              </a:rPr>
              <a:t> genital herpes </a:t>
            </a:r>
            <a:r>
              <a:rPr lang="en-US" dirty="0" smtClean="0">
                <a:solidFill>
                  <a:srgbClr val="FF0000"/>
                </a:solidFill>
              </a:rPr>
              <a:t>infection </a:t>
            </a:r>
            <a:r>
              <a:rPr lang="en-US" dirty="0" smtClean="0"/>
              <a:t>or </a:t>
            </a:r>
            <a:r>
              <a:rPr lang="en-US" dirty="0" err="1">
                <a:solidFill>
                  <a:srgbClr val="FF0000"/>
                </a:solidFill>
              </a:rPr>
              <a:t>vaginitis</a:t>
            </a:r>
            <a:r>
              <a:rPr lang="en-US" dirty="0"/>
              <a:t>, can be divided into two groups</a:t>
            </a:r>
            <a:r>
              <a:rPr lang="en-US" dirty="0" smtClean="0"/>
              <a:t>:</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(1) </a:t>
            </a:r>
            <a:r>
              <a:rPr lang="en-US" dirty="0">
                <a:solidFill>
                  <a:srgbClr val="FF0000"/>
                </a:solidFill>
              </a:rPr>
              <a:t>those with </a:t>
            </a:r>
            <a:r>
              <a:rPr lang="en-US" dirty="0" err="1" smtClean="0">
                <a:solidFill>
                  <a:srgbClr val="FF0000"/>
                </a:solidFill>
              </a:rPr>
              <a:t>pyuria</a:t>
            </a:r>
            <a:r>
              <a:rPr lang="en-US" dirty="0" smtClean="0">
                <a:solidFill>
                  <a:srgbClr val="FF0000"/>
                </a:solidFill>
              </a:rPr>
              <a:t> </a:t>
            </a:r>
            <a:r>
              <a:rPr lang="en-US" dirty="0" smtClean="0"/>
              <a:t>from </a:t>
            </a:r>
            <a:r>
              <a:rPr lang="en-US" dirty="0" err="1">
                <a:solidFill>
                  <a:srgbClr val="FF0000"/>
                </a:solidFill>
              </a:rPr>
              <a:t>urethritis</a:t>
            </a:r>
            <a:r>
              <a:rPr lang="en-US" dirty="0"/>
              <a:t> (e.g., caused by </a:t>
            </a:r>
            <a:r>
              <a:rPr lang="en-US" i="1" dirty="0"/>
              <a:t>Chlamydia </a:t>
            </a:r>
            <a:r>
              <a:rPr lang="en-US" i="1" dirty="0" err="1"/>
              <a:t>trachomatis</a:t>
            </a:r>
            <a:r>
              <a:rPr lang="en-US" i="1" dirty="0"/>
              <a:t>, </a:t>
            </a:r>
            <a:r>
              <a:rPr lang="en-US" i="1" dirty="0" err="1"/>
              <a:t>Neisseria</a:t>
            </a:r>
            <a:r>
              <a:rPr lang="en-US" i="1" dirty="0"/>
              <a:t> </a:t>
            </a:r>
            <a:r>
              <a:rPr lang="en-US" i="1" dirty="0" err="1" smtClean="0"/>
              <a:t>gonorrhoeae</a:t>
            </a:r>
            <a:r>
              <a:rPr lang="en-US" i="1" dirty="0" smtClean="0"/>
              <a:t>, </a:t>
            </a:r>
            <a:r>
              <a:rPr lang="en-US" dirty="0" smtClean="0"/>
              <a:t>or </a:t>
            </a:r>
            <a:r>
              <a:rPr lang="en-US" i="1" dirty="0" err="1"/>
              <a:t>Mycoplasma</a:t>
            </a:r>
            <a:r>
              <a:rPr lang="en-US" i="1" dirty="0"/>
              <a:t> </a:t>
            </a:r>
            <a:r>
              <a:rPr lang="en-US" i="1" dirty="0" err="1"/>
              <a:t>genitalium</a:t>
            </a:r>
            <a:r>
              <a:rPr lang="en-US" i="1" dirty="0"/>
              <a:t> infection</a:t>
            </a:r>
            <a:r>
              <a:rPr lang="en-US" i="1" dirty="0" smtClean="0"/>
              <a:t>)</a:t>
            </a:r>
          </a:p>
          <a:p>
            <a:r>
              <a:rPr lang="en-US" dirty="0"/>
              <a:t>(2) </a:t>
            </a:r>
            <a:r>
              <a:rPr lang="en-US" dirty="0">
                <a:solidFill>
                  <a:srgbClr val="FF0000"/>
                </a:solidFill>
              </a:rPr>
              <a:t>those </a:t>
            </a:r>
            <a:r>
              <a:rPr lang="en-US" dirty="0" smtClean="0">
                <a:solidFill>
                  <a:srgbClr val="FF0000"/>
                </a:solidFill>
              </a:rPr>
              <a:t>without </a:t>
            </a:r>
            <a:r>
              <a:rPr lang="en-US" dirty="0" err="1" smtClean="0">
                <a:solidFill>
                  <a:srgbClr val="FF0000"/>
                </a:solidFill>
              </a:rPr>
              <a:t>pyuria</a:t>
            </a:r>
            <a:r>
              <a:rPr lang="en-US" dirty="0" smtClean="0">
                <a:solidFill>
                  <a:srgbClr val="FF0000"/>
                </a:solidFill>
              </a:rPr>
              <a:t> </a:t>
            </a:r>
            <a:r>
              <a:rPr lang="en-US" dirty="0"/>
              <a:t>in whom all bacterial cultures are negative</a:t>
            </a:r>
            <a:r>
              <a:rPr lang="en-US" dirty="0" smtClean="0"/>
              <a:t>.</a:t>
            </a:r>
          </a:p>
          <a:p>
            <a:r>
              <a:rPr lang="en-US" dirty="0"/>
              <a:t>The pathogenesis </a:t>
            </a:r>
            <a:r>
              <a:rPr lang="en-US" dirty="0" smtClean="0"/>
              <a:t>of this </a:t>
            </a:r>
            <a:r>
              <a:rPr lang="en-US" dirty="0"/>
              <a:t>latter symptom complex is unknown, but various fastidious </a:t>
            </a:r>
            <a:r>
              <a:rPr lang="en-US" dirty="0" smtClean="0"/>
              <a:t>microorganisms and </a:t>
            </a:r>
            <a:r>
              <a:rPr lang="en-US" dirty="0"/>
              <a:t>noninfectious factors (traumatic, psychological, </a:t>
            </a:r>
            <a:r>
              <a:rPr lang="en-US" dirty="0" smtClean="0"/>
              <a:t>allergic, and </a:t>
            </a:r>
            <a:r>
              <a:rPr lang="en-US" dirty="0"/>
              <a:t>chemical) have been suggested as causes.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Although symptoms and the clinical settings cannot reliably </a:t>
            </a:r>
            <a:r>
              <a:rPr lang="en-US" dirty="0" smtClean="0"/>
              <a:t>distinguish between </a:t>
            </a:r>
            <a:r>
              <a:rPr lang="en-US" dirty="0"/>
              <a:t>the causes of </a:t>
            </a:r>
            <a:r>
              <a:rPr lang="en-US" dirty="0" err="1"/>
              <a:t>dysuria</a:t>
            </a:r>
            <a:r>
              <a:rPr lang="en-US" dirty="0"/>
              <a:t> in women, they can be suggestive</a:t>
            </a:r>
            <a:r>
              <a:rPr lang="en-US" dirty="0" smtClean="0"/>
              <a:t>.</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Presumptive Diagnosis of Urinary Tract</a:t>
            </a:r>
            <a:br>
              <a:rPr lang="en-US" dirty="0"/>
            </a:br>
            <a:r>
              <a:rPr lang="en-US" dirty="0"/>
              <a:t>Infection</a:t>
            </a:r>
          </a:p>
        </p:txBody>
      </p:sp>
      <p:sp>
        <p:nvSpPr>
          <p:cNvPr id="3" name="Content Placeholder 2"/>
          <p:cNvSpPr>
            <a:spLocks noGrp="1"/>
          </p:cNvSpPr>
          <p:nvPr>
            <p:ph idx="1"/>
          </p:nvPr>
        </p:nvSpPr>
        <p:spPr/>
        <p:txBody>
          <a:bodyPr>
            <a:normAutofit/>
          </a:bodyPr>
          <a:lstStyle/>
          <a:p>
            <a:r>
              <a:rPr lang="en-US" dirty="0"/>
              <a:t>Using the preferred definition of </a:t>
            </a:r>
            <a:r>
              <a:rPr lang="en-US" dirty="0" err="1"/>
              <a:t>pyuria</a:t>
            </a:r>
            <a:r>
              <a:rPr lang="en-US" dirty="0"/>
              <a:t>, which </a:t>
            </a:r>
            <a:r>
              <a:rPr lang="en-US" dirty="0">
                <a:solidFill>
                  <a:srgbClr val="FF0000"/>
                </a:solidFill>
              </a:rPr>
              <a:t>is at least 10 </a:t>
            </a:r>
            <a:r>
              <a:rPr lang="en-US" dirty="0" smtClean="0">
                <a:solidFill>
                  <a:srgbClr val="FF0000"/>
                </a:solidFill>
              </a:rPr>
              <a:t>leukocytes/ mm3 </a:t>
            </a:r>
            <a:r>
              <a:rPr lang="en-US" dirty="0"/>
              <a:t>of midstream urine </a:t>
            </a:r>
            <a:r>
              <a:rPr lang="en-US" dirty="0" smtClean="0"/>
              <a:t>, </a:t>
            </a:r>
            <a:r>
              <a:rPr lang="en-US" dirty="0"/>
              <a:t>the vast majority </a:t>
            </a:r>
            <a:r>
              <a:rPr lang="en-US" dirty="0" smtClean="0"/>
              <a:t>of patients </a:t>
            </a:r>
            <a:r>
              <a:rPr lang="en-US" dirty="0"/>
              <a:t>with symptomatic or asymptomatic </a:t>
            </a:r>
            <a:r>
              <a:rPr lang="en-US" dirty="0" err="1"/>
              <a:t>bacteriuria</a:t>
            </a:r>
            <a:r>
              <a:rPr lang="en-US" dirty="0"/>
              <a:t> have </a:t>
            </a:r>
            <a:r>
              <a:rPr lang="en-US" dirty="0" err="1"/>
              <a:t>pyuria</a:t>
            </a:r>
            <a:r>
              <a:rPr lang="en-US" dirty="0" smtClean="0"/>
              <a:t>.</a:t>
            </a:r>
          </a:p>
          <a:p>
            <a:r>
              <a:rPr lang="en-US" dirty="0"/>
              <a:t>It should </a:t>
            </a:r>
            <a:r>
              <a:rPr lang="en-US" dirty="0" smtClean="0"/>
              <a:t>be emphasized </a:t>
            </a:r>
            <a:r>
              <a:rPr lang="en-US" dirty="0"/>
              <a:t>that the finding of </a:t>
            </a:r>
            <a:r>
              <a:rPr lang="en-US" dirty="0" err="1"/>
              <a:t>pyuria</a:t>
            </a:r>
            <a:r>
              <a:rPr lang="en-US" dirty="0"/>
              <a:t> is </a:t>
            </a:r>
            <a:r>
              <a:rPr lang="en-US" dirty="0">
                <a:solidFill>
                  <a:srgbClr val="FF0000"/>
                </a:solidFill>
              </a:rPr>
              <a:t>nonspecific</a:t>
            </a:r>
            <a:r>
              <a:rPr lang="en-US" dirty="0"/>
              <a:t>, and patients </a:t>
            </a:r>
            <a:r>
              <a:rPr lang="en-US" dirty="0" smtClean="0"/>
              <a:t>with </a:t>
            </a:r>
            <a:r>
              <a:rPr lang="en-US" dirty="0" err="1" smtClean="0"/>
              <a:t>pyuria</a:t>
            </a:r>
            <a:r>
              <a:rPr lang="en-US" dirty="0" smtClean="0"/>
              <a:t> </a:t>
            </a:r>
            <a:r>
              <a:rPr lang="en-US" dirty="0"/>
              <a:t>may or may not have infection.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MANAGEMENT OF URINARY</a:t>
            </a:r>
            <a:br>
              <a:rPr lang="en-US" dirty="0"/>
            </a:br>
            <a:r>
              <a:rPr lang="en-US" dirty="0"/>
              <a:t>TRACT INFECTION</a:t>
            </a:r>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Considerations</a:t>
            </a:r>
          </a:p>
        </p:txBody>
      </p:sp>
      <p:sp>
        <p:nvSpPr>
          <p:cNvPr id="3" name="Content Placeholder 2"/>
          <p:cNvSpPr>
            <a:spLocks noGrp="1"/>
          </p:cNvSpPr>
          <p:nvPr>
            <p:ph idx="1"/>
          </p:nvPr>
        </p:nvSpPr>
        <p:spPr/>
        <p:txBody>
          <a:bodyPr>
            <a:normAutofit fontScale="92500"/>
          </a:bodyPr>
          <a:lstStyle/>
          <a:p>
            <a:r>
              <a:rPr lang="en-US" dirty="0"/>
              <a:t>All symptomatic UTI is usually </a:t>
            </a:r>
            <a:r>
              <a:rPr lang="en-US" dirty="0" smtClean="0"/>
              <a:t>treated.</a:t>
            </a:r>
          </a:p>
          <a:p>
            <a:r>
              <a:rPr lang="en-US" dirty="0"/>
              <a:t>On </a:t>
            </a:r>
            <a:r>
              <a:rPr lang="en-US" dirty="0" smtClean="0"/>
              <a:t>the other </a:t>
            </a:r>
            <a:r>
              <a:rPr lang="en-US" dirty="0"/>
              <a:t>hand, there has been no benefit demonstrated or currently </a:t>
            </a:r>
            <a:r>
              <a:rPr lang="en-US" dirty="0" smtClean="0"/>
              <a:t>postulated in </a:t>
            </a:r>
            <a:r>
              <a:rPr lang="en-US" dirty="0"/>
              <a:t>the treatment of asymptomatic </a:t>
            </a:r>
            <a:r>
              <a:rPr lang="en-US" dirty="0" err="1"/>
              <a:t>bacteriuria</a:t>
            </a:r>
            <a:r>
              <a:rPr lang="en-US" dirty="0"/>
              <a:t> in any </a:t>
            </a:r>
            <a:r>
              <a:rPr lang="en-US" dirty="0" smtClean="0"/>
              <a:t>group outside </a:t>
            </a:r>
            <a:r>
              <a:rPr lang="en-US" dirty="0"/>
              <a:t>of </a:t>
            </a:r>
            <a:r>
              <a:rPr lang="en-US" dirty="0">
                <a:solidFill>
                  <a:srgbClr val="FF0000"/>
                </a:solidFill>
              </a:rPr>
              <a:t>pregnant women, those who are to undergo </a:t>
            </a:r>
            <a:r>
              <a:rPr lang="en-US" dirty="0" smtClean="0">
                <a:solidFill>
                  <a:srgbClr val="FF0000"/>
                </a:solidFill>
              </a:rPr>
              <a:t>traumatic genitourinary </a:t>
            </a:r>
            <a:r>
              <a:rPr lang="en-US" dirty="0">
                <a:solidFill>
                  <a:srgbClr val="FF0000"/>
                </a:solidFill>
              </a:rPr>
              <a:t>procedures associated with mucosal bleeding such </a:t>
            </a:r>
            <a:r>
              <a:rPr lang="en-US" dirty="0" smtClean="0">
                <a:solidFill>
                  <a:srgbClr val="FF0000"/>
                </a:solidFill>
              </a:rPr>
              <a:t>as transurethral </a:t>
            </a:r>
            <a:r>
              <a:rPr lang="en-US" dirty="0">
                <a:solidFill>
                  <a:srgbClr val="FF0000"/>
                </a:solidFill>
              </a:rPr>
              <a:t>prostatectomy, and those who have recently had </a:t>
            </a:r>
            <a:r>
              <a:rPr lang="en-US" dirty="0" smtClean="0">
                <a:solidFill>
                  <a:srgbClr val="FF0000"/>
                </a:solidFill>
              </a:rPr>
              <a:t>renal transplantation</a:t>
            </a:r>
            <a:r>
              <a:rPr lang="en-US" dirty="0">
                <a:solidFill>
                  <a:srgbClr val="FF0000"/>
                </a:solidFill>
              </a:rPr>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Nonantimicrobial</a:t>
            </a:r>
            <a:r>
              <a:rPr lang="en-US" dirty="0"/>
              <a:t> Therapy and</a:t>
            </a:r>
            <a:br>
              <a:rPr lang="en-US" dirty="0"/>
            </a:br>
            <a:r>
              <a:rPr lang="en-US" dirty="0"/>
              <a:t>Prevention</a:t>
            </a:r>
          </a:p>
        </p:txBody>
      </p:sp>
      <p:sp>
        <p:nvSpPr>
          <p:cNvPr id="3" name="Content Placeholder 2"/>
          <p:cNvSpPr>
            <a:spLocks noGrp="1"/>
          </p:cNvSpPr>
          <p:nvPr>
            <p:ph idx="1"/>
          </p:nvPr>
        </p:nvSpPr>
        <p:spPr/>
        <p:txBody>
          <a:bodyPr>
            <a:normAutofit lnSpcReduction="10000"/>
          </a:bodyPr>
          <a:lstStyle/>
          <a:p>
            <a:r>
              <a:rPr lang="en-US" b="1" dirty="0" smtClean="0">
                <a:solidFill>
                  <a:schemeClr val="accent1"/>
                </a:solidFill>
              </a:rPr>
              <a:t>Hydration</a:t>
            </a:r>
            <a:r>
              <a:rPr lang="en-US" b="1" dirty="0" smtClean="0"/>
              <a:t>:</a:t>
            </a:r>
          </a:p>
          <a:p>
            <a:pPr>
              <a:buNone/>
            </a:pPr>
            <a:endParaRPr lang="en-US" b="1" dirty="0" smtClean="0"/>
          </a:p>
          <a:p>
            <a:r>
              <a:rPr lang="en-US" dirty="0"/>
              <a:t>Forcing fluids usually results in a rapid reduction of bacterial </a:t>
            </a:r>
            <a:r>
              <a:rPr lang="en-US" dirty="0" smtClean="0"/>
              <a:t>counts. Permanent </a:t>
            </a:r>
            <a:r>
              <a:rPr lang="en-US" dirty="0"/>
              <a:t>loss of </a:t>
            </a:r>
            <a:r>
              <a:rPr lang="en-US" dirty="0" err="1"/>
              <a:t>bacteriuria</a:t>
            </a:r>
            <a:r>
              <a:rPr lang="en-US" dirty="0"/>
              <a:t> has been reported in a few patients </a:t>
            </a:r>
            <a:r>
              <a:rPr lang="en-US" dirty="0" smtClean="0"/>
              <a:t>with rapid </a:t>
            </a:r>
            <a:r>
              <a:rPr lang="en-US" dirty="0"/>
              <a:t>hydration, but in most patients, the bacterial count returns to </a:t>
            </a:r>
            <a:r>
              <a:rPr lang="en-US" dirty="0" smtClean="0"/>
              <a:t>the original </a:t>
            </a:r>
            <a:r>
              <a:rPr lang="en-US" dirty="0"/>
              <a:t>level when hydration is stopped (e.g., overnight).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Forcing fluids may also have some </a:t>
            </a:r>
            <a:r>
              <a:rPr lang="en-US" dirty="0" smtClean="0">
                <a:solidFill>
                  <a:srgbClr val="FF0000"/>
                </a:solidFill>
              </a:rPr>
              <a:t>disadvantages:</a:t>
            </a:r>
          </a:p>
          <a:p>
            <a:r>
              <a:rPr lang="en-US" dirty="0"/>
              <a:t>Increased </a:t>
            </a:r>
            <a:r>
              <a:rPr lang="en-US" dirty="0" smtClean="0"/>
              <a:t>fluid intake </a:t>
            </a:r>
            <a:r>
              <a:rPr lang="en-US" dirty="0"/>
              <a:t>could theoretically result in increased </a:t>
            </a:r>
            <a:r>
              <a:rPr lang="en-US" dirty="0" err="1"/>
              <a:t>vesicoureteral</a:t>
            </a:r>
            <a:r>
              <a:rPr lang="en-US" dirty="0"/>
              <a:t> reflux </a:t>
            </a:r>
            <a:r>
              <a:rPr lang="en-US" dirty="0" smtClean="0"/>
              <a:t>and possibly</a:t>
            </a:r>
          </a:p>
          <a:p>
            <a:r>
              <a:rPr lang="en-US" dirty="0"/>
              <a:t>The larger urine output results in dilution of </a:t>
            </a:r>
            <a:r>
              <a:rPr lang="en-US" dirty="0" smtClean="0"/>
              <a:t>antibacterial substances </a:t>
            </a:r>
            <a:r>
              <a:rPr lang="en-US" dirty="0"/>
              <a:t>normally present in the urine and in lower urinary </a:t>
            </a:r>
            <a:r>
              <a:rPr lang="en-US" dirty="0" smtClean="0"/>
              <a:t>concentrations of </a:t>
            </a:r>
            <a:r>
              <a:rPr lang="en-US" dirty="0"/>
              <a:t>antimicrobial agents</a:t>
            </a:r>
            <a:r>
              <a:rPr lang="en-US" dirty="0" smtClean="0"/>
              <a:t>.</a:t>
            </a:r>
          </a:p>
          <a:p>
            <a:r>
              <a:rPr lang="en-US" dirty="0"/>
              <a:t>Water </a:t>
            </a:r>
            <a:r>
              <a:rPr lang="en-US" dirty="0" err="1"/>
              <a:t>diuresis</a:t>
            </a:r>
            <a:r>
              <a:rPr lang="en-US" dirty="0"/>
              <a:t> also decreases </a:t>
            </a:r>
            <a:r>
              <a:rPr lang="en-US" dirty="0" smtClean="0"/>
              <a:t>urinary acidification</a:t>
            </a:r>
            <a:r>
              <a:rPr lang="en-US" dirty="0"/>
              <a:t>, which enhances the antibacterial activity of urine </a:t>
            </a:r>
            <a:r>
              <a:rPr lang="en-US" dirty="0" smtClean="0"/>
              <a:t>and certain </a:t>
            </a:r>
            <a:r>
              <a:rPr lang="en-US" dirty="0"/>
              <a:t>antimicrobial agents.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solidFill>
                  <a:schemeClr val="accent1"/>
                </a:solidFill>
              </a:rPr>
              <a:t>Urinary </a:t>
            </a:r>
            <a:r>
              <a:rPr lang="en-US" b="1" dirty="0" smtClean="0">
                <a:solidFill>
                  <a:schemeClr val="accent1"/>
                </a:solidFill>
              </a:rPr>
              <a:t>pH:</a:t>
            </a:r>
          </a:p>
          <a:p>
            <a:r>
              <a:rPr lang="en-US" dirty="0" smtClean="0"/>
              <a:t>The antibacterial activity of urine results mainly from a high urea concentration and </a:t>
            </a:r>
            <a:r>
              <a:rPr lang="en-US" dirty="0" err="1" smtClean="0"/>
              <a:t>osmolality</a:t>
            </a:r>
            <a:r>
              <a:rPr lang="en-US" dirty="0" smtClean="0"/>
              <a:t> and is pH dependent, being higher at a lower </a:t>
            </a:r>
            <a:r>
              <a:rPr lang="en-US" dirty="0" err="1" smtClean="0"/>
              <a:t>pH.</a:t>
            </a:r>
            <a:endParaRPr lang="en-US" dirty="0" smtClean="0"/>
          </a:p>
          <a:p>
            <a:r>
              <a:rPr lang="en-US" dirty="0" smtClean="0"/>
              <a:t>The urinary pH level affects the antibacterial activity of many chemotherapeutic agents used for the treatment of UTIs.</a:t>
            </a:r>
            <a:endParaRPr lang="en-US" dirty="0">
              <a:solidFill>
                <a:schemeClr val="accent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To acidify the urine, it is often necessary to modify the diet by restriction of agents that tend to alkalinize the urine (e.g., milk, fruit juices [except cranberry juice]</a:t>
            </a:r>
          </a:p>
          <a:p>
            <a:r>
              <a:rPr lang="en-US" dirty="0" smtClean="0"/>
              <a:t>Another major problem with acidification is that patients with renal insufficiency are unable to excrete an acid load and may become systemically </a:t>
            </a:r>
            <a:r>
              <a:rPr lang="en-US" dirty="0" err="1" smtClean="0"/>
              <a:t>acidotic</a:t>
            </a:r>
            <a:r>
              <a:rPr lang="en-US" dirty="0" smtClean="0"/>
              <a:t> when urinary acidification is attempted.</a:t>
            </a:r>
          </a:p>
          <a:p>
            <a:r>
              <a:rPr lang="en-US" dirty="0" smtClean="0"/>
              <a:t>It may be impossible to acidify urine infected with urea-splitting organisms such as </a:t>
            </a:r>
            <a:r>
              <a:rPr lang="en-US" i="1" dirty="0" smtClean="0"/>
              <a:t>Proteus spp. </a:t>
            </a:r>
            <a:r>
              <a:rPr lang="en-US" dirty="0" smtClean="0"/>
              <a:t>because of the production of ammonia from urea.</a:t>
            </a:r>
          </a:p>
          <a:p>
            <a:r>
              <a:rPr lang="en-US" dirty="0" smtClean="0"/>
              <a:t>Acidification for long-term antimicrobial therapy is frequently difficult to achieve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smtClean="0">
                <a:solidFill>
                  <a:schemeClr val="accent1"/>
                </a:solidFill>
              </a:rPr>
              <a:t>Analgesics:</a:t>
            </a:r>
          </a:p>
          <a:p>
            <a:r>
              <a:rPr lang="en-US" dirty="0" smtClean="0"/>
              <a:t>Urinary analgesics such as </a:t>
            </a:r>
            <a:r>
              <a:rPr lang="en-US" dirty="0" err="1" smtClean="0"/>
              <a:t>phenazopyridine</a:t>
            </a:r>
            <a:r>
              <a:rPr lang="en-US" dirty="0" smtClean="0"/>
              <a:t> hydrochloride (</a:t>
            </a:r>
            <a:r>
              <a:rPr lang="en-US" dirty="0" err="1" smtClean="0"/>
              <a:t>Pyridium</a:t>
            </a:r>
            <a:r>
              <a:rPr lang="en-US" dirty="0" smtClean="0"/>
              <a:t>) </a:t>
            </a:r>
            <a:r>
              <a:rPr lang="en-US" dirty="0" smtClean="0">
                <a:solidFill>
                  <a:srgbClr val="FF0000"/>
                </a:solidFill>
              </a:rPr>
              <a:t>have little place in the routine management of symptomatic infections.</a:t>
            </a:r>
          </a:p>
          <a:p>
            <a:r>
              <a:rPr lang="en-US" dirty="0" smtClean="0"/>
              <a:t>The </a:t>
            </a:r>
            <a:r>
              <a:rPr lang="en-US" dirty="0" err="1" smtClean="0"/>
              <a:t>dysuria</a:t>
            </a:r>
            <a:r>
              <a:rPr lang="en-US" dirty="0" smtClean="0"/>
              <a:t> of UTI usually responds rapidly to antibacterial therapy and requires </a:t>
            </a:r>
            <a:r>
              <a:rPr lang="en-US" dirty="0" smtClean="0">
                <a:solidFill>
                  <a:srgbClr val="FF0000"/>
                </a:solidFill>
              </a:rPr>
              <a:t>no local analgesia.</a:t>
            </a:r>
          </a:p>
          <a:p>
            <a:r>
              <a:rPr lang="en-US" dirty="0" smtClean="0"/>
              <a:t>If flank pain or </a:t>
            </a:r>
            <a:r>
              <a:rPr lang="en-US" dirty="0" err="1" smtClean="0"/>
              <a:t>dysuria</a:t>
            </a:r>
            <a:r>
              <a:rPr lang="en-US" dirty="0" smtClean="0"/>
              <a:t> is </a:t>
            </a:r>
            <a:r>
              <a:rPr lang="en-US" dirty="0" smtClean="0">
                <a:solidFill>
                  <a:srgbClr val="FF0000"/>
                </a:solidFill>
              </a:rPr>
              <a:t>severe</a:t>
            </a:r>
            <a:r>
              <a:rPr lang="en-US" dirty="0" smtClean="0"/>
              <a:t>, systemic analgesics can be used.</a:t>
            </a:r>
          </a:p>
          <a:p>
            <a:r>
              <a:rPr lang="en-US" dirty="0" smtClean="0"/>
              <a:t>Analgesics such as </a:t>
            </a:r>
            <a:r>
              <a:rPr lang="en-US" dirty="0" err="1" smtClean="0"/>
              <a:t>phenazopyridine</a:t>
            </a:r>
            <a:r>
              <a:rPr lang="en-US" dirty="0" smtClean="0"/>
              <a:t> hydrochloride may be useful in the management of certain patients with </a:t>
            </a:r>
            <a:r>
              <a:rPr lang="en-US" dirty="0" err="1" smtClean="0">
                <a:solidFill>
                  <a:srgbClr val="FF0000"/>
                </a:solidFill>
              </a:rPr>
              <a:t>dysuria</a:t>
            </a:r>
            <a:r>
              <a:rPr lang="en-US" dirty="0" smtClean="0">
                <a:solidFill>
                  <a:srgbClr val="FF0000"/>
                </a:solidFill>
              </a:rPr>
              <a:t> but without infection</a:t>
            </a:r>
            <a:r>
              <a:rPr lang="en-US" dirty="0" smtClean="0"/>
              <a:t>.</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Antimicrobial Therapy</a:t>
            </a:r>
            <a:endParaRPr lang="en-US" dirty="0"/>
          </a:p>
        </p:txBody>
      </p:sp>
      <p:sp>
        <p:nvSpPr>
          <p:cNvPr id="3" name="Content Placeholder 2"/>
          <p:cNvSpPr>
            <a:spLocks noGrp="1"/>
          </p:cNvSpPr>
          <p:nvPr>
            <p:ph idx="1"/>
          </p:nvPr>
        </p:nvSpPr>
        <p:spPr/>
        <p:txBody>
          <a:bodyPr/>
          <a:lstStyle/>
          <a:p>
            <a:r>
              <a:rPr lang="en-US" dirty="0" smtClean="0"/>
              <a:t>the agent should be chosen with the least toxicity and the least likelihood of affecting the normal flora of the vagina and gastrointestinal tract.</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Response to Therapy</a:t>
            </a:r>
            <a:endParaRPr lang="en-US" dirty="0"/>
          </a:p>
        </p:txBody>
      </p:sp>
      <p:sp>
        <p:nvSpPr>
          <p:cNvPr id="3" name="Content Placeholder 2"/>
          <p:cNvSpPr>
            <a:spLocks noGrp="1"/>
          </p:cNvSpPr>
          <p:nvPr>
            <p:ph idx="1"/>
          </p:nvPr>
        </p:nvSpPr>
        <p:spPr/>
        <p:txBody>
          <a:bodyPr>
            <a:normAutofit lnSpcReduction="10000"/>
          </a:bodyPr>
          <a:lstStyle/>
          <a:p>
            <a:r>
              <a:rPr lang="en-US" dirty="0" smtClean="0"/>
              <a:t>If therapy is appropriate, clinical response should occur </a:t>
            </a:r>
            <a:r>
              <a:rPr lang="en-US" dirty="0" smtClean="0">
                <a:solidFill>
                  <a:srgbClr val="FF0000"/>
                </a:solidFill>
              </a:rPr>
              <a:t>within 24 hours </a:t>
            </a:r>
            <a:r>
              <a:rPr lang="en-US" dirty="0" smtClean="0"/>
              <a:t>with treatment of cystitis. With </a:t>
            </a:r>
            <a:r>
              <a:rPr lang="en-US" dirty="0" err="1" smtClean="0"/>
              <a:t>pyelonephritis</a:t>
            </a:r>
            <a:r>
              <a:rPr lang="en-US" dirty="0" smtClean="0"/>
              <a:t>, response should occur </a:t>
            </a:r>
            <a:r>
              <a:rPr lang="en-US" dirty="0" smtClean="0">
                <a:solidFill>
                  <a:srgbClr val="FF0000"/>
                </a:solidFill>
              </a:rPr>
              <a:t>by 48 to 96 hours</a:t>
            </a:r>
            <a:r>
              <a:rPr lang="en-US" dirty="0" smtClean="0"/>
              <a:t>.</a:t>
            </a:r>
          </a:p>
          <a:p>
            <a:r>
              <a:rPr lang="en-US" dirty="0" smtClean="0"/>
              <a:t>Lack of response by 72 hours should be an indication for </a:t>
            </a:r>
            <a:r>
              <a:rPr lang="en-US" dirty="0" smtClean="0">
                <a:solidFill>
                  <a:srgbClr val="FF0000"/>
                </a:solidFill>
              </a:rPr>
              <a:t>imaging</a:t>
            </a:r>
            <a:r>
              <a:rPr lang="en-US" dirty="0" smtClean="0"/>
              <a:t> studies.</a:t>
            </a:r>
          </a:p>
          <a:p>
            <a:r>
              <a:rPr lang="en-US" dirty="0" smtClean="0"/>
              <a:t>There are four patterns of response of </a:t>
            </a:r>
            <a:r>
              <a:rPr lang="en-US" dirty="0" err="1" smtClean="0"/>
              <a:t>bacteriuria</a:t>
            </a:r>
            <a:r>
              <a:rPr lang="en-US" dirty="0" smtClean="0"/>
              <a:t> to antimicrobial therapy—</a:t>
            </a:r>
            <a:r>
              <a:rPr lang="en-US" dirty="0" smtClean="0">
                <a:solidFill>
                  <a:srgbClr val="00B050"/>
                </a:solidFill>
              </a:rPr>
              <a:t>cure</a:t>
            </a:r>
            <a:r>
              <a:rPr lang="en-US" dirty="0" smtClean="0"/>
              <a:t>, </a:t>
            </a:r>
            <a:r>
              <a:rPr lang="en-US" dirty="0" smtClean="0">
                <a:solidFill>
                  <a:srgbClr val="0070C0"/>
                </a:solidFill>
              </a:rPr>
              <a:t>persistence</a:t>
            </a:r>
            <a:r>
              <a:rPr lang="en-US" dirty="0" smtClean="0"/>
              <a:t>, </a:t>
            </a:r>
            <a:r>
              <a:rPr lang="en-US" dirty="0" smtClean="0">
                <a:solidFill>
                  <a:srgbClr val="7030A0"/>
                </a:solidFill>
              </a:rPr>
              <a:t>relapse</a:t>
            </a:r>
            <a:r>
              <a:rPr lang="en-US" dirty="0" smtClean="0"/>
              <a:t>, and </a:t>
            </a:r>
            <a:r>
              <a:rPr lang="en-US" dirty="0" err="1" smtClean="0">
                <a:solidFill>
                  <a:srgbClr val="FFC000"/>
                </a:solidFill>
              </a:rPr>
              <a:t>reinfection</a:t>
            </a:r>
            <a:r>
              <a:rPr lang="en-US" dirty="0" smtClean="0">
                <a:solidFill>
                  <a:srgbClr val="FFC000"/>
                </a:solidFill>
              </a:rPr>
              <a:t>.</a:t>
            </a:r>
          </a:p>
          <a:p>
            <a:endParaRPr lang="en-US" dirty="0">
              <a:solidFill>
                <a:srgbClr val="FFC0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Quantitative bacterial counts in urine should decrease </a:t>
            </a:r>
            <a:r>
              <a:rPr lang="en-US" dirty="0" smtClean="0">
                <a:solidFill>
                  <a:srgbClr val="FF0000"/>
                </a:solidFill>
              </a:rPr>
              <a:t>within 48 hours </a:t>
            </a:r>
            <a:r>
              <a:rPr lang="en-US" dirty="0" smtClean="0"/>
              <a:t>after the initiation of an antimicrobial agent to which the microorganism is sensitive in vitro. If titers do not decrease during this time, the therapy being given will almost invariably be unsuccessful.</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Microscopic or sometimes gross </a:t>
            </a:r>
            <a:r>
              <a:rPr lang="en-US" dirty="0" err="1">
                <a:solidFill>
                  <a:srgbClr val="FF0000"/>
                </a:solidFill>
              </a:rPr>
              <a:t>hematuria</a:t>
            </a:r>
            <a:r>
              <a:rPr lang="en-US" dirty="0"/>
              <a:t> is occasionally seen </a:t>
            </a:r>
            <a:r>
              <a:rPr lang="en-US" dirty="0" smtClean="0"/>
              <a:t>in patients </a:t>
            </a:r>
            <a:r>
              <a:rPr lang="en-US" dirty="0"/>
              <a:t>with </a:t>
            </a:r>
            <a:r>
              <a:rPr lang="en-US" dirty="0" smtClean="0"/>
              <a:t>UTI.</a:t>
            </a:r>
          </a:p>
          <a:p>
            <a:r>
              <a:rPr lang="en-US" dirty="0"/>
              <a:t>However, red blood </a:t>
            </a:r>
            <a:r>
              <a:rPr lang="en-US" dirty="0" smtClean="0"/>
              <a:t>cells may </a:t>
            </a:r>
            <a:r>
              <a:rPr lang="en-US" dirty="0"/>
              <a:t>be indicative of other disorders, such as calculi, tumor, </a:t>
            </a:r>
            <a:r>
              <a:rPr lang="en-US" dirty="0" err="1" smtClean="0"/>
              <a:t>vasculitis</a:t>
            </a:r>
            <a:r>
              <a:rPr lang="en-US" dirty="0" smtClean="0"/>
              <a:t>, </a:t>
            </a:r>
            <a:r>
              <a:rPr lang="en-US" dirty="0" err="1" smtClean="0"/>
              <a:t>glomerulonephritis</a:t>
            </a:r>
            <a:r>
              <a:rPr lang="en-US" dirty="0"/>
              <a:t>, and renal tuberculosis</a:t>
            </a:r>
            <a:r>
              <a:rPr lang="en-US" dirty="0" smtClean="0"/>
              <a:t>.</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Bacteriologic Cure</a:t>
            </a:r>
            <a:endParaRPr lang="en-US" dirty="0"/>
          </a:p>
        </p:txBody>
      </p:sp>
      <p:sp>
        <p:nvSpPr>
          <p:cNvPr id="3" name="Content Placeholder 2"/>
          <p:cNvSpPr>
            <a:spLocks noGrp="1"/>
          </p:cNvSpPr>
          <p:nvPr>
            <p:ph idx="1"/>
          </p:nvPr>
        </p:nvSpPr>
        <p:spPr/>
        <p:txBody>
          <a:bodyPr/>
          <a:lstStyle/>
          <a:p>
            <a:r>
              <a:rPr lang="en-US" dirty="0" smtClean="0"/>
              <a:t>This is defined as negative urine cultures on chemotherapy and during the follow-up period, usually 1 to 2 weeks.</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Bacteriologic Persistence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 persistence of </a:t>
            </a:r>
            <a:r>
              <a:rPr lang="en-US" dirty="0" smtClean="0">
                <a:solidFill>
                  <a:srgbClr val="FF0000"/>
                </a:solidFill>
              </a:rPr>
              <a:t>significant</a:t>
            </a:r>
            <a:r>
              <a:rPr lang="en-US" dirty="0" smtClean="0"/>
              <a:t> </a:t>
            </a:r>
            <a:r>
              <a:rPr lang="en-US" dirty="0" err="1" smtClean="0"/>
              <a:t>bacteriuria</a:t>
            </a:r>
            <a:r>
              <a:rPr lang="en-US" dirty="0" smtClean="0"/>
              <a:t> after 48 hours of treatment</a:t>
            </a:r>
          </a:p>
          <a:p>
            <a:r>
              <a:rPr lang="en-US" dirty="0" smtClean="0"/>
              <a:t>(2) persistence of the infecting organism in </a:t>
            </a:r>
            <a:r>
              <a:rPr lang="en-US" dirty="0" smtClean="0">
                <a:solidFill>
                  <a:srgbClr val="FF0000"/>
                </a:solidFill>
              </a:rPr>
              <a:t>low numbers </a:t>
            </a:r>
            <a:r>
              <a:rPr lang="en-US" dirty="0" smtClean="0"/>
              <a:t>in urine after 48 hours.</a:t>
            </a:r>
          </a:p>
          <a:p>
            <a:r>
              <a:rPr lang="en-US" dirty="0" smtClean="0"/>
              <a:t>Significant </a:t>
            </a:r>
            <a:r>
              <a:rPr lang="en-US" dirty="0" err="1" smtClean="0"/>
              <a:t>bacteriuria</a:t>
            </a:r>
            <a:r>
              <a:rPr lang="en-US" dirty="0" smtClean="0"/>
              <a:t> usually persists only if the urinary levels of the antimicrobial agent are below the concentration of the drug needed to inhibit the microorganism:</a:t>
            </a:r>
          </a:p>
          <a:p>
            <a:r>
              <a:rPr lang="en-US" dirty="0" smtClean="0"/>
              <a:t>a </a:t>
            </a:r>
            <a:r>
              <a:rPr lang="en-US" dirty="0" smtClean="0">
                <a:solidFill>
                  <a:srgbClr val="FF0000"/>
                </a:solidFill>
              </a:rPr>
              <a:t>resistant organism, not taking the agent, insufficient dosage, poor intestinal absorption, or poor renal excretion, as in renal insufficiency</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Persistence of the infecting microorganism in low titers in voided urine may mean </a:t>
            </a:r>
            <a:r>
              <a:rPr lang="en-US" dirty="0" smtClean="0">
                <a:solidFill>
                  <a:srgbClr val="FF0000"/>
                </a:solidFill>
              </a:rPr>
              <a:t>persistence in the urinary tract or contamination from the urethra or vagina.</a:t>
            </a:r>
          </a:p>
          <a:p>
            <a:r>
              <a:rPr lang="en-US" dirty="0" smtClean="0"/>
              <a:t>Bladder puncture cultures would be necessary to evaluate the significance of low titers of bacteria obtained when the patient is receiving therapy, but this procedure is rarely indicated.</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Sites of persistence in the urinary tract are the renal parenchyma, calculi, and prostate. Persistence in bladder cells is a theoretic possibility.</a:t>
            </a:r>
          </a:p>
          <a:p>
            <a:r>
              <a:rPr lang="en-US" dirty="0" smtClean="0"/>
              <a:t>The simplest way of determining the significance of persistence of the organism in low titers in the urinary tract is to obtain </a:t>
            </a:r>
            <a:r>
              <a:rPr lang="en-US" dirty="0" smtClean="0">
                <a:solidFill>
                  <a:srgbClr val="FF0000"/>
                </a:solidFill>
              </a:rPr>
              <a:t>follow-up urine cultures after therapy has been stopped.</a:t>
            </a:r>
          </a:p>
          <a:p>
            <a:r>
              <a:rPr lang="en-US" dirty="0" smtClean="0"/>
              <a:t>Prompt relapse of </a:t>
            </a:r>
            <a:r>
              <a:rPr lang="en-US" dirty="0" smtClean="0">
                <a:solidFill>
                  <a:srgbClr val="FF0000"/>
                </a:solidFill>
              </a:rPr>
              <a:t>significant </a:t>
            </a:r>
            <a:r>
              <a:rPr lang="en-US" dirty="0" err="1" smtClean="0">
                <a:solidFill>
                  <a:srgbClr val="FF0000"/>
                </a:solidFill>
              </a:rPr>
              <a:t>bacteriuria</a:t>
            </a:r>
            <a:r>
              <a:rPr lang="en-US" dirty="0" smtClean="0">
                <a:solidFill>
                  <a:srgbClr val="FF0000"/>
                </a:solidFill>
              </a:rPr>
              <a:t> </a:t>
            </a:r>
            <a:r>
              <a:rPr lang="en-US" dirty="0" smtClean="0"/>
              <a:t>usually follows persistence of the organism in the urinary tract.</a:t>
            </a:r>
            <a:endParaRPr lang="en-US" dirty="0" smtClean="0">
              <a:solidFill>
                <a:srgbClr val="FF0000"/>
              </a:solidFill>
            </a:endParaRP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Bacteriologic Relapse</a:t>
            </a:r>
            <a:endParaRPr lang="en-US" dirty="0"/>
          </a:p>
        </p:txBody>
      </p:sp>
      <p:sp>
        <p:nvSpPr>
          <p:cNvPr id="3" name="Content Placeholder 2"/>
          <p:cNvSpPr>
            <a:spLocks noGrp="1"/>
          </p:cNvSpPr>
          <p:nvPr>
            <p:ph idx="1"/>
          </p:nvPr>
        </p:nvSpPr>
        <p:spPr/>
        <p:txBody>
          <a:bodyPr>
            <a:normAutofit/>
          </a:bodyPr>
          <a:lstStyle/>
          <a:p>
            <a:r>
              <a:rPr lang="en-US" dirty="0" smtClean="0"/>
              <a:t>This usually occurs </a:t>
            </a:r>
            <a:r>
              <a:rPr lang="en-US" dirty="0" smtClean="0">
                <a:solidFill>
                  <a:srgbClr val="FF0000"/>
                </a:solidFill>
              </a:rPr>
              <a:t>within 1 to 2 weeks after the cessation of chemotherapy</a:t>
            </a:r>
            <a:r>
              <a:rPr lang="en-US" dirty="0" smtClean="0"/>
              <a:t> and is often associated with </a:t>
            </a:r>
            <a:r>
              <a:rPr lang="en-US" dirty="0" smtClean="0">
                <a:solidFill>
                  <a:srgbClr val="FF0000"/>
                </a:solidFill>
              </a:rPr>
              <a:t>renal infection, structural abnormalities of the urinary tract, or chronic bacterial </a:t>
            </a:r>
            <a:r>
              <a:rPr lang="en-US" dirty="0" err="1" smtClean="0">
                <a:solidFill>
                  <a:srgbClr val="FF0000"/>
                </a:solidFill>
              </a:rPr>
              <a:t>prostatitis</a:t>
            </a:r>
            <a:r>
              <a:rPr lang="en-US" dirty="0" smtClean="0">
                <a:solidFill>
                  <a:srgbClr val="FF0000"/>
                </a:solidFill>
              </a:rPr>
              <a:t>.</a:t>
            </a:r>
          </a:p>
          <a:p>
            <a:r>
              <a:rPr lang="en-US" dirty="0" smtClean="0"/>
              <a:t>Relapse indicates that the infecting microorganism has </a:t>
            </a:r>
            <a:r>
              <a:rPr lang="en-US" dirty="0" smtClean="0">
                <a:solidFill>
                  <a:srgbClr val="FF0000"/>
                </a:solidFill>
              </a:rPr>
              <a:t>persisted</a:t>
            </a:r>
            <a:r>
              <a:rPr lang="en-US" dirty="0" smtClean="0"/>
              <a:t> in the urinary tract during therapy.</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t>However, an apparent relapse can be related to </a:t>
            </a:r>
            <a:r>
              <a:rPr lang="en-US" dirty="0" err="1" smtClean="0"/>
              <a:t>reinfection</a:t>
            </a:r>
            <a:r>
              <a:rPr lang="en-US" dirty="0" smtClean="0"/>
              <a:t> (new infection) with the same microorganism. In spite of eradication from the urinary tract, the original infecting organism may still be present in the </a:t>
            </a:r>
            <a:r>
              <a:rPr lang="en-US" dirty="0" err="1" smtClean="0"/>
              <a:t>periurethral</a:t>
            </a:r>
            <a:r>
              <a:rPr lang="en-US" dirty="0" smtClean="0"/>
              <a:t> area, vagina, or intestine and then may cause a new infection.</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Reinfection</a:t>
            </a:r>
            <a:endParaRPr lang="en-US" dirty="0"/>
          </a:p>
        </p:txBody>
      </p:sp>
      <p:sp>
        <p:nvSpPr>
          <p:cNvPr id="3" name="Content Placeholder 2"/>
          <p:cNvSpPr>
            <a:spLocks noGrp="1"/>
          </p:cNvSpPr>
          <p:nvPr>
            <p:ph idx="1"/>
          </p:nvPr>
        </p:nvSpPr>
        <p:spPr/>
        <p:txBody>
          <a:bodyPr>
            <a:normAutofit lnSpcReduction="10000"/>
          </a:bodyPr>
          <a:lstStyle/>
          <a:p>
            <a:r>
              <a:rPr lang="en-US" dirty="0" smtClean="0"/>
              <a:t>After initial sterilization of the urine, </a:t>
            </a:r>
            <a:r>
              <a:rPr lang="en-US" dirty="0" err="1" smtClean="0"/>
              <a:t>reinfection</a:t>
            </a:r>
            <a:r>
              <a:rPr lang="en-US" dirty="0" smtClean="0"/>
              <a:t> may occur </a:t>
            </a:r>
            <a:r>
              <a:rPr lang="en-US" dirty="0" smtClean="0">
                <a:solidFill>
                  <a:srgbClr val="FF0000"/>
                </a:solidFill>
              </a:rPr>
              <a:t>during the administration of chemotherapy </a:t>
            </a:r>
            <a:r>
              <a:rPr lang="en-US" dirty="0" smtClean="0"/>
              <a:t>(also called </a:t>
            </a:r>
            <a:r>
              <a:rPr lang="en-US" i="1" dirty="0" err="1" smtClean="0"/>
              <a:t>superinfection</a:t>
            </a:r>
            <a:r>
              <a:rPr lang="en-US" i="1" dirty="0" smtClean="0"/>
              <a:t>) or </a:t>
            </a:r>
            <a:r>
              <a:rPr lang="en-US" i="1" dirty="0" smtClean="0">
                <a:solidFill>
                  <a:srgbClr val="FF0000"/>
                </a:solidFill>
              </a:rPr>
              <a:t>at any </a:t>
            </a:r>
            <a:r>
              <a:rPr lang="en-US" dirty="0" smtClean="0">
                <a:solidFill>
                  <a:srgbClr val="FF0000"/>
                </a:solidFill>
              </a:rPr>
              <a:t>time thereafter.</a:t>
            </a:r>
          </a:p>
          <a:p>
            <a:r>
              <a:rPr lang="en-US" dirty="0" err="1" smtClean="0"/>
              <a:t>Reinfection</a:t>
            </a:r>
            <a:r>
              <a:rPr lang="en-US" dirty="0" smtClean="0"/>
              <a:t> is easy to identify when there is a change in bacterial species. However, there may be </a:t>
            </a:r>
            <a:r>
              <a:rPr lang="en-US" dirty="0" err="1" smtClean="0"/>
              <a:t>reinfection</a:t>
            </a:r>
            <a:r>
              <a:rPr lang="en-US" dirty="0" smtClean="0"/>
              <a:t> with a different strain of the same species (usually </a:t>
            </a:r>
            <a:r>
              <a:rPr lang="en-US" i="1" dirty="0" smtClean="0"/>
              <a:t>E. coli) or even the same strain.</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Considerations in Choice of Therapy</a:t>
            </a:r>
            <a:endParaRPr lang="en-US" dirty="0"/>
          </a:p>
        </p:txBody>
      </p:sp>
      <p:sp>
        <p:nvSpPr>
          <p:cNvPr id="3" name="Content Placeholder 2"/>
          <p:cNvSpPr>
            <a:spLocks noGrp="1"/>
          </p:cNvSpPr>
          <p:nvPr>
            <p:ph idx="1"/>
          </p:nvPr>
        </p:nvSpPr>
        <p:spPr/>
        <p:txBody>
          <a:bodyPr>
            <a:normAutofit/>
          </a:bodyPr>
          <a:lstStyle/>
          <a:p>
            <a:r>
              <a:rPr lang="en-US" dirty="0" smtClean="0"/>
              <a:t>With upper tract infection, agents that give antibacterial serum activity, such as </a:t>
            </a:r>
            <a:r>
              <a:rPr lang="en-US" dirty="0" err="1" smtClean="0">
                <a:solidFill>
                  <a:srgbClr val="FF0000"/>
                </a:solidFill>
              </a:rPr>
              <a:t>fluoroquinolones</a:t>
            </a:r>
            <a:r>
              <a:rPr lang="en-US" dirty="0" smtClean="0">
                <a:solidFill>
                  <a:srgbClr val="FF0000"/>
                </a:solidFill>
              </a:rPr>
              <a:t>, </a:t>
            </a:r>
            <a:r>
              <a:rPr lang="en-US" dirty="0" err="1" smtClean="0">
                <a:solidFill>
                  <a:srgbClr val="FF0000"/>
                </a:solidFill>
              </a:rPr>
              <a:t>trimethoprim-sulfamethoxazole</a:t>
            </a:r>
            <a:r>
              <a:rPr lang="en-US" dirty="0" smtClean="0">
                <a:solidFill>
                  <a:srgbClr val="FF0000"/>
                </a:solidFill>
              </a:rPr>
              <a:t>, </a:t>
            </a:r>
            <a:r>
              <a:rPr lang="el-GR" dirty="0" smtClean="0">
                <a:solidFill>
                  <a:srgbClr val="FF0000"/>
                </a:solidFill>
              </a:rPr>
              <a:t>β-</a:t>
            </a:r>
            <a:r>
              <a:rPr lang="en-US" dirty="0" err="1" smtClean="0">
                <a:solidFill>
                  <a:srgbClr val="FF0000"/>
                </a:solidFill>
              </a:rPr>
              <a:t>lactam</a:t>
            </a:r>
            <a:r>
              <a:rPr lang="en-US" dirty="0" smtClean="0">
                <a:solidFill>
                  <a:srgbClr val="FF0000"/>
                </a:solidFill>
              </a:rPr>
              <a:t> antibiotics, and </a:t>
            </a:r>
            <a:r>
              <a:rPr lang="en-US" dirty="0" err="1" smtClean="0">
                <a:solidFill>
                  <a:srgbClr val="FF0000"/>
                </a:solidFill>
              </a:rPr>
              <a:t>aminoglycosides</a:t>
            </a:r>
            <a:r>
              <a:rPr lang="en-US" dirty="0" smtClean="0">
                <a:solidFill>
                  <a:srgbClr val="FF0000"/>
                </a:solidFill>
              </a:rPr>
              <a:t>, </a:t>
            </a:r>
            <a:r>
              <a:rPr lang="en-US" dirty="0" smtClean="0"/>
              <a:t>should be used.</a:t>
            </a:r>
          </a:p>
          <a:p>
            <a:r>
              <a:rPr lang="en-US" dirty="0" smtClean="0"/>
              <a:t>With lower tract infection, additional agents such as </a:t>
            </a:r>
            <a:r>
              <a:rPr lang="en-US" dirty="0" err="1" smtClean="0">
                <a:solidFill>
                  <a:srgbClr val="FF0000"/>
                </a:solidFill>
              </a:rPr>
              <a:t>nitrofurantoin</a:t>
            </a:r>
            <a:r>
              <a:rPr lang="en-US" dirty="0" smtClean="0">
                <a:solidFill>
                  <a:srgbClr val="FF0000"/>
                </a:solidFill>
              </a:rPr>
              <a:t> and oral </a:t>
            </a:r>
            <a:r>
              <a:rPr lang="en-US" dirty="0" err="1" smtClean="0">
                <a:solidFill>
                  <a:srgbClr val="FF0000"/>
                </a:solidFill>
              </a:rPr>
              <a:t>fosfomycin</a:t>
            </a:r>
            <a:r>
              <a:rPr lang="en-US" dirty="0" smtClean="0">
                <a:solidFill>
                  <a:srgbClr val="FF0000"/>
                </a:solidFill>
              </a:rPr>
              <a:t> </a:t>
            </a:r>
            <a:r>
              <a:rPr lang="en-US" dirty="0" smtClean="0"/>
              <a:t>can be used.</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solidFill>
                  <a:schemeClr val="accent1"/>
                </a:solidFill>
              </a:rPr>
              <a:t>Amoxicillin and </a:t>
            </a:r>
            <a:r>
              <a:rPr lang="en-US" dirty="0" err="1" smtClean="0">
                <a:solidFill>
                  <a:schemeClr val="accent1"/>
                </a:solidFill>
              </a:rPr>
              <a:t>ampicillin</a:t>
            </a:r>
            <a:r>
              <a:rPr lang="en-US" dirty="0" smtClean="0">
                <a:solidFill>
                  <a:schemeClr val="accent1"/>
                </a:solidFill>
              </a:rPr>
              <a:t> </a:t>
            </a:r>
            <a:r>
              <a:rPr lang="en-US" dirty="0" smtClean="0"/>
              <a:t>can </a:t>
            </a:r>
            <a:r>
              <a:rPr lang="en-US" dirty="0" smtClean="0">
                <a:solidFill>
                  <a:srgbClr val="FF0000"/>
                </a:solidFill>
              </a:rPr>
              <a:t>no longer </a:t>
            </a:r>
            <a:r>
              <a:rPr lang="en-US" dirty="0" smtClean="0"/>
              <a:t>be recommended as reliable agents because at least 35% of isolates from </a:t>
            </a:r>
            <a:r>
              <a:rPr lang="en-US" dirty="0" err="1" smtClean="0"/>
              <a:t>communityacquired</a:t>
            </a:r>
            <a:r>
              <a:rPr lang="en-US" dirty="0" smtClean="0"/>
              <a:t> UTI are now resistant to these agents.</a:t>
            </a:r>
          </a:p>
          <a:p>
            <a:r>
              <a:rPr lang="en-US" dirty="0" smtClean="0"/>
              <a:t>In parts of the United States and elsewhere in the world, </a:t>
            </a:r>
            <a:r>
              <a:rPr lang="en-US" i="1" dirty="0" smtClean="0"/>
              <a:t>E. coli resistance to </a:t>
            </a:r>
            <a:r>
              <a:rPr lang="en-US" dirty="0" err="1" smtClean="0"/>
              <a:t>trimethoprim-sulfamethoxazole</a:t>
            </a:r>
            <a:r>
              <a:rPr lang="en-US" dirty="0" smtClean="0"/>
              <a:t> has exceeded 20%, a level at which </a:t>
            </a:r>
            <a:r>
              <a:rPr lang="en-US" dirty="0" err="1" smtClean="0"/>
              <a:t>trimethoprim-sulfamethoxazole</a:t>
            </a:r>
            <a:r>
              <a:rPr lang="en-US" dirty="0" smtClean="0"/>
              <a:t> is no longer considered useful for empiric therapy.</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Similarly, resistance to the </a:t>
            </a:r>
            <a:r>
              <a:rPr lang="en-US" dirty="0" err="1" smtClean="0"/>
              <a:t>fluoroquinolones</a:t>
            </a:r>
            <a:r>
              <a:rPr lang="en-US" dirty="0" smtClean="0"/>
              <a:t> is increasing among </a:t>
            </a:r>
            <a:r>
              <a:rPr lang="en-US" i="1" dirty="0" smtClean="0"/>
              <a:t>E. coli, and it is generally considered that when the </a:t>
            </a:r>
            <a:r>
              <a:rPr lang="en-US" dirty="0" smtClean="0"/>
              <a:t>level of resistance reaches 10%, </a:t>
            </a:r>
            <a:r>
              <a:rPr lang="en-US" dirty="0" err="1" smtClean="0"/>
              <a:t>fluoroquinolones</a:t>
            </a:r>
            <a:r>
              <a:rPr lang="en-US" dirty="0" smtClean="0"/>
              <a:t> may also become unsatisfactory for empiric therapy as a single agent.</a:t>
            </a:r>
          </a:p>
          <a:p>
            <a:r>
              <a:rPr lang="en-US" dirty="0" err="1" smtClean="0"/>
              <a:t>Nitrofurantoin</a:t>
            </a:r>
            <a:r>
              <a:rPr lang="en-US" dirty="0" smtClean="0"/>
              <a:t> and </a:t>
            </a:r>
            <a:r>
              <a:rPr lang="en-US" dirty="0" err="1" smtClean="0"/>
              <a:t>fosfomycin</a:t>
            </a:r>
            <a:r>
              <a:rPr lang="en-US" dirty="0" smtClean="0"/>
              <a:t> have maintained a high level of activity against </a:t>
            </a:r>
            <a:r>
              <a:rPr lang="en-US" i="1" dirty="0" smtClean="0"/>
              <a:t>E. coli </a:t>
            </a:r>
            <a:r>
              <a:rPr lang="en-US" dirty="0" smtClean="0"/>
              <a:t>to date.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0000"/>
                </a:solidFill>
              </a:rPr>
              <a:t>White cell casts </a:t>
            </a:r>
            <a:r>
              <a:rPr lang="en-US" dirty="0"/>
              <a:t>in </a:t>
            </a:r>
            <a:r>
              <a:rPr lang="en-US" dirty="0" smtClean="0"/>
              <a:t>the presence </a:t>
            </a:r>
            <a:r>
              <a:rPr lang="en-US" dirty="0"/>
              <a:t>of an acute infectious process are strong evidence for </a:t>
            </a:r>
            <a:r>
              <a:rPr lang="en-US" dirty="0" err="1" smtClean="0"/>
              <a:t>pyelonephritis</a:t>
            </a:r>
            <a:r>
              <a:rPr lang="en-US" dirty="0" smtClean="0"/>
              <a:t>, but </a:t>
            </a:r>
            <a:r>
              <a:rPr lang="en-US" dirty="0"/>
              <a:t>the absence of white cell casts does not rule out </a:t>
            </a:r>
            <a:r>
              <a:rPr lang="en-US" dirty="0" smtClean="0"/>
              <a:t>upper tract </a:t>
            </a:r>
            <a:r>
              <a:rPr lang="en-US" dirty="0"/>
              <a:t>infection</a:t>
            </a:r>
            <a:r>
              <a:rPr lang="en-US" dirty="0" smtClean="0"/>
              <a:t>.</a:t>
            </a:r>
          </a:p>
          <a:p>
            <a:r>
              <a:rPr lang="en-US" dirty="0"/>
              <a:t>White cell casts can also be seen in renal disease in </a:t>
            </a:r>
            <a:r>
              <a:rPr lang="en-US" dirty="0" smtClean="0"/>
              <a:t>the absence </a:t>
            </a:r>
            <a:r>
              <a:rPr lang="en-US" dirty="0"/>
              <a:t>of </a:t>
            </a:r>
            <a:r>
              <a:rPr lang="en-US" dirty="0" smtClean="0"/>
              <a:t>infection.</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There is evidence that cell wall–active agents (</a:t>
            </a:r>
            <a:r>
              <a:rPr lang="en-US" dirty="0" smtClean="0">
                <a:solidFill>
                  <a:srgbClr val="FF0000"/>
                </a:solidFill>
              </a:rPr>
              <a:t>e.g., </a:t>
            </a:r>
            <a:r>
              <a:rPr lang="en-US" dirty="0" err="1" smtClean="0">
                <a:solidFill>
                  <a:srgbClr val="FF0000"/>
                </a:solidFill>
              </a:rPr>
              <a:t>penicillins</a:t>
            </a:r>
            <a:r>
              <a:rPr lang="en-US" dirty="0" smtClean="0">
                <a:solidFill>
                  <a:srgbClr val="FF0000"/>
                </a:solidFill>
              </a:rPr>
              <a:t>, </a:t>
            </a:r>
            <a:r>
              <a:rPr lang="en-US" dirty="0" err="1" smtClean="0">
                <a:solidFill>
                  <a:srgbClr val="FF0000"/>
                </a:solidFill>
              </a:rPr>
              <a:t>cephalosporins</a:t>
            </a:r>
            <a:r>
              <a:rPr lang="en-US" dirty="0" smtClean="0"/>
              <a:t>) are not as effective in eradicating infection in the kidneys, or for that matter anywhere in the urinary tract, as </a:t>
            </a:r>
            <a:r>
              <a:rPr lang="en-US" dirty="0" err="1" smtClean="0"/>
              <a:t>trimethoprimsulfamethoxazole</a:t>
            </a:r>
            <a:r>
              <a:rPr lang="en-US" dirty="0" smtClean="0"/>
              <a:t>, </a:t>
            </a:r>
            <a:r>
              <a:rPr lang="en-US" dirty="0" err="1" smtClean="0"/>
              <a:t>fluoroquinolones</a:t>
            </a:r>
            <a:r>
              <a:rPr lang="en-US" dirty="0" smtClean="0"/>
              <a:t>, or </a:t>
            </a:r>
            <a:r>
              <a:rPr lang="en-US" dirty="0" err="1" smtClean="0"/>
              <a:t>aminoglycosides</a:t>
            </a:r>
            <a:r>
              <a:rPr lang="en-US" dirty="0" smtClean="0"/>
              <a:t>.</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Classification and Antimicrobial</a:t>
            </a:r>
            <a:br>
              <a:rPr lang="en-US" dirty="0" smtClean="0"/>
            </a:br>
            <a:r>
              <a:rPr lang="en-US" dirty="0" smtClean="0"/>
              <a:t>Therapy for Different Groups</a:t>
            </a:r>
            <a:endParaRPr lang="en-US" dirty="0"/>
          </a:p>
        </p:txBody>
      </p:sp>
      <p:sp>
        <p:nvSpPr>
          <p:cNvPr id="4" name="Subtitle 3"/>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Infection in Children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UTI in children </a:t>
            </a:r>
            <a:r>
              <a:rPr lang="en-US" dirty="0" smtClean="0">
                <a:solidFill>
                  <a:srgbClr val="FF0000"/>
                </a:solidFill>
              </a:rPr>
              <a:t>younger than 3 months </a:t>
            </a:r>
            <a:r>
              <a:rPr lang="en-US" dirty="0" smtClean="0"/>
              <a:t>of age is usually caused by </a:t>
            </a:r>
            <a:r>
              <a:rPr lang="en-US" i="1" dirty="0" smtClean="0"/>
              <a:t>E. coli or </a:t>
            </a:r>
            <a:r>
              <a:rPr lang="en-US" i="1" dirty="0" err="1" smtClean="0"/>
              <a:t>Enterococcus</a:t>
            </a:r>
            <a:r>
              <a:rPr lang="en-US" i="1" dirty="0" smtClean="0"/>
              <a:t> </a:t>
            </a:r>
            <a:r>
              <a:rPr lang="en-US" i="1" dirty="0" err="1" smtClean="0"/>
              <a:t>faecalis</a:t>
            </a:r>
            <a:r>
              <a:rPr lang="en-US" i="1" dirty="0" smtClean="0"/>
              <a:t>. After obtaining urine (and if indicated </a:t>
            </a:r>
            <a:r>
              <a:rPr lang="en-US" dirty="0" smtClean="0"/>
              <a:t>blood) cultures, </a:t>
            </a:r>
            <a:r>
              <a:rPr lang="en-US" dirty="0" smtClean="0">
                <a:solidFill>
                  <a:srgbClr val="FF0000"/>
                </a:solidFill>
              </a:rPr>
              <a:t>recommended empiric therapy is usually a β-</a:t>
            </a:r>
            <a:r>
              <a:rPr lang="en-US" dirty="0" err="1" smtClean="0">
                <a:solidFill>
                  <a:srgbClr val="FF0000"/>
                </a:solidFill>
              </a:rPr>
              <a:t>lactam</a:t>
            </a:r>
            <a:r>
              <a:rPr lang="en-US" dirty="0" smtClean="0">
                <a:solidFill>
                  <a:srgbClr val="FF0000"/>
                </a:solidFill>
              </a:rPr>
              <a:t> antibiotic and </a:t>
            </a:r>
            <a:r>
              <a:rPr lang="en-US" dirty="0" err="1" smtClean="0">
                <a:solidFill>
                  <a:srgbClr val="FF0000"/>
                </a:solidFill>
              </a:rPr>
              <a:t>aminoglycoside</a:t>
            </a:r>
            <a:r>
              <a:rPr lang="en-US" dirty="0" smtClean="0">
                <a:solidFill>
                  <a:srgbClr val="FF0000"/>
                </a:solidFill>
              </a:rPr>
              <a:t> such as </a:t>
            </a:r>
            <a:r>
              <a:rPr lang="en-US" dirty="0" err="1" smtClean="0">
                <a:solidFill>
                  <a:srgbClr val="FF0000"/>
                </a:solidFill>
              </a:rPr>
              <a:t>ampicillin</a:t>
            </a:r>
            <a:r>
              <a:rPr lang="en-US" dirty="0" smtClean="0">
                <a:solidFill>
                  <a:srgbClr val="FF0000"/>
                </a:solidFill>
              </a:rPr>
              <a:t> and </a:t>
            </a:r>
            <a:r>
              <a:rPr lang="en-US" dirty="0" err="1" smtClean="0">
                <a:solidFill>
                  <a:srgbClr val="FF0000"/>
                </a:solidFill>
              </a:rPr>
              <a:t>gentamicin</a:t>
            </a:r>
            <a:r>
              <a:rPr lang="en-US" dirty="0" smtClean="0">
                <a:solidFill>
                  <a:srgbClr val="FF0000"/>
                </a:solidFill>
              </a:rPr>
              <a:t> intravenously.</a:t>
            </a:r>
          </a:p>
          <a:p>
            <a:r>
              <a:rPr lang="en-US" dirty="0" smtClean="0"/>
              <a:t>Therapy is modified, if necessary, on the basis of culture results.</a:t>
            </a:r>
          </a:p>
          <a:p>
            <a:r>
              <a:rPr lang="en-US" dirty="0" smtClean="0"/>
              <a:t>After response, therapy is changed to oral agents such as a </a:t>
            </a:r>
            <a:r>
              <a:rPr lang="en-US" dirty="0" smtClean="0">
                <a:solidFill>
                  <a:srgbClr val="FF0000"/>
                </a:solidFill>
              </a:rPr>
              <a:t>β-</a:t>
            </a:r>
            <a:r>
              <a:rPr lang="en-US" dirty="0" err="1" smtClean="0">
                <a:solidFill>
                  <a:srgbClr val="FF0000"/>
                </a:solidFill>
              </a:rPr>
              <a:t>lactam</a:t>
            </a:r>
            <a:r>
              <a:rPr lang="en-US" dirty="0" smtClean="0">
                <a:solidFill>
                  <a:srgbClr val="FF0000"/>
                </a:solidFill>
              </a:rPr>
              <a:t> or </a:t>
            </a:r>
            <a:r>
              <a:rPr lang="en-US" dirty="0" err="1" smtClean="0">
                <a:solidFill>
                  <a:srgbClr val="FF0000"/>
                </a:solidFill>
              </a:rPr>
              <a:t>trimethoprim-sulfamethoxazole</a:t>
            </a:r>
            <a:r>
              <a:rPr lang="en-US" dirty="0" smtClean="0"/>
              <a:t>, on the basis of susceptibility studies, for a total period of </a:t>
            </a:r>
            <a:r>
              <a:rPr lang="en-US" dirty="0" smtClean="0">
                <a:solidFill>
                  <a:srgbClr val="FF0000"/>
                </a:solidFill>
              </a:rPr>
              <a:t>7 to 14 days.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After 3 months of age, IV therapy is used in </a:t>
            </a:r>
            <a:r>
              <a:rPr lang="en-US" dirty="0" smtClean="0">
                <a:solidFill>
                  <a:srgbClr val="FF0000"/>
                </a:solidFill>
              </a:rPr>
              <a:t>seriously ill children </a:t>
            </a:r>
            <a:r>
              <a:rPr lang="en-US" dirty="0" smtClean="0"/>
              <a:t>as for those younger than 3 months; </a:t>
            </a:r>
            <a:r>
              <a:rPr lang="en-US" dirty="0" smtClean="0">
                <a:solidFill>
                  <a:srgbClr val="FF0000"/>
                </a:solidFill>
              </a:rPr>
              <a:t>third-generation </a:t>
            </a:r>
            <a:r>
              <a:rPr lang="en-US" dirty="0" err="1" smtClean="0">
                <a:solidFill>
                  <a:srgbClr val="FF0000"/>
                </a:solidFill>
              </a:rPr>
              <a:t>cephalosporins</a:t>
            </a:r>
            <a:r>
              <a:rPr lang="en-US" dirty="0" smtClean="0">
                <a:solidFill>
                  <a:srgbClr val="FF0000"/>
                </a:solidFill>
              </a:rPr>
              <a:t> </a:t>
            </a:r>
            <a:r>
              <a:rPr lang="en-US" dirty="0" smtClean="0"/>
              <a:t>are a reasonable choice.</a:t>
            </a:r>
          </a:p>
          <a:p>
            <a:r>
              <a:rPr lang="en-US" dirty="0" smtClean="0">
                <a:solidFill>
                  <a:srgbClr val="FF0000"/>
                </a:solidFill>
              </a:rPr>
              <a:t>Oral therapy with a β-</a:t>
            </a:r>
            <a:r>
              <a:rPr lang="en-US" dirty="0" err="1" smtClean="0">
                <a:solidFill>
                  <a:srgbClr val="FF0000"/>
                </a:solidFill>
              </a:rPr>
              <a:t>lactam</a:t>
            </a:r>
            <a:r>
              <a:rPr lang="en-US" dirty="0" smtClean="0">
                <a:solidFill>
                  <a:srgbClr val="FF0000"/>
                </a:solidFill>
              </a:rPr>
              <a:t> such as a </a:t>
            </a:r>
            <a:r>
              <a:rPr lang="en-US" dirty="0" err="1" smtClean="0">
                <a:solidFill>
                  <a:srgbClr val="FF0000"/>
                </a:solidFill>
              </a:rPr>
              <a:t>secondor</a:t>
            </a:r>
            <a:r>
              <a:rPr lang="en-US" dirty="0" smtClean="0">
                <a:solidFill>
                  <a:srgbClr val="FF0000"/>
                </a:solidFill>
              </a:rPr>
              <a:t> third-generation cephalosporin or </a:t>
            </a:r>
            <a:r>
              <a:rPr lang="en-US" dirty="0" err="1" smtClean="0">
                <a:solidFill>
                  <a:srgbClr val="FF0000"/>
                </a:solidFill>
              </a:rPr>
              <a:t>trimethoprim-sulfamethoxazole</a:t>
            </a:r>
            <a:r>
              <a:rPr lang="en-US" dirty="0" smtClean="0"/>
              <a:t> (pending cultures for definitive therapy) is recommended for those not seriously ill, </a:t>
            </a:r>
            <a:r>
              <a:rPr lang="en-US" dirty="0" smtClean="0">
                <a:solidFill>
                  <a:srgbClr val="FF0000"/>
                </a:solidFill>
              </a:rPr>
              <a:t>3 days </a:t>
            </a:r>
            <a:r>
              <a:rPr lang="en-US" dirty="0" smtClean="0"/>
              <a:t>for </a:t>
            </a:r>
            <a:r>
              <a:rPr lang="en-US" dirty="0" err="1" smtClean="0"/>
              <a:t>afebrile</a:t>
            </a:r>
            <a:r>
              <a:rPr lang="en-US" dirty="0" smtClean="0"/>
              <a:t> cases, and </a:t>
            </a:r>
            <a:r>
              <a:rPr lang="en-US" dirty="0" smtClean="0">
                <a:solidFill>
                  <a:srgbClr val="FF0000"/>
                </a:solidFill>
              </a:rPr>
              <a:t>7 to 14 days </a:t>
            </a:r>
            <a:r>
              <a:rPr lang="en-US" dirty="0" smtClean="0"/>
              <a:t>for febrile cases.</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Prophylaxis with an antimicrobial agent following treatment for </a:t>
            </a:r>
            <a:r>
              <a:rPr lang="en-US" dirty="0" smtClean="0">
                <a:solidFill>
                  <a:srgbClr val="FF0000"/>
                </a:solidFill>
              </a:rPr>
              <a:t>febrile</a:t>
            </a:r>
            <a:r>
              <a:rPr lang="en-US" dirty="0" smtClean="0"/>
              <a:t> UTI in infants and young children is controversial. it should probably be reserved for children with </a:t>
            </a:r>
            <a:r>
              <a:rPr lang="en-US" dirty="0" smtClean="0">
                <a:solidFill>
                  <a:srgbClr val="FF0000"/>
                </a:solidFill>
              </a:rPr>
              <a:t>grade III or higher reflux with renal scarring.</a:t>
            </a:r>
          </a:p>
          <a:p>
            <a:endParaRPr lang="en-US" dirty="0" smtClean="0">
              <a:solidFill>
                <a:srgbClr val="FF0000"/>
              </a:solidFill>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solidFill>
                  <a:srgbClr val="00B0F0"/>
                </a:solidFill>
              </a:rPr>
              <a:t>Recommendations for imaging in infants and young children:</a:t>
            </a:r>
          </a:p>
          <a:p>
            <a:r>
              <a:rPr lang="en-US" dirty="0" smtClean="0"/>
              <a:t>those who are </a:t>
            </a:r>
            <a:r>
              <a:rPr lang="en-US" dirty="0" smtClean="0">
                <a:solidFill>
                  <a:srgbClr val="FF0000"/>
                </a:solidFill>
              </a:rPr>
              <a:t>seriously ill</a:t>
            </a:r>
            <a:r>
              <a:rPr lang="en-US" dirty="0" smtClean="0"/>
              <a:t>, those with possible obstruction (e.g., </a:t>
            </a:r>
            <a:r>
              <a:rPr lang="en-US" dirty="0" smtClean="0">
                <a:solidFill>
                  <a:srgbClr val="FF0000"/>
                </a:solidFill>
              </a:rPr>
              <a:t>poor urine flow, abdominal or bladder masses, elevated </a:t>
            </a:r>
            <a:r>
              <a:rPr lang="en-US" dirty="0" err="1" smtClean="0">
                <a:solidFill>
                  <a:srgbClr val="FF0000"/>
                </a:solidFill>
              </a:rPr>
              <a:t>creatinine</a:t>
            </a:r>
            <a:r>
              <a:rPr lang="en-US" dirty="0" smtClean="0">
                <a:solidFill>
                  <a:srgbClr val="FF0000"/>
                </a:solidFill>
              </a:rPr>
              <a:t>, lack of response to antibiotics)</a:t>
            </a:r>
            <a:r>
              <a:rPr lang="en-US" dirty="0" smtClean="0"/>
              <a:t>, </a:t>
            </a:r>
            <a:r>
              <a:rPr lang="en-US" dirty="0" smtClean="0">
                <a:solidFill>
                  <a:srgbClr val="FF0000"/>
                </a:solidFill>
              </a:rPr>
              <a:t>non–</a:t>
            </a:r>
            <a:r>
              <a:rPr lang="en-US" i="1" dirty="0" smtClean="0">
                <a:solidFill>
                  <a:srgbClr val="FF0000"/>
                </a:solidFill>
              </a:rPr>
              <a:t>E. coli organisms</a:t>
            </a:r>
            <a:r>
              <a:rPr lang="en-US" i="1" dirty="0" smtClean="0"/>
              <a:t>, and children with </a:t>
            </a:r>
            <a:r>
              <a:rPr lang="en-US" i="1" dirty="0" smtClean="0">
                <a:solidFill>
                  <a:srgbClr val="FF0000"/>
                </a:solidFill>
              </a:rPr>
              <a:t>recurrent UTIs</a:t>
            </a:r>
            <a:r>
              <a:rPr lang="en-US" i="1" dirty="0" smtClean="0"/>
              <a:t>.</a:t>
            </a:r>
          </a:p>
          <a:p>
            <a:r>
              <a:rPr lang="en-US" dirty="0" smtClean="0"/>
              <a:t>In practice, many physicians obtain renal ultrasounds for most children after the first UTI to detect obstructive </a:t>
            </a:r>
            <a:r>
              <a:rPr lang="en-US" dirty="0" err="1" smtClean="0"/>
              <a:t>uropathy</a:t>
            </a:r>
            <a:r>
              <a:rPr lang="en-US" dirty="0" smtClean="0"/>
              <a:t>.</a:t>
            </a:r>
            <a:endParaRPr lang="en-US" dirty="0">
              <a:solidFill>
                <a:srgbClr val="00B0F0"/>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Acute Uncomplicated </a:t>
            </a:r>
            <a:r>
              <a:rPr lang="en-US" b="1" dirty="0" err="1" smtClean="0"/>
              <a:t>Pyelonephritis</a:t>
            </a:r>
            <a:r>
              <a:rPr lang="en-US" b="1" dirty="0" smtClean="0"/>
              <a:t/>
            </a:r>
            <a:br>
              <a:rPr lang="en-US" b="1" dirty="0" smtClean="0"/>
            </a:br>
            <a:r>
              <a:rPr lang="en-US" b="1" dirty="0" smtClean="0"/>
              <a:t>in Women</a:t>
            </a:r>
            <a:endParaRPr lang="en-US" dirty="0"/>
          </a:p>
        </p:txBody>
      </p:sp>
      <p:sp>
        <p:nvSpPr>
          <p:cNvPr id="3" name="Content Placeholder 2"/>
          <p:cNvSpPr>
            <a:spLocks noGrp="1"/>
          </p:cNvSpPr>
          <p:nvPr>
            <p:ph idx="1"/>
          </p:nvPr>
        </p:nvSpPr>
        <p:spPr/>
        <p:txBody>
          <a:bodyPr>
            <a:normAutofit lnSpcReduction="10000"/>
          </a:bodyPr>
          <a:lstStyle/>
          <a:p>
            <a:r>
              <a:rPr lang="en-US" dirty="0" smtClean="0"/>
              <a:t>All patients with </a:t>
            </a:r>
            <a:r>
              <a:rPr lang="en-US" dirty="0" err="1" smtClean="0"/>
              <a:t>pyelonephritis</a:t>
            </a:r>
            <a:r>
              <a:rPr lang="en-US" dirty="0" smtClean="0"/>
              <a:t> should have a urine culture with antimicrobial . Susceptibilities.</a:t>
            </a:r>
          </a:p>
          <a:p>
            <a:r>
              <a:rPr lang="en-US" dirty="0" smtClean="0"/>
              <a:t>Patients who are </a:t>
            </a:r>
            <a:r>
              <a:rPr lang="en-US" dirty="0" smtClean="0">
                <a:solidFill>
                  <a:srgbClr val="FF0000"/>
                </a:solidFill>
              </a:rPr>
              <a:t>severely ill</a:t>
            </a:r>
            <a:r>
              <a:rPr lang="en-US" dirty="0" smtClean="0"/>
              <a:t> with </a:t>
            </a:r>
            <a:r>
              <a:rPr lang="en-US" dirty="0" err="1" smtClean="0"/>
              <a:t>pyelonephritis</a:t>
            </a:r>
            <a:r>
              <a:rPr lang="en-US" dirty="0" smtClean="0"/>
              <a:t> should be hospitalized and treated intravenously; the others can be treated orally if they are reliable, compliant, </a:t>
            </a:r>
            <a:r>
              <a:rPr lang="en-US" dirty="0" err="1" smtClean="0"/>
              <a:t>hemodynamically</a:t>
            </a:r>
            <a:r>
              <a:rPr lang="en-US" dirty="0" smtClean="0"/>
              <a:t> stable, and able to take oral therapy.</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If a Gram stain of the urine is available, it will help direct therapy toward gram-negative bacilli, by far the most common causes of </a:t>
            </a:r>
            <a:r>
              <a:rPr lang="en-US" dirty="0" err="1" smtClean="0"/>
              <a:t>pyelonephritis</a:t>
            </a:r>
            <a:r>
              <a:rPr lang="en-US" dirty="0" smtClean="0"/>
              <a:t>, or gram-positive </a:t>
            </a:r>
            <a:r>
              <a:rPr lang="en-US" dirty="0" err="1" smtClean="0"/>
              <a:t>cocci</a:t>
            </a:r>
            <a:r>
              <a:rPr lang="en-US" dirty="0" smtClean="0"/>
              <a:t> (usually </a:t>
            </a:r>
            <a:r>
              <a:rPr lang="en-US" dirty="0" err="1" smtClean="0"/>
              <a:t>enterococci</a:t>
            </a:r>
            <a:r>
              <a:rPr lang="en-US" dirty="0" smtClean="0"/>
              <a:t>), but in the majority of cases the selection of antimicrobial therapy is </a:t>
            </a:r>
            <a:r>
              <a:rPr lang="en-US" dirty="0" smtClean="0">
                <a:solidFill>
                  <a:srgbClr val="FF0000"/>
                </a:solidFill>
              </a:rPr>
              <a:t>empirical.</a:t>
            </a:r>
          </a:p>
          <a:p>
            <a:endParaRPr lang="en-US" dirty="0">
              <a:solidFill>
                <a:srgbClr val="FF0000"/>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solidFill>
                  <a:srgbClr val="00B0F0"/>
                </a:solidFill>
              </a:rPr>
              <a:t>Oral Therapy:</a:t>
            </a:r>
          </a:p>
          <a:p>
            <a:r>
              <a:rPr lang="en-US" dirty="0" smtClean="0"/>
              <a:t>Although 14 days of therapy has classically been recommended for treatment of </a:t>
            </a:r>
            <a:r>
              <a:rPr lang="en-US" dirty="0" err="1" smtClean="0"/>
              <a:t>pyelonephritis</a:t>
            </a:r>
            <a:r>
              <a:rPr lang="en-US" dirty="0" smtClean="0"/>
              <a:t>, it has been demonstrated that </a:t>
            </a:r>
            <a:r>
              <a:rPr lang="en-US" dirty="0" smtClean="0">
                <a:solidFill>
                  <a:srgbClr val="FF0000"/>
                </a:solidFill>
              </a:rPr>
              <a:t>7 days of a </a:t>
            </a:r>
            <a:r>
              <a:rPr lang="en-US" dirty="0" err="1" smtClean="0">
                <a:solidFill>
                  <a:srgbClr val="FF0000"/>
                </a:solidFill>
              </a:rPr>
              <a:t>fluoroquinolone</a:t>
            </a:r>
            <a:r>
              <a:rPr lang="en-US" dirty="0" smtClean="0">
                <a:solidFill>
                  <a:srgbClr val="FF0000"/>
                </a:solidFill>
              </a:rPr>
              <a:t> and, with </a:t>
            </a:r>
            <a:r>
              <a:rPr lang="en-US" dirty="0" err="1" smtClean="0">
                <a:solidFill>
                  <a:srgbClr val="FF0000"/>
                </a:solidFill>
              </a:rPr>
              <a:t>levofloxacin</a:t>
            </a:r>
            <a:r>
              <a:rPr lang="en-US" dirty="0" smtClean="0">
                <a:solidFill>
                  <a:srgbClr val="FF0000"/>
                </a:solidFill>
              </a:rPr>
              <a:t>, 5 days of therapy is sufficient.</a:t>
            </a:r>
          </a:p>
          <a:p>
            <a:r>
              <a:rPr lang="en-US" dirty="0" smtClean="0"/>
              <a:t>For oral therapy, current international guidelines recommend a 7-day course of ciprofloxacin 500 mg twice daily or 1 g once daily or a 5-day course of </a:t>
            </a:r>
            <a:r>
              <a:rPr lang="en-US" dirty="0" err="1" smtClean="0"/>
              <a:t>levofloxacin</a:t>
            </a:r>
            <a:r>
              <a:rPr lang="en-US" dirty="0" smtClean="0"/>
              <a:t> 750 mg once daily if local </a:t>
            </a:r>
            <a:r>
              <a:rPr lang="en-US" dirty="0" err="1" smtClean="0"/>
              <a:t>fluoroquinolone</a:t>
            </a:r>
            <a:r>
              <a:rPr lang="en-US" dirty="0" smtClean="0"/>
              <a:t> resistance is under 10%.</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When local resistance</a:t>
            </a:r>
          </a:p>
          <a:p>
            <a:r>
              <a:rPr lang="en-US" dirty="0" smtClean="0"/>
              <a:t>is greater than 10% </a:t>
            </a:r>
            <a:r>
              <a:rPr lang="en-US" dirty="0" err="1" smtClean="0"/>
              <a:t>fluoroquinolone</a:t>
            </a:r>
            <a:r>
              <a:rPr lang="en-US" dirty="0" smtClean="0"/>
              <a:t>, therapy should start with an </a:t>
            </a:r>
            <a:r>
              <a:rPr lang="en-US" dirty="0" smtClean="0">
                <a:solidFill>
                  <a:srgbClr val="FF0000"/>
                </a:solidFill>
              </a:rPr>
              <a:t>initial, additional, single dose of a </a:t>
            </a:r>
            <a:r>
              <a:rPr lang="en-US" dirty="0" err="1" smtClean="0">
                <a:solidFill>
                  <a:srgbClr val="FF0000"/>
                </a:solidFill>
              </a:rPr>
              <a:t>parenteral</a:t>
            </a:r>
            <a:r>
              <a:rPr lang="en-US" dirty="0" smtClean="0">
                <a:solidFill>
                  <a:srgbClr val="FF0000"/>
                </a:solidFill>
              </a:rPr>
              <a:t> antibiotic</a:t>
            </a:r>
            <a:r>
              <a:rPr lang="en-US" dirty="0" smtClean="0"/>
              <a:t> such as a 1-g dose of </a:t>
            </a:r>
            <a:r>
              <a:rPr lang="en-US" dirty="0" err="1" smtClean="0"/>
              <a:t>ceftriaxone</a:t>
            </a:r>
            <a:r>
              <a:rPr lang="en-US" dirty="0" smtClean="0"/>
              <a:t> or a dose of an </a:t>
            </a:r>
            <a:r>
              <a:rPr lang="en-US" dirty="0" err="1" smtClean="0"/>
              <a:t>aminoglycoside</a:t>
            </a:r>
            <a:r>
              <a:rPr lang="en-US" dirty="0" smtClean="0"/>
              <a:t> to provide coverage while awaiting results of the urine culture.</a:t>
            </a:r>
          </a:p>
          <a:p>
            <a:r>
              <a:rPr lang="en-US" dirty="0" smtClean="0"/>
              <a:t>With use of any agent other than a </a:t>
            </a:r>
            <a:r>
              <a:rPr lang="en-US" dirty="0" err="1" smtClean="0"/>
              <a:t>fluoroquinolone</a:t>
            </a:r>
            <a:r>
              <a:rPr lang="en-US" dirty="0" smtClean="0"/>
              <a:t>, </a:t>
            </a:r>
            <a:r>
              <a:rPr lang="en-US" dirty="0" smtClean="0">
                <a:solidFill>
                  <a:srgbClr val="FF0000"/>
                </a:solidFill>
              </a:rPr>
              <a:t>14 days </a:t>
            </a:r>
            <a:r>
              <a:rPr lang="en-US" dirty="0" smtClean="0"/>
              <a:t>of therapy is generally recommended.</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solidFill>
                  <a:srgbClr val="FF0000"/>
                </a:solidFill>
              </a:rPr>
              <a:t>Proteinuria</a:t>
            </a:r>
            <a:r>
              <a:rPr lang="en-US" dirty="0"/>
              <a:t> is a common although not </a:t>
            </a:r>
            <a:r>
              <a:rPr lang="en-US" dirty="0" smtClean="0"/>
              <a:t>universal finding </a:t>
            </a:r>
            <a:r>
              <a:rPr lang="en-US" dirty="0"/>
              <a:t>in UTI. Most patients with UTI excrete less than 2 g </a:t>
            </a:r>
            <a:r>
              <a:rPr lang="en-US" dirty="0" smtClean="0"/>
              <a:t>of protein/24 </a:t>
            </a:r>
            <a:r>
              <a:rPr lang="en-US" dirty="0"/>
              <a:t>hr; excretion of 3 g/24 hr or more suggests </a:t>
            </a:r>
            <a:r>
              <a:rPr lang="en-US" dirty="0" err="1" smtClean="0"/>
              <a:t>glomerular</a:t>
            </a:r>
            <a:r>
              <a:rPr lang="en-US" dirty="0" smtClean="0"/>
              <a:t> disease.</a:t>
            </a:r>
          </a:p>
          <a:p>
            <a:r>
              <a:rPr lang="en-US" dirty="0"/>
              <a:t>Microscopic examination of a urine specimen for </a:t>
            </a:r>
            <a:r>
              <a:rPr lang="en-US" dirty="0">
                <a:solidFill>
                  <a:srgbClr val="FF0000"/>
                </a:solidFill>
              </a:rPr>
              <a:t>bacteria </a:t>
            </a:r>
            <a:r>
              <a:rPr lang="en-US" dirty="0"/>
              <a:t>can </a:t>
            </a:r>
            <a:r>
              <a:rPr lang="en-US" dirty="0" smtClean="0"/>
              <a:t>be useful </a:t>
            </a:r>
            <a:r>
              <a:rPr lang="en-US" dirty="0"/>
              <a:t>for the presumptive diagnosis of UTI.</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When a </a:t>
            </a:r>
            <a:r>
              <a:rPr lang="en-US" dirty="0" err="1" smtClean="0"/>
              <a:t>fluoroquinolone</a:t>
            </a:r>
            <a:r>
              <a:rPr lang="en-US" dirty="0" smtClean="0"/>
              <a:t> cannot be used,</a:t>
            </a:r>
            <a:r>
              <a:rPr lang="en-US" dirty="0" smtClean="0">
                <a:solidFill>
                  <a:srgbClr val="FF0000"/>
                </a:solidFill>
              </a:rPr>
              <a:t> oral </a:t>
            </a:r>
            <a:r>
              <a:rPr lang="en-US" dirty="0" err="1" smtClean="0">
                <a:solidFill>
                  <a:srgbClr val="FF0000"/>
                </a:solidFill>
              </a:rPr>
              <a:t>trimethoprimsulfamethoxazole</a:t>
            </a:r>
            <a:r>
              <a:rPr lang="en-US" dirty="0" smtClean="0">
                <a:solidFill>
                  <a:srgbClr val="FF0000"/>
                </a:solidFill>
              </a:rPr>
              <a:t> </a:t>
            </a:r>
            <a:r>
              <a:rPr lang="en-US" dirty="0" smtClean="0"/>
              <a:t>(160/800 mg twice daily) is reasonable, but an </a:t>
            </a:r>
            <a:r>
              <a:rPr lang="en-US" dirty="0" smtClean="0">
                <a:solidFill>
                  <a:srgbClr val="FF0000"/>
                </a:solidFill>
              </a:rPr>
              <a:t>initial injection of </a:t>
            </a:r>
            <a:r>
              <a:rPr lang="en-US" dirty="0" err="1" smtClean="0">
                <a:solidFill>
                  <a:srgbClr val="FF0000"/>
                </a:solidFill>
              </a:rPr>
              <a:t>ceftriaxone</a:t>
            </a:r>
            <a:r>
              <a:rPr lang="en-US" dirty="0" smtClean="0">
                <a:solidFill>
                  <a:srgbClr val="FF0000"/>
                </a:solidFill>
              </a:rPr>
              <a:t> or an </a:t>
            </a:r>
            <a:r>
              <a:rPr lang="en-US" dirty="0" err="1" smtClean="0">
                <a:solidFill>
                  <a:srgbClr val="FF0000"/>
                </a:solidFill>
              </a:rPr>
              <a:t>aminoglycoside</a:t>
            </a:r>
            <a:r>
              <a:rPr lang="en-US" dirty="0" smtClean="0">
                <a:solidFill>
                  <a:srgbClr val="FF0000"/>
                </a:solidFill>
              </a:rPr>
              <a:t> </a:t>
            </a:r>
            <a:r>
              <a:rPr lang="en-US" dirty="0" smtClean="0"/>
              <a:t>is recommended pending results of cultures.</a:t>
            </a:r>
          </a:p>
          <a:p>
            <a:r>
              <a:rPr lang="en-US" dirty="0" smtClean="0"/>
              <a:t>If an </a:t>
            </a:r>
            <a:r>
              <a:rPr lang="en-US" dirty="0" smtClean="0">
                <a:solidFill>
                  <a:srgbClr val="FF0000"/>
                </a:solidFill>
              </a:rPr>
              <a:t>oral β-</a:t>
            </a:r>
            <a:r>
              <a:rPr lang="en-US" dirty="0" err="1" smtClean="0">
                <a:solidFill>
                  <a:srgbClr val="FF0000"/>
                </a:solidFill>
              </a:rPr>
              <a:t>lactam</a:t>
            </a:r>
            <a:r>
              <a:rPr lang="en-US" dirty="0" smtClean="0">
                <a:solidFill>
                  <a:srgbClr val="FF0000"/>
                </a:solidFill>
              </a:rPr>
              <a:t> </a:t>
            </a:r>
            <a:r>
              <a:rPr lang="en-US" dirty="0" smtClean="0"/>
              <a:t>agent must be used, an initial dose of </a:t>
            </a:r>
            <a:r>
              <a:rPr lang="en-US" dirty="0" err="1" smtClean="0"/>
              <a:t>ceftriaxone</a:t>
            </a:r>
            <a:r>
              <a:rPr lang="en-US" dirty="0" smtClean="0"/>
              <a:t> or </a:t>
            </a:r>
            <a:r>
              <a:rPr lang="en-US" dirty="0" err="1" smtClean="0"/>
              <a:t>aminoglycoside</a:t>
            </a:r>
            <a:r>
              <a:rPr lang="en-US" dirty="0" smtClean="0"/>
              <a:t> should also be administered.</a:t>
            </a:r>
          </a:p>
          <a:p>
            <a:r>
              <a:rPr lang="en-US" dirty="0" smtClean="0"/>
              <a:t>Routine imaging studies are not required for women with acute uncomplicated </a:t>
            </a:r>
            <a:r>
              <a:rPr lang="en-US" dirty="0" err="1" smtClean="0"/>
              <a:t>pyelonephritis</a:t>
            </a:r>
            <a:r>
              <a:rPr lang="en-US" dirty="0" smtClean="0"/>
              <a:t>. Follow-up urine cultures are not indicated except in pregnancy.</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solidFill>
                  <a:srgbClr val="00B0F0"/>
                </a:solidFill>
              </a:rPr>
              <a:t>Parenteral</a:t>
            </a:r>
            <a:r>
              <a:rPr lang="en-US" dirty="0" smtClean="0">
                <a:solidFill>
                  <a:srgbClr val="00B0F0"/>
                </a:solidFill>
              </a:rPr>
              <a:t> Therapy:</a:t>
            </a:r>
          </a:p>
          <a:p>
            <a:r>
              <a:rPr lang="en-US" dirty="0" smtClean="0"/>
              <a:t>Patients hospitalized for apparent uncomplicated </a:t>
            </a:r>
            <a:r>
              <a:rPr lang="en-US" dirty="0" err="1" smtClean="0"/>
              <a:t>pyelonephritis</a:t>
            </a:r>
            <a:r>
              <a:rPr lang="en-US" dirty="0" smtClean="0"/>
              <a:t> should receive </a:t>
            </a:r>
            <a:r>
              <a:rPr lang="en-US" dirty="0" smtClean="0">
                <a:solidFill>
                  <a:srgbClr val="FF0000"/>
                </a:solidFill>
              </a:rPr>
              <a:t>initial treatment with </a:t>
            </a:r>
            <a:r>
              <a:rPr lang="en-US" dirty="0" err="1" smtClean="0">
                <a:solidFill>
                  <a:srgbClr val="FF0000"/>
                </a:solidFill>
              </a:rPr>
              <a:t>parenteral</a:t>
            </a:r>
            <a:r>
              <a:rPr lang="en-US" dirty="0" smtClean="0">
                <a:solidFill>
                  <a:srgbClr val="FF0000"/>
                </a:solidFill>
              </a:rPr>
              <a:t> antibiotics</a:t>
            </a:r>
            <a:r>
              <a:rPr lang="en-US" dirty="0" smtClean="0"/>
              <a:t>.</a:t>
            </a:r>
          </a:p>
          <a:p>
            <a:r>
              <a:rPr lang="en-US" dirty="0" smtClean="0"/>
              <a:t>Options are a </a:t>
            </a:r>
            <a:r>
              <a:rPr lang="en-US" dirty="0" err="1" smtClean="0">
                <a:solidFill>
                  <a:srgbClr val="FF0000"/>
                </a:solidFill>
              </a:rPr>
              <a:t>fluoroquinolone</a:t>
            </a:r>
            <a:r>
              <a:rPr lang="en-US" dirty="0" smtClean="0">
                <a:solidFill>
                  <a:srgbClr val="FF0000"/>
                </a:solidFill>
              </a:rPr>
              <a:t>, an extended-spectrum cephalosporin such as </a:t>
            </a:r>
            <a:r>
              <a:rPr lang="en-US" dirty="0" err="1" smtClean="0">
                <a:solidFill>
                  <a:srgbClr val="FF0000"/>
                </a:solidFill>
              </a:rPr>
              <a:t>ceftriaxone</a:t>
            </a:r>
            <a:r>
              <a:rPr lang="en-US" dirty="0" smtClean="0">
                <a:solidFill>
                  <a:srgbClr val="FF0000"/>
                </a:solidFill>
              </a:rPr>
              <a:t> or </a:t>
            </a:r>
            <a:r>
              <a:rPr lang="en-US" dirty="0" err="1" smtClean="0">
                <a:solidFill>
                  <a:srgbClr val="FF0000"/>
                </a:solidFill>
              </a:rPr>
              <a:t>piperacillin-tazobactam</a:t>
            </a:r>
            <a:r>
              <a:rPr lang="en-US" dirty="0" smtClean="0">
                <a:solidFill>
                  <a:srgbClr val="FF0000"/>
                </a:solidFill>
              </a:rPr>
              <a:t> with or without an </a:t>
            </a:r>
            <a:r>
              <a:rPr lang="en-US" dirty="0" err="1" smtClean="0">
                <a:solidFill>
                  <a:srgbClr val="FF0000"/>
                </a:solidFill>
              </a:rPr>
              <a:t>aminoglycoside</a:t>
            </a:r>
            <a:r>
              <a:rPr lang="en-US" dirty="0" smtClean="0">
                <a:solidFill>
                  <a:srgbClr val="FF0000"/>
                </a:solidFill>
              </a:rPr>
              <a:t> initially, or a </a:t>
            </a:r>
            <a:r>
              <a:rPr lang="en-US" dirty="0" err="1" smtClean="0">
                <a:solidFill>
                  <a:srgbClr val="FF0000"/>
                </a:solidFill>
              </a:rPr>
              <a:t>carbapenem</a:t>
            </a:r>
            <a:r>
              <a:rPr lang="en-US" dirty="0" smtClean="0">
                <a:solidFill>
                  <a:srgbClr val="FF0000"/>
                </a:solidFill>
              </a:rPr>
              <a:t> such as </a:t>
            </a:r>
            <a:r>
              <a:rPr lang="en-US" dirty="0" err="1" smtClean="0">
                <a:solidFill>
                  <a:srgbClr val="FF0000"/>
                </a:solidFill>
              </a:rPr>
              <a:t>imipenem</a:t>
            </a:r>
            <a:r>
              <a:rPr lang="en-US" dirty="0" smtClean="0">
                <a:solidFill>
                  <a:srgbClr val="FF0000"/>
                </a:solidFill>
              </a:rPr>
              <a:t>.</a:t>
            </a:r>
          </a:p>
          <a:p>
            <a:r>
              <a:rPr lang="en-US" dirty="0" err="1" smtClean="0"/>
              <a:t>Fluoroquinolone</a:t>
            </a:r>
            <a:r>
              <a:rPr lang="en-US" dirty="0" smtClean="0"/>
              <a:t> should be given for </a:t>
            </a:r>
            <a:r>
              <a:rPr lang="en-US" dirty="0" smtClean="0">
                <a:solidFill>
                  <a:srgbClr val="FF0000"/>
                </a:solidFill>
              </a:rPr>
              <a:t>7 days</a:t>
            </a:r>
            <a:r>
              <a:rPr lang="en-US" dirty="0" smtClean="0"/>
              <a:t>, and other agents should be given for </a:t>
            </a:r>
            <a:r>
              <a:rPr lang="en-US" dirty="0" smtClean="0">
                <a:solidFill>
                  <a:srgbClr val="FF0000"/>
                </a:solidFill>
              </a:rPr>
              <a:t>14 days</a:t>
            </a:r>
            <a:r>
              <a:rPr lang="en-US" dirty="0" smtClean="0"/>
              <a:t>.</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Patients who develop </a:t>
            </a:r>
            <a:r>
              <a:rPr lang="en-US" dirty="0" err="1" smtClean="0"/>
              <a:t>pyelonephritis</a:t>
            </a:r>
            <a:r>
              <a:rPr lang="en-US" dirty="0" smtClean="0"/>
              <a:t> in a </a:t>
            </a:r>
            <a:r>
              <a:rPr lang="en-US" dirty="0" smtClean="0">
                <a:solidFill>
                  <a:srgbClr val="FF0000"/>
                </a:solidFill>
              </a:rPr>
              <a:t>hospital or long-term-care facility setting </a:t>
            </a:r>
            <a:r>
              <a:rPr lang="en-US" dirty="0" smtClean="0"/>
              <a:t>should be assumed to be infected with the resistant flora of that facility, and therapy should be initiated with antibiotics that are likely to be effective. When the susceptibility pattern of the infecting organism is known, therapy can be altered accordingly.</a:t>
            </a:r>
          </a:p>
          <a:p>
            <a:r>
              <a:rPr lang="en-US" dirty="0" smtClean="0">
                <a:solidFill>
                  <a:srgbClr val="FF0000"/>
                </a:solidFill>
              </a:rPr>
              <a:t>Oral treatment </a:t>
            </a:r>
            <a:r>
              <a:rPr lang="en-US" dirty="0" smtClean="0"/>
              <a:t>can be used to complete the course of antimicrobial therapy once a response has occurred.</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The finding of continuing positive blood cultures or persistent high fever and toxicity past the first </a:t>
            </a:r>
            <a:r>
              <a:rPr lang="en-US" dirty="0" smtClean="0">
                <a:solidFill>
                  <a:srgbClr val="FF0000"/>
                </a:solidFill>
              </a:rPr>
              <a:t>3 to 4 days </a:t>
            </a:r>
            <a:r>
              <a:rPr lang="en-US" dirty="0" smtClean="0"/>
              <a:t>suggests the need for investigation to exclude complications such as urinary obstruction or </a:t>
            </a:r>
            <a:r>
              <a:rPr lang="en-US" dirty="0" err="1" smtClean="0"/>
              <a:t>intrarenal</a:t>
            </a:r>
            <a:r>
              <a:rPr lang="en-US" dirty="0" smtClean="0"/>
              <a:t> or </a:t>
            </a:r>
            <a:r>
              <a:rPr lang="en-US" dirty="0" err="1" smtClean="0"/>
              <a:t>perinephric</a:t>
            </a:r>
            <a:r>
              <a:rPr lang="en-US" dirty="0" smtClean="0"/>
              <a:t> abscess formation:</a:t>
            </a:r>
          </a:p>
          <a:p>
            <a:r>
              <a:rPr lang="en-US" dirty="0" smtClean="0"/>
              <a:t>renal </a:t>
            </a:r>
            <a:r>
              <a:rPr lang="en-US" dirty="0" err="1" smtClean="0"/>
              <a:t>ultrasonography</a:t>
            </a:r>
            <a:r>
              <a:rPr lang="en-US" dirty="0" smtClean="0"/>
              <a:t>, computed tomography (CT) or magnetic resonance imaging (MRI) scan, and, according to the findings, a urologic consultation.</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Uncomplicated Cystitis in Women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the woman with classic symptoms of cystitis, urine dipstick or cultures</a:t>
            </a:r>
            <a:r>
              <a:rPr lang="en-US" dirty="0" smtClean="0">
                <a:solidFill>
                  <a:srgbClr val="FF0000"/>
                </a:solidFill>
              </a:rPr>
              <a:t> are not necessary </a:t>
            </a:r>
            <a:r>
              <a:rPr lang="en-US" dirty="0" smtClean="0"/>
              <a:t>for management:</a:t>
            </a:r>
          </a:p>
          <a:p>
            <a:endParaRPr lang="en-US" dirty="0" smtClean="0"/>
          </a:p>
          <a:p>
            <a:r>
              <a:rPr lang="en-US" dirty="0" err="1" smtClean="0">
                <a:solidFill>
                  <a:srgbClr val="FF0000"/>
                </a:solidFill>
              </a:rPr>
              <a:t>Nitrofurantoin</a:t>
            </a:r>
            <a:r>
              <a:rPr lang="en-US" dirty="0" smtClean="0"/>
              <a:t> (100 mg every 12 hours for 5 days)</a:t>
            </a:r>
          </a:p>
          <a:p>
            <a:r>
              <a:rPr lang="en-US" dirty="0" err="1" smtClean="0"/>
              <a:t>fosfomycin</a:t>
            </a:r>
            <a:r>
              <a:rPr lang="en-US" dirty="0" smtClean="0"/>
              <a:t> (a single dose)</a:t>
            </a:r>
          </a:p>
          <a:p>
            <a:r>
              <a:rPr lang="en-US" dirty="0" smtClean="0"/>
              <a:t>if local resistance is under 20% of isolates, </a:t>
            </a:r>
            <a:r>
              <a:rPr lang="en-US" dirty="0" err="1" smtClean="0">
                <a:solidFill>
                  <a:srgbClr val="FF0000"/>
                </a:solidFill>
              </a:rPr>
              <a:t>trimethoprim-sulfamethoxa</a:t>
            </a:r>
            <a:r>
              <a:rPr lang="en-US" dirty="0" err="1" smtClean="0"/>
              <a:t>zole</a:t>
            </a:r>
            <a:r>
              <a:rPr lang="en-US" dirty="0" smtClean="0"/>
              <a:t> (one double-strength tablet every 12 hours for 3 days).</a:t>
            </a:r>
          </a:p>
          <a:p>
            <a:endParaRPr lang="en-US" dirty="0" smtClean="0"/>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The guidelines list </a:t>
            </a:r>
            <a:r>
              <a:rPr lang="en-US" dirty="0" err="1" smtClean="0"/>
              <a:t>fluoroquinolones</a:t>
            </a:r>
            <a:r>
              <a:rPr lang="en-US" dirty="0" smtClean="0"/>
              <a:t> such as ciprofloxacin, </a:t>
            </a:r>
            <a:r>
              <a:rPr lang="en-US" dirty="0" err="1" smtClean="0"/>
              <a:t>ofloxacin</a:t>
            </a:r>
            <a:r>
              <a:rPr lang="en-US" dirty="0" smtClean="0"/>
              <a:t>, and </a:t>
            </a:r>
            <a:r>
              <a:rPr lang="en-US" dirty="0" err="1" smtClean="0"/>
              <a:t>levofloxacin</a:t>
            </a:r>
            <a:r>
              <a:rPr lang="en-US" dirty="0" smtClean="0"/>
              <a:t> given for 3 days as highly efficacious but recommend </a:t>
            </a:r>
            <a:r>
              <a:rPr lang="en-US" dirty="0" smtClean="0">
                <a:solidFill>
                  <a:srgbClr val="FF0000"/>
                </a:solidFill>
              </a:rPr>
              <a:t>reserving them for other uses </a:t>
            </a:r>
            <a:r>
              <a:rPr lang="en-US" dirty="0" smtClean="0"/>
              <a:t>because of “collateral damage” —ecologic adverse effects of antimicrobial therapy.</a:t>
            </a:r>
          </a:p>
          <a:p>
            <a:r>
              <a:rPr lang="en-US" dirty="0" smtClean="0">
                <a:solidFill>
                  <a:srgbClr val="00B0F0"/>
                </a:solidFill>
              </a:rPr>
              <a:t>amoxicillin-</a:t>
            </a:r>
            <a:r>
              <a:rPr lang="en-US" dirty="0" err="1" smtClean="0">
                <a:solidFill>
                  <a:srgbClr val="00B0F0"/>
                </a:solidFill>
              </a:rPr>
              <a:t>clavulanate</a:t>
            </a:r>
            <a:r>
              <a:rPr lang="en-US" dirty="0" smtClean="0">
                <a:solidFill>
                  <a:srgbClr val="00B0F0"/>
                </a:solidFill>
              </a:rPr>
              <a:t>, </a:t>
            </a:r>
            <a:r>
              <a:rPr lang="en-US" dirty="0" err="1" smtClean="0">
                <a:solidFill>
                  <a:srgbClr val="00B0F0"/>
                </a:solidFill>
              </a:rPr>
              <a:t>cefdinir</a:t>
            </a:r>
            <a:r>
              <a:rPr lang="en-US" dirty="0" smtClean="0">
                <a:solidFill>
                  <a:srgbClr val="00B0F0"/>
                </a:solidFill>
              </a:rPr>
              <a:t>, </a:t>
            </a:r>
            <a:r>
              <a:rPr lang="en-US" dirty="0" err="1" smtClean="0">
                <a:solidFill>
                  <a:srgbClr val="00B0F0"/>
                </a:solidFill>
              </a:rPr>
              <a:t>cefaclor</a:t>
            </a:r>
            <a:r>
              <a:rPr lang="en-US" dirty="0" smtClean="0">
                <a:solidFill>
                  <a:srgbClr val="00B0F0"/>
                </a:solidFill>
              </a:rPr>
              <a:t>, and </a:t>
            </a:r>
            <a:r>
              <a:rPr lang="en-US" dirty="0" err="1" smtClean="0">
                <a:solidFill>
                  <a:srgbClr val="00B0F0"/>
                </a:solidFill>
              </a:rPr>
              <a:t>cefpodoximeproxetil</a:t>
            </a:r>
            <a:r>
              <a:rPr lang="en-US" dirty="0" smtClean="0"/>
              <a:t>, in 3- to 7-day regimens as appropriate (but not preferred) choices for therapy when other recommended agents cannot be used</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When acquired in a hospital or long-term care facility, empirical therapy should be based on the usual susceptibility patterns of organisms causing UTI in that facility.</a:t>
            </a:r>
          </a:p>
          <a:p>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Short-course therapy may not be appropriate for women who have a </a:t>
            </a:r>
            <a:r>
              <a:rPr lang="en-US" dirty="0" smtClean="0">
                <a:solidFill>
                  <a:srgbClr val="FF0000"/>
                </a:solidFill>
              </a:rPr>
              <a:t>history of previous urinary infection caused by antibiotic-resistant </a:t>
            </a:r>
            <a:r>
              <a:rPr lang="en-US" dirty="0" smtClean="0"/>
              <a:t>organisms or </a:t>
            </a:r>
            <a:r>
              <a:rPr lang="en-US" dirty="0" smtClean="0">
                <a:solidFill>
                  <a:srgbClr val="FF0000"/>
                </a:solidFill>
              </a:rPr>
              <a:t>more than 7 days </a:t>
            </a:r>
            <a:r>
              <a:rPr lang="en-US" dirty="0" smtClean="0"/>
              <a:t>of symptoms.</a:t>
            </a:r>
          </a:p>
          <a:p>
            <a:r>
              <a:rPr lang="en-US" dirty="0" smtClean="0"/>
              <a:t>7 to 10 days of therapy</a:t>
            </a:r>
          </a:p>
          <a:p>
            <a:r>
              <a:rPr lang="en-US" dirty="0" smtClean="0"/>
              <a:t>If symptoms do not respond, or if they recur, a urine culture should be obtained and therapy chosen according to antimicrobial susceptibility testing.</a:t>
            </a:r>
          </a:p>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Complicated Urinary Tract Infection Including</a:t>
            </a:r>
            <a:br>
              <a:rPr lang="en-US" b="1" dirty="0" smtClean="0"/>
            </a:br>
            <a:r>
              <a:rPr lang="en-US" b="1" dirty="0" smtClean="0"/>
              <a:t>Infection in Men</a:t>
            </a:r>
            <a:endParaRPr lang="en-US" dirty="0"/>
          </a:p>
        </p:txBody>
      </p:sp>
      <p:sp>
        <p:nvSpPr>
          <p:cNvPr id="3" name="Content Placeholder 2"/>
          <p:cNvSpPr>
            <a:spLocks noGrp="1"/>
          </p:cNvSpPr>
          <p:nvPr>
            <p:ph idx="1"/>
          </p:nvPr>
        </p:nvSpPr>
        <p:spPr/>
        <p:txBody>
          <a:bodyPr/>
          <a:lstStyle/>
          <a:p>
            <a:r>
              <a:rPr lang="en-US" dirty="0" smtClean="0"/>
              <a:t>Because of the relative infrequency of UTI in men and the relatively high proportion of complicated UTI in men who get infected, men should be assumed to have complicated UTI until demonstrated otherwise.</a:t>
            </a:r>
          </a:p>
          <a:p>
            <a:r>
              <a:rPr lang="en-US" dirty="0" smtClean="0"/>
              <a:t>The management of complicated UTI is problematic for a number of reasons.</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solidFill>
                  <a:srgbClr val="FF0000"/>
                </a:solidFill>
              </a:rPr>
              <a:t>Resistant bacteria </a:t>
            </a:r>
            <a:r>
              <a:rPr lang="en-US" dirty="0" smtClean="0"/>
              <a:t>(such as ESBL-producing </a:t>
            </a:r>
            <a:r>
              <a:rPr lang="en-US" i="1" dirty="0" smtClean="0"/>
              <a:t>E. coli; </a:t>
            </a:r>
            <a:r>
              <a:rPr lang="en-US" dirty="0" err="1" smtClean="0"/>
              <a:t>urease</a:t>
            </a:r>
            <a:r>
              <a:rPr lang="en-US" dirty="0" smtClean="0"/>
              <a:t>-producing bacteria including </a:t>
            </a:r>
            <a:r>
              <a:rPr lang="en-US" i="1" dirty="0" smtClean="0"/>
              <a:t>Proteus, </a:t>
            </a:r>
            <a:r>
              <a:rPr lang="en-US" i="1" dirty="0" err="1" smtClean="0"/>
              <a:t>Providencia</a:t>
            </a:r>
            <a:r>
              <a:rPr lang="en-US" i="1" dirty="0" smtClean="0"/>
              <a:t>, and </a:t>
            </a:r>
            <a:r>
              <a:rPr lang="en-US" i="1" dirty="0" err="1" smtClean="0"/>
              <a:t>Morganella</a:t>
            </a:r>
            <a:r>
              <a:rPr lang="en-US" i="1" dirty="0" smtClean="0"/>
              <a:t>; Pseudomonas; and </a:t>
            </a:r>
            <a:r>
              <a:rPr lang="en-US" i="1" dirty="0" err="1" smtClean="0"/>
              <a:t>Acinetobacter</a:t>
            </a:r>
            <a:r>
              <a:rPr lang="en-US" i="1" dirty="0" smtClean="0"/>
              <a:t>) and </a:t>
            </a:r>
            <a:r>
              <a:rPr lang="en-US" i="1" dirty="0" err="1" smtClean="0">
                <a:solidFill>
                  <a:srgbClr val="FF0000"/>
                </a:solidFill>
              </a:rPr>
              <a:t>polymicrobial</a:t>
            </a:r>
            <a:r>
              <a:rPr lang="en-US" i="1" dirty="0" smtClean="0"/>
              <a:t> infection </a:t>
            </a:r>
            <a:r>
              <a:rPr lang="en-US" dirty="0" smtClean="0"/>
              <a:t>are found much more commonly in complicated UTI than in uncomplicated disease.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 number of rapid indirect methods have been devised to </a:t>
            </a:r>
            <a:r>
              <a:rPr lang="en-US" dirty="0" smtClean="0"/>
              <a:t>detect </a:t>
            </a:r>
            <a:r>
              <a:rPr lang="en-US" dirty="0" err="1" smtClean="0"/>
              <a:t>bacteriuria</a:t>
            </a:r>
            <a:r>
              <a:rPr lang="en-US" dirty="0" smtClean="0"/>
              <a:t> </a:t>
            </a:r>
            <a:r>
              <a:rPr lang="en-US" dirty="0"/>
              <a:t>for presumptive diagnosis</a:t>
            </a:r>
            <a:r>
              <a:rPr lang="en-US" dirty="0" smtClean="0"/>
              <a:t>.</a:t>
            </a:r>
          </a:p>
          <a:p>
            <a:r>
              <a:rPr lang="en-US" dirty="0"/>
              <a:t>Most common are tests (e.g</a:t>
            </a:r>
            <a:r>
              <a:rPr lang="en-US" dirty="0" smtClean="0"/>
              <a:t>., dipstick</a:t>
            </a:r>
            <a:r>
              <a:rPr lang="en-US" dirty="0"/>
              <a:t>) that detect the presence of urine </a:t>
            </a:r>
            <a:r>
              <a:rPr lang="en-US" dirty="0">
                <a:solidFill>
                  <a:srgbClr val="FF0000"/>
                </a:solidFill>
              </a:rPr>
              <a:t>nitrite</a:t>
            </a:r>
            <a:r>
              <a:rPr lang="en-US" dirty="0"/>
              <a:t>, which is </a:t>
            </a:r>
            <a:r>
              <a:rPr lang="en-US" dirty="0" smtClean="0"/>
              <a:t>formed when </a:t>
            </a:r>
            <a:r>
              <a:rPr lang="en-US" dirty="0"/>
              <a:t>bacteria reduce the nitrate that is normally present</a:t>
            </a:r>
            <a:r>
              <a:rPr lang="en-US" dirty="0" smtClean="0"/>
              <a:t>.</a:t>
            </a:r>
            <a:endParaRPr lang="en-US" dirty="0"/>
          </a:p>
          <a:p>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solidFill>
                  <a:srgbClr val="FF0000"/>
                </a:solidFill>
              </a:rPr>
              <a:t>Urine cultures and antimicrobial susceptibility </a:t>
            </a:r>
            <a:r>
              <a:rPr lang="en-US" dirty="0" smtClean="0"/>
              <a:t>tests should be obtained in all patients with complicated UTI</a:t>
            </a:r>
          </a:p>
          <a:p>
            <a:r>
              <a:rPr lang="en-US" dirty="0" smtClean="0">
                <a:solidFill>
                  <a:srgbClr val="FF0000"/>
                </a:solidFill>
              </a:rPr>
              <a:t>Correction of a complication</a:t>
            </a:r>
            <a:r>
              <a:rPr lang="en-US" dirty="0" smtClean="0"/>
              <a:t>, if feasible (e.g., removal of a calculus or a catheter) may make cure much easier.</a:t>
            </a:r>
          </a:p>
          <a:p>
            <a:r>
              <a:rPr lang="en-US" dirty="0" smtClean="0"/>
              <a:t>The possibility of a resistant infecting organism should be suspected</a:t>
            </a:r>
          </a:p>
          <a:p>
            <a:r>
              <a:rPr lang="en-US" dirty="0" smtClean="0"/>
              <a:t>in complicated UTI and initial therapy chosen accordingly. When cultures and susceptibilities become available (or if known in advance), antimicrobial therapy should be directed according to the results.</a:t>
            </a: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Therapy for</a:t>
            </a:r>
            <a:r>
              <a:rPr lang="en-US" dirty="0" smtClean="0">
                <a:solidFill>
                  <a:srgbClr val="FF0000"/>
                </a:solidFill>
              </a:rPr>
              <a:t> upper </a:t>
            </a:r>
            <a:r>
              <a:rPr lang="en-US" dirty="0" smtClean="0"/>
              <a:t>tract infection is as described earlier under “Acute Uncomplicated </a:t>
            </a:r>
            <a:r>
              <a:rPr lang="en-US" dirty="0" err="1" smtClean="0"/>
              <a:t>Pyelonephritis</a:t>
            </a:r>
            <a:r>
              <a:rPr lang="en-US" dirty="0" smtClean="0"/>
              <a:t> in Women,” either outpatient or inpatient with </a:t>
            </a:r>
            <a:r>
              <a:rPr lang="en-US" dirty="0" smtClean="0">
                <a:solidFill>
                  <a:srgbClr val="FF0000"/>
                </a:solidFill>
              </a:rPr>
              <a:t>a </a:t>
            </a:r>
            <a:r>
              <a:rPr lang="en-US" dirty="0" err="1" smtClean="0">
                <a:solidFill>
                  <a:srgbClr val="FF0000"/>
                </a:solidFill>
              </a:rPr>
              <a:t>fluoroquinolone</a:t>
            </a:r>
            <a:r>
              <a:rPr lang="en-US" dirty="0" smtClean="0">
                <a:solidFill>
                  <a:srgbClr val="FF0000"/>
                </a:solidFill>
              </a:rPr>
              <a:t> </a:t>
            </a:r>
            <a:r>
              <a:rPr lang="en-US" dirty="0" smtClean="0"/>
              <a:t>as the preferred drug.</a:t>
            </a:r>
          </a:p>
          <a:p>
            <a:r>
              <a:rPr lang="en-US" dirty="0" smtClean="0">
                <a:solidFill>
                  <a:srgbClr val="FF0000"/>
                </a:solidFill>
              </a:rPr>
              <a:t>In the severely ill patient</a:t>
            </a:r>
            <a:r>
              <a:rPr lang="en-US" dirty="0" smtClean="0"/>
              <a:t>, a third-generation cephalosporin, </a:t>
            </a:r>
            <a:r>
              <a:rPr lang="en-US" dirty="0" err="1" smtClean="0"/>
              <a:t>cefepime</a:t>
            </a:r>
            <a:r>
              <a:rPr lang="en-US" dirty="0" smtClean="0"/>
              <a:t>, or </a:t>
            </a:r>
            <a:r>
              <a:rPr lang="en-US" dirty="0" err="1" smtClean="0"/>
              <a:t>piperacillin</a:t>
            </a:r>
            <a:r>
              <a:rPr lang="en-US" dirty="0" smtClean="0"/>
              <a:t>/ </a:t>
            </a:r>
            <a:r>
              <a:rPr lang="en-US" dirty="0" err="1" smtClean="0"/>
              <a:t>tazobactam</a:t>
            </a:r>
            <a:r>
              <a:rPr lang="en-US" dirty="0" smtClean="0"/>
              <a:t> (with or without an </a:t>
            </a:r>
            <a:r>
              <a:rPr lang="en-US" dirty="0" err="1" smtClean="0"/>
              <a:t>aminoglycoside</a:t>
            </a:r>
            <a:r>
              <a:rPr lang="en-US" dirty="0" smtClean="0"/>
              <a:t>) or a </a:t>
            </a:r>
            <a:r>
              <a:rPr lang="en-US" dirty="0" err="1" smtClean="0"/>
              <a:t>carbapenem</a:t>
            </a:r>
            <a:r>
              <a:rPr lang="en-US" dirty="0" smtClean="0"/>
              <a:t> given intravenously should also be given initially.</a:t>
            </a: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With </a:t>
            </a:r>
            <a:r>
              <a:rPr lang="en-US" dirty="0" err="1" smtClean="0"/>
              <a:t>pyelonephritis</a:t>
            </a:r>
            <a:r>
              <a:rPr lang="en-US" dirty="0" smtClean="0"/>
              <a:t> caused by infecting organisms resistant to all of these agents, </a:t>
            </a:r>
            <a:r>
              <a:rPr lang="en-US" dirty="0" err="1" smtClean="0">
                <a:solidFill>
                  <a:srgbClr val="FF0000"/>
                </a:solidFill>
              </a:rPr>
              <a:t>colistin</a:t>
            </a:r>
            <a:r>
              <a:rPr lang="en-US" dirty="0" smtClean="0"/>
              <a:t> </a:t>
            </a:r>
            <a:r>
              <a:rPr lang="en-US" dirty="0" err="1" smtClean="0"/>
              <a:t>tigecycline</a:t>
            </a:r>
            <a:r>
              <a:rPr lang="en-US" dirty="0" smtClean="0"/>
              <a:t> (borderline urine levels) or IV </a:t>
            </a:r>
            <a:r>
              <a:rPr lang="en-US" dirty="0" err="1" smtClean="0"/>
              <a:t>fosfomycin</a:t>
            </a:r>
            <a:endParaRPr lang="en-US" dirty="0" smtClean="0"/>
          </a:p>
          <a:p>
            <a:r>
              <a:rPr lang="en-US" dirty="0" smtClean="0"/>
              <a:t>recommended duration of therapy is </a:t>
            </a:r>
            <a:r>
              <a:rPr lang="en-US" dirty="0" smtClean="0">
                <a:solidFill>
                  <a:srgbClr val="FF0000"/>
                </a:solidFill>
              </a:rPr>
              <a:t>14 days</a:t>
            </a:r>
          </a:p>
          <a:p>
            <a:endParaRPr lang="en-US" dirty="0">
              <a:solidFill>
                <a:srgbClr val="FF0000"/>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Our preference for empirical initial therapy for </a:t>
            </a:r>
            <a:r>
              <a:rPr lang="en-US" dirty="0" smtClean="0">
                <a:solidFill>
                  <a:srgbClr val="FF0000"/>
                </a:solidFill>
              </a:rPr>
              <a:t>lower tract </a:t>
            </a:r>
            <a:r>
              <a:rPr lang="en-US" dirty="0" smtClean="0"/>
              <a:t>infection is </a:t>
            </a:r>
            <a:r>
              <a:rPr lang="en-US" dirty="0" smtClean="0">
                <a:solidFill>
                  <a:srgbClr val="FF0000"/>
                </a:solidFill>
              </a:rPr>
              <a:t>a </a:t>
            </a:r>
            <a:r>
              <a:rPr lang="en-US" dirty="0" err="1" smtClean="0">
                <a:solidFill>
                  <a:srgbClr val="FF0000"/>
                </a:solidFill>
              </a:rPr>
              <a:t>fluoroquinolone</a:t>
            </a:r>
            <a:r>
              <a:rPr lang="en-US" dirty="0" smtClean="0">
                <a:solidFill>
                  <a:srgbClr val="FF0000"/>
                </a:solidFill>
              </a:rPr>
              <a:t> </a:t>
            </a:r>
            <a:r>
              <a:rPr lang="en-US" dirty="0" smtClean="0"/>
              <a:t>pending antimicrobial susceptibility studies, but </a:t>
            </a:r>
            <a:r>
              <a:rPr lang="en-US" dirty="0" err="1" smtClean="0">
                <a:solidFill>
                  <a:srgbClr val="FF0000"/>
                </a:solidFill>
              </a:rPr>
              <a:t>nitrofurantoin</a:t>
            </a:r>
            <a:r>
              <a:rPr lang="en-US" dirty="0" smtClean="0">
                <a:solidFill>
                  <a:srgbClr val="FF0000"/>
                </a:solidFill>
              </a:rPr>
              <a:t> </a:t>
            </a:r>
            <a:r>
              <a:rPr lang="en-US" dirty="0" smtClean="0"/>
              <a:t>and </a:t>
            </a:r>
            <a:r>
              <a:rPr lang="en-US" dirty="0" err="1" smtClean="0">
                <a:solidFill>
                  <a:srgbClr val="FF0000"/>
                </a:solidFill>
              </a:rPr>
              <a:t>fosfomycin</a:t>
            </a:r>
            <a:r>
              <a:rPr lang="en-US" dirty="0" smtClean="0">
                <a:solidFill>
                  <a:srgbClr val="FF0000"/>
                </a:solidFill>
              </a:rPr>
              <a:t> </a:t>
            </a:r>
            <a:r>
              <a:rPr lang="en-US" dirty="0" smtClean="0"/>
              <a:t>are reasonable choices.</a:t>
            </a:r>
          </a:p>
          <a:p>
            <a:r>
              <a:rPr lang="en-US" dirty="0" smtClean="0"/>
              <a:t>The duration of therapy should be for at least </a:t>
            </a:r>
            <a:r>
              <a:rPr lang="en-US" dirty="0" smtClean="0">
                <a:solidFill>
                  <a:srgbClr val="FF0000"/>
                </a:solidFill>
              </a:rPr>
              <a:t>7 days </a:t>
            </a:r>
            <a:r>
              <a:rPr lang="en-US" dirty="0" smtClean="0"/>
              <a:t>with a </a:t>
            </a:r>
            <a:r>
              <a:rPr lang="en-US" dirty="0" err="1" smtClean="0"/>
              <a:t>fluoroquinolone</a:t>
            </a:r>
            <a:r>
              <a:rPr lang="en-US" dirty="0" smtClean="0"/>
              <a:t> or </a:t>
            </a:r>
            <a:r>
              <a:rPr lang="en-US" dirty="0" err="1" smtClean="0"/>
              <a:t>nitrofurantoin</a:t>
            </a:r>
            <a:r>
              <a:rPr lang="en-US" dirty="0" smtClean="0"/>
              <a:t>.</a:t>
            </a: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00B0F0"/>
                </a:solidFill>
              </a:rPr>
              <a:t>With severe renal insufficiency</a:t>
            </a:r>
            <a:r>
              <a:rPr lang="en-US" dirty="0" smtClean="0"/>
              <a:t>, the </a:t>
            </a:r>
            <a:r>
              <a:rPr lang="en-US" dirty="0" smtClean="0">
                <a:solidFill>
                  <a:srgbClr val="FF0000"/>
                </a:solidFill>
              </a:rPr>
              <a:t>β-</a:t>
            </a:r>
            <a:r>
              <a:rPr lang="en-US" dirty="0" err="1" smtClean="0">
                <a:solidFill>
                  <a:srgbClr val="FF0000"/>
                </a:solidFill>
              </a:rPr>
              <a:t>lactams</a:t>
            </a:r>
            <a:r>
              <a:rPr lang="en-US" dirty="0" smtClean="0"/>
              <a:t> are the safest agents to use.</a:t>
            </a:r>
          </a:p>
          <a:p>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Asymptomatic </a:t>
            </a:r>
            <a:r>
              <a:rPr lang="en-US" b="1" dirty="0" err="1" smtClean="0"/>
              <a:t>Bacteriuria</a:t>
            </a:r>
            <a:endParaRPr lang="en-US" dirty="0"/>
          </a:p>
        </p:txBody>
      </p:sp>
      <p:sp>
        <p:nvSpPr>
          <p:cNvPr id="3" name="Content Placeholder 2"/>
          <p:cNvSpPr>
            <a:spLocks noGrp="1"/>
          </p:cNvSpPr>
          <p:nvPr>
            <p:ph idx="1"/>
          </p:nvPr>
        </p:nvSpPr>
        <p:spPr/>
        <p:txBody>
          <a:bodyPr>
            <a:normAutofit lnSpcReduction="10000"/>
          </a:bodyPr>
          <a:lstStyle/>
          <a:p>
            <a:r>
              <a:rPr lang="en-US" dirty="0" smtClean="0"/>
              <a:t>renal transplant patients</a:t>
            </a:r>
          </a:p>
          <a:p>
            <a:r>
              <a:rPr lang="en-US" dirty="0" smtClean="0"/>
              <a:t>those who are to undergo traumatic genitourinary procedures associated with mucosal bleeding, such as transurethral prostatectomy and </a:t>
            </a:r>
            <a:r>
              <a:rPr lang="en-US" dirty="0" err="1" smtClean="0"/>
              <a:t>percutaneous</a:t>
            </a:r>
            <a:r>
              <a:rPr lang="en-US" dirty="0" smtClean="0"/>
              <a:t> </a:t>
            </a:r>
            <a:r>
              <a:rPr lang="en-US" dirty="0" err="1" smtClean="0"/>
              <a:t>lithotomy</a:t>
            </a:r>
            <a:r>
              <a:rPr lang="en-US" dirty="0" smtClean="0"/>
              <a:t>.</a:t>
            </a:r>
          </a:p>
          <a:p>
            <a:r>
              <a:rPr lang="en-US" dirty="0" smtClean="0"/>
              <a:t>Pregnant women</a:t>
            </a:r>
          </a:p>
          <a:p>
            <a:r>
              <a:rPr lang="en-US" dirty="0" smtClean="0"/>
              <a:t>The agents used for management of asymptomatic </a:t>
            </a:r>
            <a:r>
              <a:rPr lang="en-US" dirty="0" err="1" smtClean="0"/>
              <a:t>bacteriuria</a:t>
            </a:r>
            <a:r>
              <a:rPr lang="en-US" dirty="0" smtClean="0"/>
              <a:t> are those used for uncomplicated </a:t>
            </a:r>
            <a:r>
              <a:rPr lang="en-US" dirty="0" err="1" smtClean="0"/>
              <a:t>bacteriuria</a:t>
            </a:r>
            <a:r>
              <a:rPr lang="en-US" dirty="0" smtClean="0"/>
              <a:t> as described earlier</a:t>
            </a: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Relapsing Urinary Tract Infection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(1) renal involvement, </a:t>
            </a:r>
          </a:p>
          <a:p>
            <a:r>
              <a:rPr lang="en-US" dirty="0" smtClean="0"/>
              <a:t>(2) chronic bacterial</a:t>
            </a:r>
          </a:p>
          <a:p>
            <a:r>
              <a:rPr lang="en-US" dirty="0" err="1" smtClean="0"/>
              <a:t>prostatitis</a:t>
            </a:r>
            <a:r>
              <a:rPr lang="en-US" dirty="0" smtClean="0"/>
              <a:t>, or</a:t>
            </a:r>
          </a:p>
          <a:p>
            <a:r>
              <a:rPr lang="en-US" dirty="0" smtClean="0"/>
              <a:t> (3) a structural abnormality of the urinary tract like calculi</a:t>
            </a:r>
          </a:p>
          <a:p>
            <a:r>
              <a:rPr lang="en-US" dirty="0" smtClean="0"/>
              <a:t>In carefully selected patients, such as those with </a:t>
            </a:r>
            <a:r>
              <a:rPr lang="en-US" dirty="0" smtClean="0">
                <a:solidFill>
                  <a:srgbClr val="00B0F0"/>
                </a:solidFill>
              </a:rPr>
              <a:t>frequent symptomatic relapses</a:t>
            </a:r>
            <a:r>
              <a:rPr lang="en-US" dirty="0" smtClean="0"/>
              <a:t>, prolonged periods of therapy such as </a:t>
            </a:r>
            <a:r>
              <a:rPr lang="en-US" dirty="0" smtClean="0">
                <a:solidFill>
                  <a:srgbClr val="FF0000"/>
                </a:solidFill>
              </a:rPr>
              <a:t>4 weeks or longer </a:t>
            </a:r>
            <a:r>
              <a:rPr lang="en-US" dirty="0" smtClean="0"/>
              <a:t>should be considered.</a:t>
            </a: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Reinfection</a:t>
            </a:r>
            <a:r>
              <a:rPr lang="en-US" b="1" dirty="0" smtClean="0"/>
              <a:t> of the Urinary Tract and</a:t>
            </a:r>
            <a:br>
              <a:rPr lang="en-US" b="1" dirty="0" smtClean="0"/>
            </a:br>
            <a:r>
              <a:rPr lang="en-US" b="1" dirty="0" smtClean="0"/>
              <a:t>Antimicrobial Prophylaxis</a:t>
            </a:r>
            <a:endParaRPr lang="en-US" dirty="0"/>
          </a:p>
        </p:txBody>
      </p:sp>
      <p:sp>
        <p:nvSpPr>
          <p:cNvPr id="3" name="Content Placeholder 2"/>
          <p:cNvSpPr>
            <a:spLocks noGrp="1"/>
          </p:cNvSpPr>
          <p:nvPr>
            <p:ph idx="1"/>
          </p:nvPr>
        </p:nvSpPr>
        <p:spPr/>
        <p:txBody>
          <a:bodyPr/>
          <a:lstStyle/>
          <a:p>
            <a:r>
              <a:rPr lang="en-US" dirty="0" smtClean="0"/>
              <a:t>(1) those who have relatively infrequent </a:t>
            </a:r>
            <a:r>
              <a:rPr lang="en-US" dirty="0" err="1" smtClean="0"/>
              <a:t>reinfections</a:t>
            </a:r>
            <a:r>
              <a:rPr lang="en-US" dirty="0" smtClean="0"/>
              <a:t>, perhaps only once every 2 or 3 years to several times a year (the more common situation) </a:t>
            </a:r>
          </a:p>
          <a:p>
            <a:r>
              <a:rPr lang="en-US" dirty="0" smtClean="0"/>
              <a:t> (2) those who develop frequent </a:t>
            </a:r>
            <a:r>
              <a:rPr lang="en-US" dirty="0" err="1" smtClean="0"/>
              <a:t>reinfections</a:t>
            </a:r>
            <a:r>
              <a:rPr lang="en-US" dirty="0" smtClean="0"/>
              <a:t>. These are usually young and middle-aged sexually active women who have recurrent cystitis.</a:t>
            </a: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Some agents that can be used for longer-term therapy are </a:t>
            </a:r>
            <a:r>
              <a:rPr lang="en-US" dirty="0" smtClean="0">
                <a:solidFill>
                  <a:srgbClr val="FF0000"/>
                </a:solidFill>
              </a:rPr>
              <a:t>amoxicillin-</a:t>
            </a:r>
            <a:r>
              <a:rPr lang="en-US" dirty="0" err="1" smtClean="0">
                <a:solidFill>
                  <a:srgbClr val="FF0000"/>
                </a:solidFill>
              </a:rPr>
              <a:t>clavulanic</a:t>
            </a:r>
            <a:r>
              <a:rPr lang="en-US" dirty="0" smtClean="0">
                <a:solidFill>
                  <a:srgbClr val="FF0000"/>
                </a:solidFill>
              </a:rPr>
              <a:t> acid, </a:t>
            </a:r>
            <a:r>
              <a:rPr lang="en-US" dirty="0" err="1" smtClean="0">
                <a:solidFill>
                  <a:srgbClr val="FF0000"/>
                </a:solidFill>
              </a:rPr>
              <a:t>cephalexin</a:t>
            </a:r>
            <a:r>
              <a:rPr lang="en-US" dirty="0" smtClean="0">
                <a:solidFill>
                  <a:srgbClr val="FF0000"/>
                </a:solidFill>
              </a:rPr>
              <a:t>, </a:t>
            </a:r>
            <a:r>
              <a:rPr lang="en-US" dirty="0" err="1" smtClean="0">
                <a:solidFill>
                  <a:srgbClr val="FF0000"/>
                </a:solidFill>
              </a:rPr>
              <a:t>trimethoprimsulfamethoxazole</a:t>
            </a:r>
            <a:r>
              <a:rPr lang="en-US" dirty="0" smtClean="0">
                <a:solidFill>
                  <a:srgbClr val="FF0000"/>
                </a:solidFill>
              </a:rPr>
              <a:t>, </a:t>
            </a:r>
            <a:r>
              <a:rPr lang="en-US" dirty="0" err="1" smtClean="0">
                <a:solidFill>
                  <a:srgbClr val="FF0000"/>
                </a:solidFill>
              </a:rPr>
              <a:t>trimethoprim</a:t>
            </a:r>
            <a:r>
              <a:rPr lang="en-US" dirty="0" smtClean="0">
                <a:solidFill>
                  <a:srgbClr val="FF0000"/>
                </a:solidFill>
              </a:rPr>
              <a:t>, and ciprofloxacin </a:t>
            </a:r>
            <a:r>
              <a:rPr lang="en-US" dirty="0" smtClean="0"/>
              <a:t>in usual doses and </a:t>
            </a:r>
            <a:r>
              <a:rPr lang="en-US" dirty="0" err="1" smtClean="0">
                <a:solidFill>
                  <a:srgbClr val="FF0000"/>
                </a:solidFill>
              </a:rPr>
              <a:t>nitrofurantoin</a:t>
            </a:r>
            <a:r>
              <a:rPr lang="en-US" dirty="0" smtClean="0"/>
              <a:t> in full dosage for 1 week and then half the usual dosage.</a:t>
            </a:r>
          </a:p>
          <a:p>
            <a:r>
              <a:rPr lang="en-US" dirty="0" smtClean="0"/>
              <a:t>Rarely patients may require long-term suppressive therapy to keep them asymptomatic: </a:t>
            </a:r>
            <a:r>
              <a:rPr lang="en-US" dirty="0" err="1" smtClean="0">
                <a:solidFill>
                  <a:srgbClr val="00B0F0"/>
                </a:solidFill>
              </a:rPr>
              <a:t>Nitrofurantoin</a:t>
            </a:r>
            <a:r>
              <a:rPr lang="en-US" dirty="0" smtClean="0">
                <a:solidFill>
                  <a:srgbClr val="00B0F0"/>
                </a:solidFill>
              </a:rPr>
              <a:t> and </a:t>
            </a:r>
            <a:r>
              <a:rPr lang="en-US" dirty="0" err="1" smtClean="0">
                <a:solidFill>
                  <a:srgbClr val="00B0F0"/>
                </a:solidFill>
              </a:rPr>
              <a:t>trimethoprimsulfamethoxazole</a:t>
            </a:r>
            <a:endParaRPr lang="en-US" dirty="0">
              <a:solidFill>
                <a:srgbClr val="00B0F0"/>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With infrequent </a:t>
            </a:r>
            <a:r>
              <a:rPr lang="en-US" dirty="0" err="1" smtClean="0"/>
              <a:t>reinfections</a:t>
            </a:r>
            <a:r>
              <a:rPr lang="en-US" dirty="0" smtClean="0"/>
              <a:t>, each episode is</a:t>
            </a:r>
          </a:p>
          <a:p>
            <a:r>
              <a:rPr lang="en-US" dirty="0" smtClean="0"/>
              <a:t>approached as a new episode of infection.</a:t>
            </a:r>
          </a:p>
          <a:p>
            <a:r>
              <a:rPr lang="en-US" dirty="0" smtClean="0"/>
              <a:t>Women with </a:t>
            </a:r>
            <a:r>
              <a:rPr lang="en-US" dirty="0" err="1" smtClean="0"/>
              <a:t>reinfections</a:t>
            </a:r>
            <a:r>
              <a:rPr lang="en-US" dirty="0" smtClean="0"/>
              <a:t> associated with lower tract symptoms can be managed with self administration of standard short-course therapy with the onset of symptoms.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The sensitivity and specificity </a:t>
            </a:r>
            <a:r>
              <a:rPr lang="en-US" dirty="0" smtClean="0"/>
              <a:t>of screening </a:t>
            </a:r>
            <a:r>
              <a:rPr lang="en-US" dirty="0"/>
              <a:t>tests for UTI, such as dipsticks, depends on the </a:t>
            </a:r>
            <a:r>
              <a:rPr lang="en-US" dirty="0" smtClean="0"/>
              <a:t>likelihood of </a:t>
            </a:r>
            <a:r>
              <a:rPr lang="en-US" dirty="0"/>
              <a:t>infection in the group being studied (e.g., acutely </a:t>
            </a:r>
            <a:r>
              <a:rPr lang="en-US" dirty="0" smtClean="0"/>
              <a:t>symptomatic patients </a:t>
            </a:r>
            <a:r>
              <a:rPr lang="en-US" dirty="0"/>
              <a:t>vs. those who are asymptomatic) and range widely</a:t>
            </a:r>
            <a:r>
              <a:rPr lang="en-US" dirty="0" smtClean="0"/>
              <a:t>.</a:t>
            </a:r>
          </a:p>
          <a:p>
            <a:r>
              <a:rPr lang="en-US" dirty="0" smtClean="0"/>
              <a:t>A negative </a:t>
            </a:r>
            <a:r>
              <a:rPr lang="en-US" dirty="0"/>
              <a:t>leukocyte esterase test plus a negative nitrite test result </a:t>
            </a:r>
            <a:r>
              <a:rPr lang="en-US" dirty="0" smtClean="0"/>
              <a:t>are strongly </a:t>
            </a:r>
            <a:r>
              <a:rPr lang="en-US" dirty="0"/>
              <a:t>predictive of the absence of UTI.</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In some women, symptomatic </a:t>
            </a:r>
            <a:r>
              <a:rPr lang="en-US" dirty="0" err="1" smtClean="0"/>
              <a:t>reinfections</a:t>
            </a:r>
            <a:r>
              <a:rPr lang="en-US" dirty="0" smtClean="0"/>
              <a:t> are associated with sexual activity.</a:t>
            </a:r>
          </a:p>
          <a:p>
            <a:r>
              <a:rPr lang="en-US" dirty="0" smtClean="0">
                <a:solidFill>
                  <a:srgbClr val="00B0F0"/>
                </a:solidFill>
              </a:rPr>
              <a:t>Voiding</a:t>
            </a:r>
            <a:r>
              <a:rPr lang="en-US" dirty="0" smtClean="0"/>
              <a:t> immediately after intercourse</a:t>
            </a:r>
          </a:p>
          <a:p>
            <a:r>
              <a:rPr lang="en-US" dirty="0" smtClean="0"/>
              <a:t>However, </a:t>
            </a:r>
            <a:r>
              <a:rPr lang="en-US" dirty="0" smtClean="0">
                <a:solidFill>
                  <a:srgbClr val="FF0000"/>
                </a:solidFill>
              </a:rPr>
              <a:t>single-dose prophylactic chemotherapy taken after sexual intercourse </a:t>
            </a:r>
            <a:r>
              <a:rPr lang="en-US" dirty="0" smtClean="0"/>
              <a:t>(e.g., a single-strength </a:t>
            </a:r>
            <a:r>
              <a:rPr lang="en-US" dirty="0" err="1" smtClean="0"/>
              <a:t>trimethoprimsulfamethoxazole</a:t>
            </a:r>
            <a:r>
              <a:rPr lang="en-US" dirty="0" smtClean="0"/>
              <a:t> tablet, 100 mg of </a:t>
            </a:r>
            <a:r>
              <a:rPr lang="en-US" dirty="0" err="1" smtClean="0"/>
              <a:t>nitrofurantoin</a:t>
            </a:r>
            <a:r>
              <a:rPr lang="en-US" dirty="0" smtClean="0"/>
              <a:t>, or a dose of ciprofloxacin) is a more effective method of decreasing these episodes.</a:t>
            </a:r>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In other patients with frequent symptomatic </a:t>
            </a:r>
            <a:r>
              <a:rPr lang="en-US" dirty="0" err="1" smtClean="0"/>
              <a:t>reinfections</a:t>
            </a:r>
            <a:r>
              <a:rPr lang="en-US" dirty="0" smtClean="0"/>
              <a:t>, no precipitating event is apparent; in these patients, when symptoms are severe, </a:t>
            </a:r>
            <a:r>
              <a:rPr lang="en-US" dirty="0" smtClean="0">
                <a:solidFill>
                  <a:srgbClr val="FF0000"/>
                </a:solidFill>
              </a:rPr>
              <a:t>long-term chemoprophylaxis </a:t>
            </a:r>
            <a:r>
              <a:rPr lang="en-US" dirty="0" smtClean="0"/>
              <a:t>may be </a:t>
            </a:r>
            <a:r>
              <a:rPr lang="en-US" dirty="0" err="1" smtClean="0"/>
              <a:t>instituted.Although</a:t>
            </a:r>
            <a:r>
              <a:rPr lang="en-US" dirty="0" smtClean="0"/>
              <a:t> these courses seem to decrease the frequency of </a:t>
            </a:r>
            <a:r>
              <a:rPr lang="en-US" dirty="0" err="1" smtClean="0"/>
              <a:t>reinfections</a:t>
            </a:r>
            <a:r>
              <a:rPr lang="en-US" dirty="0" smtClean="0"/>
              <a:t> and symptoms in most patients, it is impossible to completely prevent </a:t>
            </a:r>
            <a:r>
              <a:rPr lang="en-US" dirty="0" err="1" smtClean="0"/>
              <a:t>reinfection</a:t>
            </a:r>
            <a:r>
              <a:rPr lang="en-US" dirty="0" smtClean="0"/>
              <a:t> in many patients.</a:t>
            </a:r>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In older studies long-term chemoprophylaxis was advocated for asymptomatic patients who </a:t>
            </a:r>
            <a:r>
              <a:rPr lang="en-US" dirty="0" err="1" smtClean="0"/>
              <a:t>reinfect</a:t>
            </a:r>
            <a:r>
              <a:rPr lang="en-US" dirty="0" smtClean="0"/>
              <a:t> frequently and who were thought to be at risk of developing renal </a:t>
            </a:r>
            <a:r>
              <a:rPr lang="en-US" dirty="0" err="1" smtClean="0"/>
              <a:t>parenchymal</a:t>
            </a:r>
            <a:r>
              <a:rPr lang="en-US" dirty="0" smtClean="0"/>
              <a:t> damage with each </a:t>
            </a:r>
            <a:r>
              <a:rPr lang="en-US" dirty="0" err="1" smtClean="0"/>
              <a:t>reinfection</a:t>
            </a:r>
            <a:r>
              <a:rPr lang="en-US" dirty="0" smtClean="0"/>
              <a:t> (e.g., young children with severe </a:t>
            </a:r>
            <a:r>
              <a:rPr lang="en-US" dirty="0" err="1" smtClean="0">
                <a:solidFill>
                  <a:srgbClr val="FF0000"/>
                </a:solidFill>
              </a:rPr>
              <a:t>vesicoureteral</a:t>
            </a:r>
            <a:r>
              <a:rPr lang="en-US" dirty="0" smtClean="0">
                <a:solidFill>
                  <a:srgbClr val="FF0000"/>
                </a:solidFill>
              </a:rPr>
              <a:t> reflux </a:t>
            </a:r>
            <a:r>
              <a:rPr lang="en-US" dirty="0" smtClean="0"/>
              <a:t>and children and adults with</a:t>
            </a:r>
            <a:r>
              <a:rPr lang="en-US" dirty="0" smtClean="0">
                <a:solidFill>
                  <a:srgbClr val="FF0000"/>
                </a:solidFill>
              </a:rPr>
              <a:t> obstructive </a:t>
            </a:r>
            <a:r>
              <a:rPr lang="en-US" dirty="0" err="1" smtClean="0">
                <a:solidFill>
                  <a:srgbClr val="FF0000"/>
                </a:solidFill>
              </a:rPr>
              <a:t>uropathy</a:t>
            </a:r>
            <a:r>
              <a:rPr lang="en-US" dirty="0" smtClean="0"/>
              <a:t>). This approach is </a:t>
            </a:r>
            <a:r>
              <a:rPr lang="en-US" dirty="0" smtClean="0">
                <a:solidFill>
                  <a:srgbClr val="00B0F0"/>
                </a:solidFill>
              </a:rPr>
              <a:t>controversial</a:t>
            </a:r>
            <a:r>
              <a:rPr lang="en-US" dirty="0" smtClean="0"/>
              <a:t> and not generally recommended.</a:t>
            </a:r>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Diagnosis of Urinary Tract Infection by</a:t>
            </a:r>
            <a:br>
              <a:rPr lang="en-US" dirty="0"/>
            </a:br>
            <a:r>
              <a:rPr lang="en-US" dirty="0"/>
              <a:t>Culture</a:t>
            </a:r>
          </a:p>
        </p:txBody>
      </p:sp>
      <p:sp>
        <p:nvSpPr>
          <p:cNvPr id="3" name="Content Placeholder 2"/>
          <p:cNvSpPr>
            <a:spLocks noGrp="1"/>
          </p:cNvSpPr>
          <p:nvPr>
            <p:ph idx="1"/>
          </p:nvPr>
        </p:nvSpPr>
        <p:spPr/>
        <p:txBody>
          <a:bodyPr>
            <a:normAutofit lnSpcReduction="10000"/>
          </a:bodyPr>
          <a:lstStyle/>
          <a:p>
            <a:r>
              <a:rPr lang="en-US" dirty="0"/>
              <a:t>Urine in the bladder is normally sterile. Because the urethra and </a:t>
            </a:r>
            <a:r>
              <a:rPr lang="en-US" dirty="0" err="1" smtClean="0"/>
              <a:t>periurethral</a:t>
            </a:r>
            <a:r>
              <a:rPr lang="en-US" dirty="0" smtClean="0"/>
              <a:t> areas </a:t>
            </a:r>
            <a:r>
              <a:rPr lang="en-US" dirty="0"/>
              <a:t>are difficult to sterilize, even the most carefully </a:t>
            </a:r>
            <a:r>
              <a:rPr lang="en-US" dirty="0" smtClean="0"/>
              <a:t>collected specimens </a:t>
            </a:r>
            <a:r>
              <a:rPr lang="en-US" dirty="0"/>
              <a:t>(including those obtained by catheterization) are </a:t>
            </a:r>
            <a:r>
              <a:rPr lang="en-US" dirty="0" smtClean="0"/>
              <a:t>frequently contaminated.</a:t>
            </a:r>
          </a:p>
          <a:p>
            <a:r>
              <a:rPr lang="en-US" dirty="0"/>
              <a:t>By </a:t>
            </a:r>
            <a:r>
              <a:rPr lang="en-US" dirty="0" err="1"/>
              <a:t>quantitating</a:t>
            </a:r>
            <a:r>
              <a:rPr lang="en-US" dirty="0"/>
              <a:t> bacteria in midstream </a:t>
            </a:r>
            <a:r>
              <a:rPr lang="en-US" dirty="0" smtClean="0"/>
              <a:t>clean-voided urine</a:t>
            </a:r>
            <a:r>
              <a:rPr lang="en-US" dirty="0"/>
              <a:t>, it is possible statistically to separate contamination from UTI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The Infectious Diseases Society of America </a:t>
            </a:r>
            <a:r>
              <a:rPr lang="en-US" dirty="0" smtClean="0"/>
              <a:t>consensus culture </a:t>
            </a:r>
            <a:r>
              <a:rPr lang="en-US" dirty="0"/>
              <a:t>definition of cystitis for use in antibiotic </a:t>
            </a:r>
            <a:r>
              <a:rPr lang="en-US" dirty="0" smtClean="0"/>
              <a:t>treatment studies </a:t>
            </a:r>
            <a:r>
              <a:rPr lang="en-US" dirty="0"/>
              <a:t>is </a:t>
            </a:r>
            <a:r>
              <a:rPr lang="en-US" dirty="0" smtClean="0"/>
              <a:t>103colony-forming </a:t>
            </a:r>
            <a:r>
              <a:rPr lang="en-US" dirty="0"/>
              <a:t>units (CFU)/</a:t>
            </a:r>
            <a:r>
              <a:rPr lang="en-US" dirty="0" err="1"/>
              <a:t>mL</a:t>
            </a:r>
            <a:r>
              <a:rPr lang="en-US" dirty="0"/>
              <a:t> or more of a </a:t>
            </a:r>
            <a:r>
              <a:rPr lang="en-US" dirty="0" err="1" smtClean="0"/>
              <a:t>uropathogen</a:t>
            </a:r>
            <a:r>
              <a:rPr lang="en-US" dirty="0" smtClean="0"/>
              <a:t> (sensitivity </a:t>
            </a:r>
            <a:r>
              <a:rPr lang="en-US" dirty="0"/>
              <a:t>90% and specificity 90%) and, for </a:t>
            </a:r>
            <a:r>
              <a:rPr lang="en-US" dirty="0" err="1"/>
              <a:t>pyelonephritis</a:t>
            </a:r>
            <a:r>
              <a:rPr lang="en-US" dirty="0"/>
              <a:t>, </a:t>
            </a:r>
            <a:r>
              <a:rPr lang="en-US" dirty="0" smtClean="0"/>
              <a:t>104 CFU/</a:t>
            </a:r>
            <a:r>
              <a:rPr lang="en-US" dirty="0" err="1" smtClean="0"/>
              <a:t>mL</a:t>
            </a:r>
            <a:r>
              <a:rPr lang="en-US" dirty="0" smtClean="0"/>
              <a:t> </a:t>
            </a:r>
            <a:r>
              <a:rPr lang="en-US" dirty="0"/>
              <a:t>or more (sensitivity 90% and specificity 90</a:t>
            </a:r>
            <a:r>
              <a:rPr lang="en-US" dirty="0" smtClean="0"/>
              <a:t>%).</a:t>
            </a:r>
          </a:p>
          <a:p>
            <a:r>
              <a:rPr lang="en-US" dirty="0"/>
              <a:t>In </a:t>
            </a:r>
            <a:r>
              <a:rPr lang="en-US" dirty="0" smtClean="0"/>
              <a:t>more recent </a:t>
            </a:r>
            <a:r>
              <a:rPr lang="en-US" dirty="0"/>
              <a:t>practice guidelines, 102 CFU/</a:t>
            </a:r>
            <a:r>
              <a:rPr lang="en-US" dirty="0" err="1"/>
              <a:t>mL</a:t>
            </a:r>
            <a:r>
              <a:rPr lang="en-US" dirty="0"/>
              <a:t> or more of a </a:t>
            </a:r>
            <a:r>
              <a:rPr lang="en-US" dirty="0" err="1"/>
              <a:t>uropathogen</a:t>
            </a:r>
            <a:r>
              <a:rPr lang="en-US" dirty="0"/>
              <a:t> </a:t>
            </a:r>
            <a:r>
              <a:rPr lang="en-US" dirty="0" smtClean="0"/>
              <a:t>was used</a:t>
            </a:r>
            <a:r>
              <a:rPr lang="en-US" dirty="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3810</Words>
  <Application>Microsoft Office PowerPoint</Application>
  <PresentationFormat>On-screen Show (4:3)</PresentationFormat>
  <Paragraphs>185</Paragraphs>
  <Slides>73</Slides>
  <Notes>0</Notes>
  <HiddenSlides>0</HiddenSlides>
  <MMClips>0</MMClips>
  <ScaleCrop>false</ScaleCrop>
  <HeadingPairs>
    <vt:vector size="4" baseType="variant">
      <vt:variant>
        <vt:lpstr>Theme</vt:lpstr>
      </vt:variant>
      <vt:variant>
        <vt:i4>1</vt:i4>
      </vt:variant>
      <vt:variant>
        <vt:lpstr>Slide Titles</vt:lpstr>
      </vt:variant>
      <vt:variant>
        <vt:i4>73</vt:i4>
      </vt:variant>
    </vt:vector>
  </HeadingPairs>
  <TitlesOfParts>
    <vt:vector size="74" baseType="lpstr">
      <vt:lpstr>Office Theme</vt:lpstr>
      <vt:lpstr>UTI diagnosis and management</vt:lpstr>
      <vt:lpstr>Presumptive Diagnosis of Urinary Tract Infection</vt:lpstr>
      <vt:lpstr>Slide 3</vt:lpstr>
      <vt:lpstr>Slide 4</vt:lpstr>
      <vt:lpstr>Slide 5</vt:lpstr>
      <vt:lpstr>Slide 6</vt:lpstr>
      <vt:lpstr>Slide 7</vt:lpstr>
      <vt:lpstr>Diagnosis of Urinary Tract Infection by Culture</vt:lpstr>
      <vt:lpstr>Slide 9</vt:lpstr>
      <vt:lpstr>Acceptable methods for urine collection include</vt:lpstr>
      <vt:lpstr>Slide 11</vt:lpstr>
      <vt:lpstr>Slide 12</vt:lpstr>
      <vt:lpstr>Slide 13</vt:lpstr>
      <vt:lpstr>Slide 14</vt:lpstr>
      <vt:lpstr>Urinary Tract Infection with Low Numbers of Organisms</vt:lpstr>
      <vt:lpstr>Slide 16</vt:lpstr>
      <vt:lpstr>Slide 17</vt:lpstr>
      <vt:lpstr>Slide 18</vt:lpstr>
      <vt:lpstr>Slide 19</vt:lpstr>
      <vt:lpstr>MANAGEMENT OF URINARY TRACT INFECTION</vt:lpstr>
      <vt:lpstr>General Considerations</vt:lpstr>
      <vt:lpstr>Nonantimicrobial Therapy and Prevention</vt:lpstr>
      <vt:lpstr>Slide 23</vt:lpstr>
      <vt:lpstr>Slide 24</vt:lpstr>
      <vt:lpstr>Slide 25</vt:lpstr>
      <vt:lpstr>Slide 26</vt:lpstr>
      <vt:lpstr>Principles of Antimicrobial Therapy</vt:lpstr>
      <vt:lpstr>Response to Therapy</vt:lpstr>
      <vt:lpstr>Slide 29</vt:lpstr>
      <vt:lpstr>Bacteriologic Cure</vt:lpstr>
      <vt:lpstr>Bacteriologic Persistence</vt:lpstr>
      <vt:lpstr>Slide 32</vt:lpstr>
      <vt:lpstr>Slide 33</vt:lpstr>
      <vt:lpstr>Bacteriologic Relapse</vt:lpstr>
      <vt:lpstr>Slide 35</vt:lpstr>
      <vt:lpstr>Reinfection</vt:lpstr>
      <vt:lpstr>Considerations in Choice of Therapy</vt:lpstr>
      <vt:lpstr>Slide 38</vt:lpstr>
      <vt:lpstr>Slide 39</vt:lpstr>
      <vt:lpstr>Slide 40</vt:lpstr>
      <vt:lpstr>Classification and Antimicrobial Therapy for Different Groups</vt:lpstr>
      <vt:lpstr>Infection in Children</vt:lpstr>
      <vt:lpstr>Slide 43</vt:lpstr>
      <vt:lpstr>Slide 44</vt:lpstr>
      <vt:lpstr>Slide 45</vt:lpstr>
      <vt:lpstr>Acute Uncomplicated Pyelonephritis in Women</vt:lpstr>
      <vt:lpstr>Slide 47</vt:lpstr>
      <vt:lpstr>Slide 48</vt:lpstr>
      <vt:lpstr>Slide 49</vt:lpstr>
      <vt:lpstr>Slide 50</vt:lpstr>
      <vt:lpstr>Slide 51</vt:lpstr>
      <vt:lpstr>Slide 52</vt:lpstr>
      <vt:lpstr>Slide 53</vt:lpstr>
      <vt:lpstr>Uncomplicated Cystitis in Women</vt:lpstr>
      <vt:lpstr>Slide 55</vt:lpstr>
      <vt:lpstr>Slide 56</vt:lpstr>
      <vt:lpstr>Slide 57</vt:lpstr>
      <vt:lpstr>Complicated Urinary Tract Infection Including Infection in Men</vt:lpstr>
      <vt:lpstr>Slide 59</vt:lpstr>
      <vt:lpstr>Slide 60</vt:lpstr>
      <vt:lpstr>Slide 61</vt:lpstr>
      <vt:lpstr>Slide 62</vt:lpstr>
      <vt:lpstr>Slide 63</vt:lpstr>
      <vt:lpstr>Slide 64</vt:lpstr>
      <vt:lpstr>Asymptomatic Bacteriuria</vt:lpstr>
      <vt:lpstr>Relapsing Urinary Tract Infection</vt:lpstr>
      <vt:lpstr>Reinfection of the Urinary Tract and Antimicrobial Prophylaxis</vt:lpstr>
      <vt:lpstr>Slide 68</vt:lpstr>
      <vt:lpstr>Slide 69</vt:lpstr>
      <vt:lpstr>Slide 70</vt:lpstr>
      <vt:lpstr>Slide 71</vt:lpstr>
      <vt:lpstr>Slide 72</vt:lpstr>
      <vt:lpstr>Slide 73</vt:lpstr>
    </vt:vector>
  </TitlesOfParts>
  <Company>DELLNBX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 diagnosis</dc:title>
  <dc:creator>somi</dc:creator>
  <cp:lastModifiedBy>somi</cp:lastModifiedBy>
  <cp:revision>5</cp:revision>
  <dcterms:created xsi:type="dcterms:W3CDTF">2016-02-15T11:42:32Z</dcterms:created>
  <dcterms:modified xsi:type="dcterms:W3CDTF">2016-10-26T11:11:49Z</dcterms:modified>
</cp:coreProperties>
</file>