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306" r:id="rId15"/>
    <p:sldId id="271" r:id="rId16"/>
    <p:sldId id="272" r:id="rId17"/>
    <p:sldId id="273" r:id="rId18"/>
    <p:sldId id="305" r:id="rId19"/>
    <p:sldId id="274" r:id="rId20"/>
    <p:sldId id="275" r:id="rId21"/>
    <p:sldId id="276" r:id="rId22"/>
    <p:sldId id="277" r:id="rId23"/>
    <p:sldId id="285" r:id="rId24"/>
    <p:sldId id="286" r:id="rId25"/>
    <p:sldId id="287" r:id="rId26"/>
    <p:sldId id="293" r:id="rId27"/>
    <p:sldId id="309" r:id="rId28"/>
    <p:sldId id="310" r:id="rId29"/>
    <p:sldId id="311" r:id="rId30"/>
    <p:sldId id="312" r:id="rId31"/>
    <p:sldId id="313" r:id="rId32"/>
    <p:sldId id="279" r:id="rId33"/>
    <p:sldId id="280" r:id="rId34"/>
    <p:sldId id="281" r:id="rId35"/>
    <p:sldId id="282" r:id="rId36"/>
    <p:sldId id="283" r:id="rId37"/>
    <p:sldId id="284" r:id="rId38"/>
    <p:sldId id="288" r:id="rId39"/>
    <p:sldId id="289" r:id="rId40"/>
    <p:sldId id="290" r:id="rId41"/>
    <p:sldId id="291" r:id="rId42"/>
    <p:sldId id="292" r:id="rId43"/>
    <p:sldId id="294" r:id="rId44"/>
    <p:sldId id="295" r:id="rId45"/>
    <p:sldId id="296" r:id="rId46"/>
    <p:sldId id="304" r:id="rId47"/>
    <p:sldId id="297" r:id="rId48"/>
    <p:sldId id="298" r:id="rId49"/>
    <p:sldId id="303" r:id="rId50"/>
    <p:sldId id="299" r:id="rId51"/>
    <p:sldId id="300" r:id="rId52"/>
    <p:sldId id="301" r:id="rId53"/>
    <p:sldId id="302" r:id="rId54"/>
    <p:sldId id="307" r:id="rId55"/>
    <p:sldId id="308" r:id="rId56"/>
    <p:sldId id="314" r:id="rId5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96B66-1F2C-4781-A6C0-FC51A25A4E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8A154C80-FD1E-43DD-82E4-34F624AA8D1F}" type="pres">
      <dgm:prSet presAssocID="{88096B66-1F2C-4781-A6C0-FC51A25A4E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3111EFB-DF1E-403A-AD2B-FD6E725796FA}" type="presOf" srcId="{88096B66-1F2C-4781-A6C0-FC51A25A4E4A}" destId="{8A154C80-FD1E-43DD-82E4-34F624AA8D1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0B01-0DA4-4E48-8E8E-ED79AACAAEFF}" type="datetimeFigureOut">
              <a:rPr lang="fa-IR" smtClean="0"/>
              <a:pPr/>
              <a:t>01/26/1438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1E5C-1E46-4693-8190-7AECC4F6895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0B01-0DA4-4E48-8E8E-ED79AACAAEFF}" type="datetimeFigureOut">
              <a:rPr lang="fa-IR" smtClean="0"/>
              <a:pPr/>
              <a:t>01/26/1438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1E5C-1E46-4693-8190-7AECC4F6895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0B01-0DA4-4E48-8E8E-ED79AACAAEFF}" type="datetimeFigureOut">
              <a:rPr lang="fa-IR" smtClean="0"/>
              <a:pPr/>
              <a:t>01/26/1438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1E5C-1E46-4693-8190-7AECC4F6895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0B01-0DA4-4E48-8E8E-ED79AACAAEFF}" type="datetimeFigureOut">
              <a:rPr lang="fa-IR" smtClean="0"/>
              <a:pPr/>
              <a:t>01/26/1438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1E5C-1E46-4693-8190-7AECC4F6895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0B01-0DA4-4E48-8E8E-ED79AACAAEFF}" type="datetimeFigureOut">
              <a:rPr lang="fa-IR" smtClean="0"/>
              <a:pPr/>
              <a:t>01/26/1438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1E5C-1E46-4693-8190-7AECC4F6895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0B01-0DA4-4E48-8E8E-ED79AACAAEFF}" type="datetimeFigureOut">
              <a:rPr lang="fa-IR" smtClean="0"/>
              <a:pPr/>
              <a:t>01/26/1438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1E5C-1E46-4693-8190-7AECC4F6895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0B01-0DA4-4E48-8E8E-ED79AACAAEFF}" type="datetimeFigureOut">
              <a:rPr lang="fa-IR" smtClean="0"/>
              <a:pPr/>
              <a:t>01/26/1438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1E5C-1E46-4693-8190-7AECC4F6895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0B01-0DA4-4E48-8E8E-ED79AACAAEFF}" type="datetimeFigureOut">
              <a:rPr lang="fa-IR" smtClean="0"/>
              <a:pPr/>
              <a:t>01/26/1438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1E5C-1E46-4693-8190-7AECC4F6895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0B01-0DA4-4E48-8E8E-ED79AACAAEFF}" type="datetimeFigureOut">
              <a:rPr lang="fa-IR" smtClean="0"/>
              <a:pPr/>
              <a:t>01/26/1438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1E5C-1E46-4693-8190-7AECC4F6895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0B01-0DA4-4E48-8E8E-ED79AACAAEFF}" type="datetimeFigureOut">
              <a:rPr lang="fa-IR" smtClean="0"/>
              <a:pPr/>
              <a:t>01/26/1438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1E5C-1E46-4693-8190-7AECC4F6895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0B01-0DA4-4E48-8E8E-ED79AACAAEFF}" type="datetimeFigureOut">
              <a:rPr lang="fa-IR" smtClean="0"/>
              <a:pPr/>
              <a:t>01/26/1438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1E5C-1E46-4693-8190-7AECC4F6895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00B01-0DA4-4E48-8E8E-ED79AACAAEFF}" type="datetimeFigureOut">
              <a:rPr lang="fa-IR" smtClean="0"/>
              <a:pPr/>
              <a:t>01/26/1438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1E5C-1E46-4693-8190-7AECC4F6895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اسهال عفوني</a:t>
            </a:r>
            <a:b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B Mitra" pitchFamily="2" charset="-78"/>
              </a:rPr>
              <a:t>(Infectious Diarrhea)</a:t>
            </a:r>
            <a:endParaRPr lang="fa-IR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پاتوژنز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عوامل ويرولانس باكتريايي</a:t>
            </a:r>
          </a:p>
          <a:p>
            <a:r>
              <a:rPr lang="fa-IR" dirty="0" smtClean="0"/>
              <a:t>دفاع ميزبان</a:t>
            </a:r>
          </a:p>
          <a:p>
            <a:r>
              <a:rPr lang="fa-IR" dirty="0" smtClean="0"/>
              <a:t>عوامل مستعدكننده</a:t>
            </a:r>
            <a:endParaRPr lang="fa-I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عوامل ويرولانس باكتريايي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توكسين: ترشح مايع به روده</a:t>
            </a:r>
          </a:p>
          <a:p>
            <a:endParaRPr lang="fa-IR" sz="2800" dirty="0" smtClean="0"/>
          </a:p>
          <a:p>
            <a:r>
              <a:rPr lang="fa-IR" sz="2800" dirty="0" smtClean="0"/>
              <a:t>ويژگي تهاجمي: </a:t>
            </a:r>
            <a:r>
              <a:rPr lang="fa-IR" sz="2400" dirty="0" smtClean="0"/>
              <a:t>تخريب سلول هاي اپيتليال روده         مدفوع خوني يا موكوئيد</a:t>
            </a:r>
          </a:p>
          <a:p>
            <a:endParaRPr lang="fa-IR" sz="2800" dirty="0" smtClean="0"/>
          </a:p>
          <a:p>
            <a:r>
              <a:rPr lang="fa-IR" sz="2800" dirty="0" smtClean="0"/>
              <a:t>چسبندگي: كلونيزاسيون و تسهيل تهاجم و انتشار</a:t>
            </a:r>
            <a:endParaRPr lang="fa-IR" sz="28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419873" y="342900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دفاع ميزبان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اسيد معده</a:t>
            </a:r>
          </a:p>
          <a:p>
            <a:r>
              <a:rPr lang="fa-IR" dirty="0" smtClean="0"/>
              <a:t>حركات پريستالتيك روده</a:t>
            </a:r>
          </a:p>
          <a:p>
            <a:r>
              <a:rPr lang="fa-IR" dirty="0" smtClean="0"/>
              <a:t>موكوس</a:t>
            </a:r>
          </a:p>
          <a:p>
            <a:r>
              <a:rPr lang="fa-IR" dirty="0" smtClean="0"/>
              <a:t>لايه مخاطي روده</a:t>
            </a:r>
          </a:p>
          <a:p>
            <a:r>
              <a:rPr lang="fa-IR" dirty="0" smtClean="0"/>
              <a:t>سيستم ايمني روده</a:t>
            </a:r>
            <a:endParaRPr lang="fa-IR" dirty="0"/>
          </a:p>
          <a:p>
            <a:r>
              <a:rPr lang="fa-IR" dirty="0" smtClean="0"/>
              <a:t>فلور نرمال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عوامل مستعدكننده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مسافرت</a:t>
            </a:r>
          </a:p>
          <a:p>
            <a:r>
              <a:rPr lang="fa-IR" dirty="0" smtClean="0"/>
              <a:t>ضعف ايمني</a:t>
            </a:r>
          </a:p>
          <a:p>
            <a:r>
              <a:rPr lang="fa-IR" dirty="0" smtClean="0"/>
              <a:t>غذا يا آب آلوده</a:t>
            </a:r>
          </a:p>
          <a:p>
            <a:r>
              <a:rPr lang="fa-IR" dirty="0" smtClean="0"/>
              <a:t>بهداشت فردي ضعيف</a:t>
            </a:r>
          </a:p>
          <a:p>
            <a:r>
              <a:rPr lang="fa-IR" dirty="0" smtClean="0"/>
              <a:t>داروها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05885"/>
            <a:ext cx="5472608" cy="677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70C0"/>
                </a:solidFill>
              </a:rPr>
              <a:t>گاستروانتريت ويروسي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/>
          </a:p>
          <a:p>
            <a:r>
              <a:rPr lang="fa-IR" sz="2800" dirty="0" smtClean="0"/>
              <a:t>30 تا 40 درصد موارد اسهال عفوني</a:t>
            </a:r>
          </a:p>
          <a:p>
            <a:endParaRPr lang="fa-IR" sz="2800" dirty="0" smtClean="0"/>
          </a:p>
          <a:p>
            <a:r>
              <a:rPr lang="fa-I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انتقال: </a:t>
            </a:r>
            <a:r>
              <a:rPr lang="fa-IR" sz="2800" dirty="0" smtClean="0"/>
              <a:t>مدفوعي – دهاني، شخص به شخص و آب استخر</a:t>
            </a:r>
          </a:p>
          <a:p>
            <a:endParaRPr lang="fa-IR" sz="2800" dirty="0" smtClean="0"/>
          </a:p>
          <a:p>
            <a:r>
              <a:rPr lang="fa-IR" sz="2800" dirty="0" smtClean="0">
                <a:solidFill>
                  <a:srgbClr val="FF0000"/>
                </a:solidFill>
              </a:rPr>
              <a:t>شروع علائم: </a:t>
            </a:r>
            <a:r>
              <a:rPr lang="fa-IR" sz="2800" dirty="0" smtClean="0"/>
              <a:t>12 تا 48 ساعت پس از مواجهه</a:t>
            </a:r>
          </a:p>
          <a:p>
            <a:r>
              <a:rPr lang="fa-IR" sz="2800" dirty="0" smtClean="0">
                <a:solidFill>
                  <a:srgbClr val="00B050"/>
                </a:solidFill>
              </a:rPr>
              <a:t>مدت علائم: </a:t>
            </a:r>
            <a:r>
              <a:rPr lang="fa-IR" sz="2800" dirty="0" smtClean="0"/>
              <a:t>1 تا 3 روز</a:t>
            </a:r>
            <a:endParaRPr lang="fa-IR" sz="2800" dirty="0"/>
          </a:p>
          <a:p>
            <a:endParaRPr lang="fa-I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11340"/>
            <a:ext cx="2376264" cy="3530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70C0"/>
                </a:solidFill>
              </a:rPr>
              <a:t>گاستروانتريت ويروسي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علائم:</a:t>
            </a:r>
          </a:p>
          <a:p>
            <a:pPr lvl="1"/>
            <a:r>
              <a:rPr lang="fa-IR" dirty="0" smtClean="0"/>
              <a:t>تهوع و استفراغ</a:t>
            </a:r>
          </a:p>
          <a:p>
            <a:pPr lvl="1"/>
            <a:r>
              <a:rPr lang="fa-IR" dirty="0" smtClean="0"/>
              <a:t>اسهال</a:t>
            </a:r>
          </a:p>
          <a:p>
            <a:pPr lvl="1"/>
            <a:r>
              <a:rPr lang="fa-IR" dirty="0" smtClean="0"/>
              <a:t>كرامپ شكمي</a:t>
            </a:r>
          </a:p>
          <a:p>
            <a:pPr lvl="1"/>
            <a:r>
              <a:rPr lang="fa-IR" dirty="0" smtClean="0"/>
              <a:t>ميالژي</a:t>
            </a:r>
          </a:p>
          <a:p>
            <a:pPr lvl="1"/>
            <a:r>
              <a:rPr lang="fa-IR" dirty="0" smtClean="0"/>
              <a:t>سردرد</a:t>
            </a:r>
          </a:p>
          <a:p>
            <a:pPr lvl="1"/>
            <a:r>
              <a:rPr lang="fa-IR" dirty="0" smtClean="0"/>
              <a:t>لرز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34" y="3022923"/>
            <a:ext cx="3103240" cy="310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70C0"/>
                </a:solidFill>
              </a:rPr>
              <a:t>گاستروانتريت ويروسي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a-I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درمان: </a:t>
            </a:r>
            <a:r>
              <a:rPr lang="fa-IR" dirty="0" smtClean="0"/>
              <a:t>جايگزيني آب و الكتروليت</a:t>
            </a:r>
          </a:p>
          <a:p>
            <a:endParaRPr lang="fa-IR" dirty="0" smtClean="0"/>
          </a:p>
          <a:p>
            <a:r>
              <a:rPr lang="fa-I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پيشگيري: </a:t>
            </a:r>
          </a:p>
          <a:p>
            <a:pPr lvl="1"/>
            <a:r>
              <a:rPr lang="fa-IR" dirty="0" smtClean="0"/>
              <a:t>شستن مناسب دست</a:t>
            </a:r>
          </a:p>
          <a:p>
            <a:pPr lvl="1"/>
            <a:r>
              <a:rPr lang="fa-IR" dirty="0" smtClean="0"/>
              <a:t>دور انداختن اشياء و مواد آلوده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24295"/>
            <a:ext cx="3600400" cy="2684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0121"/>
            <a:ext cx="3758919" cy="3758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726458"/>
            <a:ext cx="3923869" cy="2942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21357"/>
            <a:ext cx="32194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B050"/>
                </a:solidFill>
              </a:rPr>
              <a:t>وبا 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i="1" dirty="0" err="1" smtClean="0">
                <a:solidFill>
                  <a:srgbClr val="00B050"/>
                </a:solidFill>
              </a:rPr>
              <a:t>Vibrio</a:t>
            </a:r>
            <a:r>
              <a:rPr lang="en-US" b="1" i="1" dirty="0" smtClean="0">
                <a:solidFill>
                  <a:srgbClr val="00B050"/>
                </a:solidFill>
              </a:rPr>
              <a:t> cholera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fa-I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تظاهر باليني:</a:t>
            </a:r>
          </a:p>
          <a:p>
            <a:pPr lvl="1"/>
            <a:r>
              <a:rPr lang="fa-IR" dirty="0" smtClean="0"/>
              <a:t>اسهال آبكي خفيف تا متوسط (12 ساعت تا 5 روز بعد از بلع)</a:t>
            </a:r>
          </a:p>
          <a:p>
            <a:pPr lvl="1"/>
            <a:r>
              <a:rPr lang="fa-IR" dirty="0" smtClean="0"/>
              <a:t>احتمال پيشرفت به سمت دهيدراسيون شديد</a:t>
            </a:r>
          </a:p>
          <a:p>
            <a:pPr lvl="1"/>
            <a:r>
              <a:rPr lang="fa-IR" dirty="0" smtClean="0"/>
              <a:t>برخي بيماران: ناقل بي علامت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210150"/>
            <a:ext cx="2736304" cy="2459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اسهال عفوني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شيوع جهاني</a:t>
            </a:r>
          </a:p>
          <a:p>
            <a:endParaRPr lang="fa-IR" dirty="0"/>
          </a:p>
          <a:p>
            <a:r>
              <a:rPr lang="fa-IR" dirty="0" smtClean="0"/>
              <a:t>بلع غذا يا آب آلوده به باكتري پاتوژن يا توكسين آن</a:t>
            </a:r>
          </a:p>
          <a:p>
            <a:endParaRPr lang="fa-IR" dirty="0"/>
          </a:p>
          <a:p>
            <a:r>
              <a:rPr lang="fa-IR" dirty="0" smtClean="0"/>
              <a:t>طيف بيماري: ناقل بي علامت تا اسهال شديد و خطرناك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941168"/>
            <a:ext cx="4152900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B050"/>
                </a:solidFill>
              </a:rPr>
              <a:t>وبا 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i="1" dirty="0" err="1" smtClean="0">
                <a:solidFill>
                  <a:srgbClr val="00B050"/>
                </a:solidFill>
              </a:rPr>
              <a:t>Vibrio</a:t>
            </a:r>
            <a:r>
              <a:rPr lang="en-US" b="1" i="1" dirty="0" smtClean="0">
                <a:solidFill>
                  <a:srgbClr val="00B050"/>
                </a:solidFill>
              </a:rPr>
              <a:t> cholera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fa-I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sz="2800" dirty="0" smtClean="0"/>
              <a:t>موارد شديد و اپيدمي: سوش هاي مولد توكسين (</a:t>
            </a:r>
            <a:r>
              <a:rPr lang="en-US" sz="2800" dirty="0" smtClean="0"/>
              <a:t>01</a:t>
            </a:r>
            <a:r>
              <a:rPr lang="fa-IR" sz="2800" dirty="0" smtClean="0"/>
              <a:t> و </a:t>
            </a:r>
            <a:r>
              <a:rPr lang="en-US" sz="2800" dirty="0" smtClean="0"/>
              <a:t>0139</a:t>
            </a:r>
            <a:r>
              <a:rPr lang="fa-IR" sz="2800" dirty="0" smtClean="0"/>
              <a:t>)</a:t>
            </a:r>
          </a:p>
          <a:p>
            <a:endParaRPr lang="fa-IR" dirty="0" smtClean="0"/>
          </a:p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تظاهر باليني:</a:t>
            </a:r>
          </a:p>
          <a:p>
            <a:pPr lvl="1"/>
            <a:r>
              <a:rPr lang="fa-IR" dirty="0" smtClean="0"/>
              <a:t>مدفوع آبكي، پرحجم،‌كمرنگ و كف آلود</a:t>
            </a:r>
          </a:p>
          <a:p>
            <a:pPr lvl="1"/>
            <a:r>
              <a:rPr lang="fa-IR" dirty="0" smtClean="0"/>
              <a:t>دهيدراسيون شديد و شوك هايپوولميك (2 تا 5 درصد)</a:t>
            </a:r>
          </a:p>
          <a:p>
            <a:pPr lvl="1"/>
            <a:r>
              <a:rPr lang="fa-IR" dirty="0" smtClean="0"/>
              <a:t>تغيير سطح هوشياري</a:t>
            </a:r>
          </a:p>
          <a:p>
            <a:pPr lvl="1"/>
            <a:r>
              <a:rPr lang="fa-IR" dirty="0" smtClean="0"/>
              <a:t>كاهش فشارخون و افزايش ضربان قلب</a:t>
            </a:r>
          </a:p>
          <a:p>
            <a:pPr lvl="1"/>
            <a:r>
              <a:rPr lang="fa-IR" dirty="0" smtClean="0"/>
              <a:t>كاهش تورگور پوست</a:t>
            </a:r>
          </a:p>
          <a:p>
            <a:pPr lvl="1"/>
            <a:r>
              <a:rPr lang="fa-IR" dirty="0" smtClean="0"/>
              <a:t>خشكي مخاط ها</a:t>
            </a:r>
          </a:p>
          <a:p>
            <a:pPr lvl="1"/>
            <a:r>
              <a:rPr lang="fa-IR" dirty="0" smtClean="0"/>
              <a:t>كاهش وزن (بيش از 10 درصد)</a:t>
            </a:r>
          </a:p>
          <a:p>
            <a:pPr lvl="1"/>
            <a:r>
              <a:rPr lang="fa-IR" dirty="0" smtClean="0"/>
              <a:t>اسيدوز</a:t>
            </a:r>
          </a:p>
          <a:p>
            <a:pPr lvl="1"/>
            <a:endParaRPr lang="fa-IR" dirty="0" smtClean="0"/>
          </a:p>
        </p:txBody>
      </p:sp>
      <p:pic>
        <p:nvPicPr>
          <p:cNvPr id="1026" name="Picture 2" descr="http://dtch1d7nhw92g.cloudfront.net/content/ajpcell/302/11/C1569/F5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91856"/>
            <a:ext cx="3384376" cy="24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B050"/>
                </a:solidFill>
              </a:rPr>
              <a:t>وبا 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i="1" dirty="0" err="1" smtClean="0">
                <a:solidFill>
                  <a:srgbClr val="00B050"/>
                </a:solidFill>
              </a:rPr>
              <a:t>Vibrio</a:t>
            </a:r>
            <a:r>
              <a:rPr lang="en-US" b="1" i="1" dirty="0" smtClean="0">
                <a:solidFill>
                  <a:srgbClr val="00B050"/>
                </a:solidFill>
              </a:rPr>
              <a:t> cholera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fa-I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درمان:</a:t>
            </a:r>
          </a:p>
          <a:p>
            <a:pPr lvl="1"/>
            <a:r>
              <a:rPr lang="fa-IR" dirty="0" smtClean="0"/>
              <a:t>هيدراسيون داخل وريدي</a:t>
            </a:r>
          </a:p>
          <a:p>
            <a:pPr lvl="1"/>
            <a:r>
              <a:rPr lang="fa-IR" dirty="0" smtClean="0"/>
              <a:t>تجويز آنتي بيوتيك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18" t="20454" r="14461"/>
          <a:stretch/>
        </p:blipFill>
        <p:spPr>
          <a:xfrm>
            <a:off x="4499992" y="3645024"/>
            <a:ext cx="3744416" cy="2912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633"/>
          <a:stretch/>
        </p:blipFill>
        <p:spPr>
          <a:xfrm>
            <a:off x="251520" y="2257078"/>
            <a:ext cx="3528392" cy="4412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1" dirty="0" smtClean="0">
                <a:solidFill>
                  <a:srgbClr val="00B050"/>
                </a:solidFill>
              </a:rPr>
              <a:t>رژيم هاي آنتي بيوتيكي</a:t>
            </a:r>
            <a:endParaRPr lang="fa-IR" b="1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err="1" smtClean="0"/>
              <a:t>Doxycycline</a:t>
            </a:r>
            <a:r>
              <a:rPr lang="en-US" sz="2800" dirty="0" smtClean="0"/>
              <a:t> 300 mg S.D</a:t>
            </a:r>
          </a:p>
          <a:p>
            <a:pPr algn="l" rtl="0"/>
            <a:r>
              <a:rPr lang="en-US" sz="2800" dirty="0" smtClean="0"/>
              <a:t>Ciprofloxacin 1 g S.D</a:t>
            </a:r>
          </a:p>
          <a:p>
            <a:pPr algn="l" rtl="0"/>
            <a:r>
              <a:rPr lang="en-US" sz="2800" dirty="0" err="1" smtClean="0"/>
              <a:t>Azithromycin</a:t>
            </a:r>
            <a:r>
              <a:rPr lang="en-US" sz="2800" dirty="0" smtClean="0"/>
              <a:t> 1 g S.D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Tetracycline 500 mg q6h for 2-3 days</a:t>
            </a:r>
          </a:p>
          <a:p>
            <a:pPr algn="l" rtl="0"/>
            <a:r>
              <a:rPr lang="en-US" sz="2800" dirty="0" err="1" smtClean="0"/>
              <a:t>Erythromaycin</a:t>
            </a:r>
            <a:r>
              <a:rPr lang="en-US" sz="2800" dirty="0" smtClean="0"/>
              <a:t> 400 mg q6h for 3 days</a:t>
            </a:r>
          </a:p>
          <a:p>
            <a:pPr algn="l" rtl="0"/>
            <a:r>
              <a:rPr lang="en-US" sz="2800" dirty="0" smtClean="0"/>
              <a:t>Co-</a:t>
            </a:r>
            <a:r>
              <a:rPr lang="en-US" sz="2800" dirty="0" err="1" smtClean="0"/>
              <a:t>trimoxazole</a:t>
            </a:r>
            <a:r>
              <a:rPr lang="en-US" sz="2800" dirty="0" smtClean="0"/>
              <a:t> 800/160 mg q12h for 3 days</a:t>
            </a:r>
          </a:p>
          <a:p>
            <a:pPr algn="l" rtl="0"/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33CC"/>
                </a:solidFill>
              </a:rPr>
              <a:t>اسهال ناشی از غذای آلوده به توکسین</a:t>
            </a:r>
            <a:endParaRPr lang="fa-IR" b="1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i="1" dirty="0" smtClean="0"/>
          </a:p>
          <a:p>
            <a:pPr algn="l" rtl="0"/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algn="l" rtl="0"/>
            <a:r>
              <a:rPr lang="en-US" i="1" dirty="0" smtClean="0"/>
              <a:t>B. cereus</a:t>
            </a:r>
          </a:p>
          <a:p>
            <a:pPr algn="l" rtl="0"/>
            <a:r>
              <a:rPr lang="en-US" i="1" dirty="0" smtClean="0"/>
              <a:t>C. </a:t>
            </a:r>
            <a:r>
              <a:rPr lang="en-US" i="1" dirty="0" err="1" smtClean="0"/>
              <a:t>perfringens</a:t>
            </a:r>
            <a:endParaRPr lang="fa-IR" i="1" dirty="0"/>
          </a:p>
        </p:txBody>
      </p:sp>
    </p:spTree>
    <p:extLst>
      <p:ext uri="{BB962C8B-B14F-4D97-AF65-F5344CB8AC3E}">
        <p14:creationId xmlns:p14="http://schemas.microsoft.com/office/powerpoint/2010/main" val="1481721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33CC"/>
                </a:solidFill>
              </a:rPr>
              <a:t>اسهال ناشی از غذای آلوده به توکسین</a:t>
            </a:r>
            <a:endParaRPr lang="fa-IR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a-IR" dirty="0" smtClean="0"/>
              <a:t>شروع علائم: طی 24 ساعت از مصرف غذا</a:t>
            </a:r>
          </a:p>
          <a:p>
            <a:endParaRPr lang="fa-IR" dirty="0"/>
          </a:p>
          <a:p>
            <a:r>
              <a:rPr lang="fa-IR" dirty="0" smtClean="0"/>
              <a:t>طی 6 ساعت: </a:t>
            </a:r>
          </a:p>
          <a:p>
            <a:pPr lvl="1"/>
            <a:r>
              <a:rPr lang="fa-IR" dirty="0" smtClean="0"/>
              <a:t>استاف اورئوس </a:t>
            </a:r>
          </a:p>
          <a:p>
            <a:pPr lvl="1"/>
            <a:r>
              <a:rPr lang="fa-IR" dirty="0" smtClean="0"/>
              <a:t>باسیلوس سرئوس </a:t>
            </a:r>
            <a:r>
              <a:rPr lang="en-US" sz="2600" dirty="0" smtClean="0"/>
              <a:t>(short-incubation dis., emetic syndrome)</a:t>
            </a:r>
            <a:endParaRPr lang="fa-IR" sz="2600" dirty="0" smtClean="0"/>
          </a:p>
          <a:p>
            <a:endParaRPr lang="fa-IR" dirty="0" smtClean="0"/>
          </a:p>
          <a:p>
            <a:r>
              <a:rPr lang="fa-IR" dirty="0" smtClean="0"/>
              <a:t>طی 8 تا 16 ساعت: </a:t>
            </a:r>
          </a:p>
          <a:p>
            <a:pPr lvl="1"/>
            <a:r>
              <a:rPr lang="fa-IR" dirty="0" smtClean="0"/>
              <a:t>کلستریدیوم پرفرینژنس </a:t>
            </a:r>
          </a:p>
          <a:p>
            <a:pPr lvl="1"/>
            <a:r>
              <a:rPr lang="fa-IR" dirty="0" smtClean="0"/>
              <a:t>باسیلوس سرئوس </a:t>
            </a:r>
            <a:r>
              <a:rPr lang="en-US" sz="2600" dirty="0" smtClean="0"/>
              <a:t>(long-incubation dis., diarrheal syndrome)</a:t>
            </a:r>
            <a:r>
              <a:rPr lang="fa-IR" sz="2600" dirty="0" smtClean="0"/>
              <a:t> </a:t>
            </a:r>
            <a:endParaRPr lang="fa-IR" sz="2600" dirty="0"/>
          </a:p>
        </p:txBody>
      </p:sp>
    </p:spTree>
    <p:extLst>
      <p:ext uri="{BB962C8B-B14F-4D97-AF65-F5344CB8AC3E}">
        <p14:creationId xmlns:p14="http://schemas.microsoft.com/office/powerpoint/2010/main" val="2195443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33CC"/>
                </a:solidFill>
              </a:rPr>
              <a:t>اسهال ناشی از غذای آلوده به توکسین</a:t>
            </a:r>
            <a:endParaRPr lang="fa-IR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B050"/>
                </a:solidFill>
              </a:rPr>
              <a:t>غذاهای همراه با استاف: </a:t>
            </a:r>
            <a:r>
              <a:rPr lang="fa-IR" dirty="0" smtClean="0"/>
              <a:t>سالاد، گوشت، شیرینی خامه ای</a:t>
            </a:r>
          </a:p>
          <a:p>
            <a:endParaRPr lang="fa-IR" dirty="0"/>
          </a:p>
          <a:p>
            <a:r>
              <a:rPr lang="fa-IR" dirty="0" smtClean="0">
                <a:solidFill>
                  <a:srgbClr val="FF33CC"/>
                </a:solidFill>
              </a:rPr>
              <a:t>غذاهای همراه با باسیلوس: </a:t>
            </a:r>
          </a:p>
          <a:p>
            <a:pPr lvl="1"/>
            <a:r>
              <a:rPr lang="fa-IR" dirty="0" smtClean="0"/>
              <a:t>سندرم همراه تهوع: برنج، لبنیات</a:t>
            </a:r>
          </a:p>
          <a:p>
            <a:pPr lvl="1"/>
            <a:r>
              <a:rPr lang="fa-IR" dirty="0" smtClean="0"/>
              <a:t>سندرم اسهالی: گوشت، سالاد</a:t>
            </a:r>
          </a:p>
          <a:p>
            <a:endParaRPr lang="fa-IR" dirty="0"/>
          </a:p>
          <a:p>
            <a:r>
              <a:rPr lang="fa-IR" dirty="0" smtClean="0">
                <a:solidFill>
                  <a:srgbClr val="FF0000"/>
                </a:solidFill>
              </a:rPr>
              <a:t>غذاهای همراه با کلستریدیوم: </a:t>
            </a:r>
            <a:r>
              <a:rPr lang="fa-IR" sz="2800" dirty="0" smtClean="0"/>
              <a:t>گوشت با نگهداری نامناسب، ماهی، سالاد ماکارونی، لبنیات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272977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33CC"/>
                </a:solidFill>
              </a:rPr>
              <a:t>اسهال ناشی از غذای آلوده به توکسین</a:t>
            </a:r>
            <a:endParaRPr lang="fa-IR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/>
              <a:t>بهبود طی 24 ساعت</a:t>
            </a:r>
          </a:p>
          <a:p>
            <a:endParaRPr lang="fa-IR" dirty="0" smtClean="0"/>
          </a:p>
          <a:p>
            <a:r>
              <a:rPr lang="fa-IR" dirty="0" smtClean="0"/>
              <a:t>عدم نیاز به آنتی بیوتیک</a:t>
            </a:r>
            <a:endParaRPr lang="fa-I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B0F0"/>
                </a:solidFill>
              </a:rPr>
              <a:t>شیگلوزیس </a:t>
            </a:r>
            <a:r>
              <a:rPr lang="en-US" b="1" dirty="0" smtClean="0">
                <a:solidFill>
                  <a:srgbClr val="00B0F0"/>
                </a:solidFill>
              </a:rPr>
              <a:t>(Shigellosis)</a:t>
            </a:r>
            <a:endParaRPr lang="fa-I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/>
              <a:t>شایع ترین علت دیسانتری</a:t>
            </a:r>
          </a:p>
          <a:p>
            <a:endParaRPr lang="fa-IR" dirty="0" smtClean="0"/>
          </a:p>
          <a:p>
            <a:endParaRPr lang="fa-IR" dirty="0"/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مدفوع خونی یا </a:t>
            </a:r>
            <a:r>
              <a:rPr lang="fa-IR" dirty="0" smtClean="0"/>
              <a:t>موکوئید (کم حجم)</a:t>
            </a:r>
            <a:endParaRPr lang="fa-IR" dirty="0"/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کرامپ شکمی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تب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خستگی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ناخوشی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بی اشتهایی</a:t>
            </a:r>
          </a:p>
          <a:p>
            <a:pPr>
              <a:buFont typeface="Wingdings" panose="05000000000000000000" pitchFamily="2" charset="2"/>
              <a:buChar char="ü"/>
            </a:pPr>
            <a:endParaRPr lang="fa-IR" dirty="0">
              <a:solidFill>
                <a:srgbClr val="FF33CC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a-IR" dirty="0">
                <a:solidFill>
                  <a:srgbClr val="FF33CC"/>
                </a:solidFill>
              </a:rPr>
              <a:t>شروع علائم: 24 تا 48 ساعت پس از مواجهه</a:t>
            </a:r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65965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00B0F0"/>
                </a:solidFill>
              </a:rPr>
              <a:t>شیگلوزیس </a:t>
            </a:r>
            <a:r>
              <a:rPr lang="en-US" b="1" dirty="0">
                <a:solidFill>
                  <a:srgbClr val="00B0F0"/>
                </a:solidFill>
              </a:rPr>
              <a:t>(Shigellosis)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Severe illness:</a:t>
            </a:r>
          </a:p>
          <a:p>
            <a:pPr lvl="1" algn="l" rtl="0"/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 err="1"/>
              <a:t>dysenieriae</a:t>
            </a:r>
            <a:r>
              <a:rPr lang="en-US" i="1" dirty="0"/>
              <a:t> </a:t>
            </a:r>
            <a:endParaRPr lang="en-US" dirty="0"/>
          </a:p>
          <a:p>
            <a:pPr lvl="1" algn="l" rtl="0"/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 err="1" smtClean="0"/>
              <a:t>flexneri</a:t>
            </a:r>
            <a:endParaRPr lang="en-US" i="1" dirty="0" smtClean="0"/>
          </a:p>
          <a:p>
            <a:pPr algn="l" rtl="0"/>
            <a:endParaRPr lang="en-US" i="1" dirty="0"/>
          </a:p>
          <a:p>
            <a:pPr algn="l" rtl="0"/>
            <a:r>
              <a:rPr lang="en-US" b="1" dirty="0" smtClean="0"/>
              <a:t>Milder illness </a:t>
            </a:r>
            <a:r>
              <a:rPr lang="en-US" sz="2400" dirty="0"/>
              <a:t>(</a:t>
            </a:r>
            <a:r>
              <a:rPr lang="en-US" sz="2400" dirty="0" smtClean="0"/>
              <a:t>watery </a:t>
            </a:r>
            <a:r>
              <a:rPr lang="en-US" sz="2400" dirty="0"/>
              <a:t>diarrhea with or without </a:t>
            </a:r>
            <a:r>
              <a:rPr lang="en-US" sz="2400" dirty="0" smtClean="0"/>
              <a:t>blood)</a:t>
            </a:r>
            <a:r>
              <a:rPr lang="en-US" b="1" dirty="0" smtClean="0"/>
              <a:t>:</a:t>
            </a:r>
          </a:p>
          <a:p>
            <a:pPr lvl="1" algn="l" rtl="0"/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 err="1"/>
              <a:t>sonnei</a:t>
            </a:r>
            <a:r>
              <a:rPr lang="en-US" i="1" dirty="0"/>
              <a:t> </a:t>
            </a:r>
            <a:endParaRPr lang="en-US" dirty="0"/>
          </a:p>
          <a:p>
            <a:pPr lvl="1" algn="l" rtl="0"/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 err="1" smtClean="0"/>
              <a:t>boydii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83572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00B0F0"/>
                </a:solidFill>
              </a:rPr>
              <a:t>شیگلوزیس </a:t>
            </a:r>
            <a:r>
              <a:rPr lang="en-US" b="1" dirty="0">
                <a:solidFill>
                  <a:srgbClr val="00B0F0"/>
                </a:solidFill>
              </a:rPr>
              <a:t>(Shigellosis)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b="1" dirty="0" smtClean="0"/>
          </a:p>
          <a:p>
            <a:r>
              <a:rPr lang="fa-IR" b="1" dirty="0" smtClean="0"/>
              <a:t>انتقال:</a:t>
            </a:r>
          </a:p>
          <a:p>
            <a:pPr lvl="1"/>
            <a:r>
              <a:rPr lang="fa-IR" dirty="0" smtClean="0"/>
              <a:t>شخص به شخص (افراد بی علامت یا علامت دار)</a:t>
            </a:r>
          </a:p>
          <a:p>
            <a:pPr lvl="1"/>
            <a:r>
              <a:rPr lang="fa-IR" dirty="0" smtClean="0"/>
              <a:t>غذای آلوده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6291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تعاريف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اسهال: </a:t>
            </a:r>
            <a:r>
              <a:rPr lang="fa-IR" dirty="0" smtClean="0"/>
              <a:t>دفع مدفوع شل به تعداد 3 بار يا بيشتر در روز يا دفع مدفوع شل همراه خون با هر تعداد</a:t>
            </a:r>
          </a:p>
          <a:p>
            <a:endParaRPr lang="fa-IR" dirty="0"/>
          </a:p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اسهال حاد: </a:t>
            </a:r>
            <a:r>
              <a:rPr lang="fa-IR" dirty="0" smtClean="0"/>
              <a:t>مدت كمتر از 14 روز</a:t>
            </a:r>
          </a:p>
          <a:p>
            <a:endParaRPr lang="fa-IR" dirty="0"/>
          </a:p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اسهال مداوم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(persistent)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a-IR" dirty="0" smtClean="0"/>
              <a:t>مدت بيش از 14 روز</a:t>
            </a:r>
          </a:p>
          <a:p>
            <a:endParaRPr lang="fa-IR" dirty="0"/>
          </a:p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اسهال مزمن: </a:t>
            </a:r>
            <a:r>
              <a:rPr lang="fa-IR" dirty="0" smtClean="0"/>
              <a:t>مدت بيش از 30 روز</a:t>
            </a:r>
            <a:endParaRPr lang="fa-I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00B0F0"/>
                </a:solidFill>
              </a:rPr>
              <a:t>شیگلوزیس </a:t>
            </a:r>
            <a:r>
              <a:rPr lang="en-US" b="1" dirty="0">
                <a:solidFill>
                  <a:srgbClr val="00B0F0"/>
                </a:solidFill>
              </a:rPr>
              <a:t>(Shigellosis)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عوارض:</a:t>
            </a:r>
          </a:p>
          <a:p>
            <a:pPr lvl="1"/>
            <a:r>
              <a:rPr lang="fa-IR" dirty="0" smtClean="0"/>
              <a:t>تشنج</a:t>
            </a:r>
          </a:p>
          <a:p>
            <a:pPr lvl="1"/>
            <a:r>
              <a:rPr lang="en-US" dirty="0" smtClean="0"/>
              <a:t>Hemolytic uremic syndrome</a:t>
            </a:r>
            <a:r>
              <a:rPr lang="fa-IR" dirty="0" smtClean="0"/>
              <a:t> (</a:t>
            </a:r>
            <a:r>
              <a:rPr lang="en-US" dirty="0" smtClean="0"/>
              <a:t>HUS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مگاکولون سمی</a:t>
            </a:r>
          </a:p>
          <a:p>
            <a:pPr lvl="1"/>
            <a:r>
              <a:rPr lang="en-US" dirty="0" smtClean="0"/>
              <a:t>IBS</a:t>
            </a:r>
            <a:r>
              <a:rPr lang="fa-IR" dirty="0" smtClean="0"/>
              <a:t> </a:t>
            </a:r>
          </a:p>
          <a:p>
            <a:pPr lvl="1"/>
            <a:r>
              <a:rPr lang="fa-IR" dirty="0" smtClean="0"/>
              <a:t>آرتریت واکنشی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03114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00B0F0"/>
                </a:solidFill>
              </a:rPr>
              <a:t>شیگلوزیس </a:t>
            </a:r>
            <a:r>
              <a:rPr lang="en-US" b="1" dirty="0">
                <a:solidFill>
                  <a:srgbClr val="00B0F0"/>
                </a:solidFill>
              </a:rPr>
              <a:t>(Shigellosis)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b="1" dirty="0" smtClean="0"/>
          </a:p>
          <a:p>
            <a:r>
              <a:rPr lang="fa-IR" b="1" dirty="0" smtClean="0"/>
              <a:t>درمان:</a:t>
            </a:r>
          </a:p>
          <a:p>
            <a:pPr lvl="1"/>
            <a:r>
              <a:rPr lang="fa-IR" dirty="0" smtClean="0"/>
              <a:t>سیپروفلوکساسین</a:t>
            </a:r>
          </a:p>
          <a:p>
            <a:pPr lvl="1"/>
            <a:r>
              <a:rPr lang="fa-IR" dirty="0" smtClean="0"/>
              <a:t>آزیترومایسین</a:t>
            </a:r>
          </a:p>
          <a:p>
            <a:pPr lvl="1"/>
            <a:r>
              <a:rPr lang="fa-IR" dirty="0" smtClean="0"/>
              <a:t>سفتریاکسون</a:t>
            </a:r>
          </a:p>
          <a:p>
            <a:pPr lvl="1"/>
            <a:r>
              <a:rPr lang="fa-IR" dirty="0" smtClean="0"/>
              <a:t>سفیکسیم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8936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سالمونلوز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Salmonellosis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ناشی از گونه های </a:t>
            </a:r>
            <a:r>
              <a:rPr lang="en-US" dirty="0" smtClean="0"/>
              <a:t>Salmonellae</a:t>
            </a:r>
            <a:r>
              <a:rPr lang="fa-IR" dirty="0" smtClean="0"/>
              <a:t> </a:t>
            </a:r>
          </a:p>
          <a:p>
            <a:endParaRPr lang="fa-IR" dirty="0"/>
          </a:p>
          <a:p>
            <a:pPr algn="l" rtl="0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Nontyphoidal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 algn="l" rtl="0"/>
            <a:r>
              <a:rPr lang="en-US" i="1" dirty="0"/>
              <a:t>Salmonella </a:t>
            </a:r>
            <a:r>
              <a:rPr lang="en-US" i="1" dirty="0" err="1" smtClean="0"/>
              <a:t>typhimurium</a:t>
            </a:r>
            <a:endParaRPr lang="en-US" i="1" dirty="0" smtClean="0"/>
          </a:p>
          <a:p>
            <a:pPr lvl="1" algn="l" rtl="0"/>
            <a:r>
              <a:rPr lang="en-US" i="1" dirty="0" smtClean="0"/>
              <a:t>Salmonella </a:t>
            </a:r>
            <a:r>
              <a:rPr lang="en-US" i="1" dirty="0" err="1" smtClean="0"/>
              <a:t>enteritidis</a:t>
            </a:r>
            <a:endParaRPr lang="en-US" i="1" dirty="0" smtClean="0"/>
          </a:p>
          <a:p>
            <a:pPr lvl="1" algn="l" rtl="0"/>
            <a:r>
              <a:rPr lang="en-US" i="1" dirty="0" smtClean="0"/>
              <a:t>Salmonella </a:t>
            </a:r>
            <a:r>
              <a:rPr lang="en-US" i="1" dirty="0" err="1" smtClean="0"/>
              <a:t>choleraesuis</a:t>
            </a:r>
            <a:endParaRPr lang="en-US" i="1" dirty="0" smtClean="0"/>
          </a:p>
          <a:p>
            <a:pPr lvl="1" algn="l" rtl="0"/>
            <a:endParaRPr lang="en-US" i="1" dirty="0"/>
          </a:p>
          <a:p>
            <a:pPr algn="l" rtl="0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Typhoidal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rtl="0"/>
            <a:r>
              <a:rPr lang="en-US" i="1" dirty="0"/>
              <a:t>Salmonella </a:t>
            </a:r>
            <a:r>
              <a:rPr lang="en-US" i="1" dirty="0" err="1"/>
              <a:t>typhi</a:t>
            </a:r>
            <a:r>
              <a:rPr lang="en-US" i="1" dirty="0"/>
              <a:t> </a:t>
            </a:r>
          </a:p>
          <a:p>
            <a:pPr lvl="1" algn="l" rtl="0"/>
            <a:r>
              <a:rPr lang="en-US" i="1" dirty="0" smtClean="0"/>
              <a:t>Salmonella </a:t>
            </a:r>
            <a:r>
              <a:rPr lang="en-US" i="1" dirty="0" err="1"/>
              <a:t>paratyphi</a:t>
            </a: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47821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Nontyphoidal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Salmonellosis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/>
              <a:t>انتقال از راه مصرف غذای آلوده (مرغ، تخم مرغ، لبنیات)</a:t>
            </a:r>
          </a:p>
          <a:p>
            <a:endParaRPr lang="fa-IR" dirty="0" smtClean="0"/>
          </a:p>
          <a:p>
            <a:r>
              <a:rPr lang="fa-IR" dirty="0" smtClean="0"/>
              <a:t>همراه با شیوع در یک منطقه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99354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Nontyphoidal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Salmonellosis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علائم: </a:t>
            </a:r>
            <a:r>
              <a:rPr lang="fa-IR" dirty="0" smtClean="0"/>
              <a:t>شروع حاد طی 6 تا 72 ساعت از مصرف غذا</a:t>
            </a:r>
          </a:p>
          <a:p>
            <a:pPr lvl="1"/>
            <a:r>
              <a:rPr lang="fa-IR" dirty="0" smtClean="0"/>
              <a:t>تب</a:t>
            </a:r>
          </a:p>
          <a:p>
            <a:pPr lvl="1"/>
            <a:r>
              <a:rPr lang="fa-IR" dirty="0" smtClean="0"/>
              <a:t>اسهال (خونی یا غیرخونی)</a:t>
            </a:r>
          </a:p>
          <a:p>
            <a:pPr lvl="1"/>
            <a:r>
              <a:rPr lang="fa-IR" dirty="0" smtClean="0"/>
              <a:t>کرامپ شکمی</a:t>
            </a:r>
          </a:p>
          <a:p>
            <a:pPr lvl="1"/>
            <a:r>
              <a:rPr lang="fa-IR" dirty="0" smtClean="0"/>
              <a:t>دهیدراسیون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94012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Nontyphoidal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Salmonellosis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سیر بیماری: خودمحدودشونده (2 تا 5 روز)</a:t>
            </a:r>
          </a:p>
          <a:p>
            <a:endParaRPr lang="fa-IR" dirty="0"/>
          </a:p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درمان:</a:t>
            </a:r>
          </a:p>
          <a:p>
            <a:pPr lvl="1"/>
            <a:r>
              <a:rPr lang="fa-IR" dirty="0" smtClean="0"/>
              <a:t>جایگزینی آب و الکترولیتها</a:t>
            </a:r>
          </a:p>
          <a:p>
            <a:pPr lvl="1"/>
            <a:r>
              <a:rPr lang="fa-IR" dirty="0" smtClean="0"/>
              <a:t>عدم نیاز به آنتی بیوتیک در حالت معمول</a:t>
            </a:r>
          </a:p>
          <a:p>
            <a:pPr lvl="1"/>
            <a:r>
              <a:rPr lang="fa-IR" dirty="0" smtClean="0"/>
              <a:t>لزوم تجویز آنتی بیوتیک:</a:t>
            </a:r>
          </a:p>
          <a:p>
            <a:pPr lvl="2"/>
            <a:r>
              <a:rPr lang="fa-IR" dirty="0" smtClean="0"/>
              <a:t>بیمار بدحال</a:t>
            </a:r>
          </a:p>
          <a:p>
            <a:pPr lvl="2"/>
            <a:r>
              <a:rPr lang="fa-IR" dirty="0" smtClean="0"/>
              <a:t>خطر عفونت خارج روده ای </a:t>
            </a:r>
          </a:p>
          <a:p>
            <a:pPr lvl="2"/>
            <a:r>
              <a:rPr lang="fa-IR" dirty="0" smtClean="0"/>
              <a:t>کنترل انتشار عفونت در یک مکان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3880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Nontyphoidal</a:t>
            </a:r>
            <a:r>
              <a:rPr lang="en-US" b="1" dirty="0">
                <a:solidFill>
                  <a:srgbClr val="FF0000"/>
                </a:solidFill>
              </a:rPr>
              <a:t> Salmonellosis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عوامل خطرساز عفونت خارج روده ای:</a:t>
            </a:r>
          </a:p>
          <a:p>
            <a:pPr lvl="1"/>
            <a:r>
              <a:rPr lang="fa-IR" dirty="0" smtClean="0"/>
              <a:t>سن کم</a:t>
            </a:r>
          </a:p>
          <a:p>
            <a:pPr lvl="1"/>
            <a:r>
              <a:rPr lang="fa-IR" dirty="0" smtClean="0"/>
              <a:t>دیابت</a:t>
            </a:r>
          </a:p>
          <a:p>
            <a:pPr lvl="1"/>
            <a:r>
              <a:rPr lang="fa-IR" dirty="0" smtClean="0"/>
              <a:t>بدخیمی</a:t>
            </a:r>
          </a:p>
          <a:p>
            <a:pPr lvl="1"/>
            <a:r>
              <a:rPr lang="fa-IR" dirty="0" smtClean="0"/>
              <a:t>اختلال روماتولوژیک</a:t>
            </a:r>
          </a:p>
          <a:p>
            <a:pPr lvl="1"/>
            <a:r>
              <a:rPr lang="fa-IR" dirty="0" smtClean="0"/>
              <a:t>عفونت </a:t>
            </a:r>
            <a:r>
              <a:rPr lang="en-US" dirty="0" smtClean="0"/>
              <a:t>HIV</a:t>
            </a:r>
            <a:r>
              <a:rPr lang="fa-IR" dirty="0" smtClean="0"/>
              <a:t> </a:t>
            </a:r>
          </a:p>
          <a:p>
            <a:pPr lvl="1"/>
            <a:r>
              <a:rPr lang="fa-IR" dirty="0" smtClean="0"/>
              <a:t>درمان ایمونوساپرسیو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50806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Nontyphoidal</a:t>
            </a:r>
            <a:r>
              <a:rPr lang="en-US" b="1" dirty="0">
                <a:solidFill>
                  <a:srgbClr val="FF0000"/>
                </a:solidFill>
              </a:rPr>
              <a:t> Salmonellosis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درمان آنتی بیوتیکی: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a-IR" dirty="0" smtClean="0"/>
              <a:t>آزیترومایسین</a:t>
            </a:r>
          </a:p>
          <a:p>
            <a:pPr lvl="1"/>
            <a:r>
              <a:rPr lang="fa-IR" dirty="0" smtClean="0"/>
              <a:t>سفتریاکسون</a:t>
            </a:r>
          </a:p>
          <a:p>
            <a:pPr lvl="1"/>
            <a:r>
              <a:rPr lang="fa-IR" dirty="0" smtClean="0"/>
              <a:t>فلوروکینولون ها</a:t>
            </a:r>
          </a:p>
          <a:p>
            <a:pPr lvl="1"/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861626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اسهال مسافران </a:t>
            </a:r>
            <a:r>
              <a:rPr lang="en-US" b="1" dirty="0" smtClean="0">
                <a:solidFill>
                  <a:srgbClr val="FF0000"/>
                </a:solidFill>
              </a:rPr>
              <a:t>Traveler’s Diarrhea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تعریف: </a:t>
            </a:r>
            <a:r>
              <a:rPr lang="fa-IR" sz="3000" dirty="0" smtClean="0"/>
              <a:t>دفع مدفوع شل با فرکانس 3 بار یا بیشتر در روز به همراه حداقل یکی از علائم عفونت روده:</a:t>
            </a:r>
          </a:p>
          <a:p>
            <a:pPr lvl="1"/>
            <a:r>
              <a:rPr lang="fa-IR" dirty="0" smtClean="0"/>
              <a:t>کرامپ</a:t>
            </a:r>
          </a:p>
          <a:p>
            <a:pPr lvl="1"/>
            <a:r>
              <a:rPr lang="fa-IR" dirty="0" smtClean="0"/>
              <a:t>تهوع</a:t>
            </a:r>
          </a:p>
          <a:p>
            <a:pPr lvl="1"/>
            <a:r>
              <a:rPr lang="fa-IR" dirty="0" smtClean="0"/>
              <a:t>استفراغ</a:t>
            </a:r>
          </a:p>
          <a:p>
            <a:pPr lvl="1"/>
            <a:r>
              <a:rPr lang="fa-IR" dirty="0" smtClean="0"/>
              <a:t>تب</a:t>
            </a:r>
          </a:p>
          <a:p>
            <a:pPr lvl="1"/>
            <a:r>
              <a:rPr lang="fa-IR" dirty="0" smtClean="0"/>
              <a:t>احساس دفع فوری</a:t>
            </a:r>
          </a:p>
          <a:p>
            <a:pPr lvl="1"/>
            <a:r>
              <a:rPr lang="fa-IR" dirty="0" smtClean="0"/>
              <a:t>تنسموس </a:t>
            </a:r>
            <a:r>
              <a:rPr lang="en-US" dirty="0" smtClean="0"/>
              <a:t>(</a:t>
            </a:r>
            <a:r>
              <a:rPr lang="en-US" dirty="0" err="1" smtClean="0"/>
              <a:t>tenesmus</a:t>
            </a:r>
            <a:r>
              <a:rPr lang="en-US" dirty="0" smtClean="0"/>
              <a:t>)</a:t>
            </a:r>
            <a:r>
              <a:rPr lang="fa-IR" dirty="0" smtClean="0"/>
              <a:t> </a:t>
            </a:r>
          </a:p>
          <a:p>
            <a:pPr lvl="1"/>
            <a:r>
              <a:rPr lang="fa-IR" dirty="0" smtClean="0"/>
              <a:t>وجود خون یا موکوس در مدفوع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89760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</a:rPr>
              <a:t>اسهال مسافران </a:t>
            </a:r>
            <a:r>
              <a:rPr lang="en-US" b="1" dirty="0">
                <a:solidFill>
                  <a:srgbClr val="FF0000"/>
                </a:solidFill>
              </a:rPr>
              <a:t>Traveler’s Diarrhea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شروع علائم: طی 24 تا 48 ساعت از مصرف غذا یا آب آلوده</a:t>
            </a:r>
          </a:p>
          <a:p>
            <a:endParaRPr lang="fa-IR" sz="2800" dirty="0" smtClean="0"/>
          </a:p>
          <a:p>
            <a:r>
              <a:rPr lang="fa-IR" sz="2800" dirty="0" smtClean="0"/>
              <a:t>درصورت عدم درمان: خودمحدودشونده (5 روز)</a:t>
            </a:r>
          </a:p>
          <a:p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63488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تعاريف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اسهال خفيف </a:t>
            </a:r>
            <a:r>
              <a:rPr lang="en-US" sz="2800" dirty="0" smtClean="0"/>
              <a:t>(mild)</a:t>
            </a:r>
            <a:r>
              <a:rPr lang="fa-IR" sz="2800" dirty="0" smtClean="0"/>
              <a:t>: عدم اختلال در فعاليتهاي روزانه</a:t>
            </a:r>
          </a:p>
          <a:p>
            <a:endParaRPr lang="fa-IR" sz="2800" dirty="0"/>
          </a:p>
          <a:p>
            <a:r>
              <a:rPr lang="fa-IR" sz="2800" dirty="0" smtClean="0"/>
              <a:t>اسهال با شدت متوسط </a:t>
            </a:r>
            <a:r>
              <a:rPr lang="en-US" sz="2800" dirty="0" smtClean="0"/>
              <a:t>(moderate)</a:t>
            </a:r>
            <a:r>
              <a:rPr lang="fa-IR" sz="2800" dirty="0" smtClean="0"/>
              <a:t>: تغيير فعاليتهاي روزانه</a:t>
            </a:r>
          </a:p>
          <a:p>
            <a:endParaRPr lang="fa-IR" sz="2800" dirty="0"/>
          </a:p>
          <a:p>
            <a:r>
              <a:rPr lang="fa-IR" sz="2800" dirty="0" smtClean="0"/>
              <a:t>اسهال شديد </a:t>
            </a:r>
            <a:r>
              <a:rPr lang="en-US" sz="2800" dirty="0" smtClean="0"/>
              <a:t>(severe)</a:t>
            </a:r>
            <a:r>
              <a:rPr lang="fa-IR" sz="2800" dirty="0" smtClean="0"/>
              <a:t>: محدوديت كامل فعاليتهاي روزانه</a:t>
            </a:r>
            <a:endParaRPr lang="fa-IR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</a:rPr>
              <a:t>اسهال مسافران </a:t>
            </a:r>
            <a:r>
              <a:rPr lang="en-US" b="1" dirty="0">
                <a:solidFill>
                  <a:srgbClr val="FF0000"/>
                </a:solidFill>
              </a:rPr>
              <a:t>Traveler’s Diarrhea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عوامل خطرساز: </a:t>
            </a:r>
          </a:p>
          <a:p>
            <a:pPr lvl="1"/>
            <a:r>
              <a:rPr lang="fa-IR" dirty="0"/>
              <a:t>مسافرت به مناطق پرخطر (بهداشت ضعیف آب و فاضلاب) </a:t>
            </a:r>
            <a:endParaRPr lang="fa-IR" dirty="0" smtClean="0"/>
          </a:p>
          <a:p>
            <a:pPr lvl="1"/>
            <a:r>
              <a:rPr lang="fa-IR" dirty="0" smtClean="0"/>
              <a:t>مصرف مواد خوراکی نامطمئن</a:t>
            </a:r>
          </a:p>
          <a:p>
            <a:pPr lvl="1"/>
            <a:endParaRPr lang="fa-IR" dirty="0"/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38419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</a:rPr>
              <a:t>اسهال مسافران </a:t>
            </a:r>
            <a:r>
              <a:rPr lang="en-US" b="1" dirty="0">
                <a:solidFill>
                  <a:srgbClr val="FF0000"/>
                </a:solidFill>
              </a:rPr>
              <a:t>Traveler’s Diarrhea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پاتوژن ها: بستگی به منطقه</a:t>
            </a:r>
          </a:p>
          <a:p>
            <a:pPr lvl="1"/>
            <a:r>
              <a:rPr lang="fa-IR" dirty="0" smtClean="0"/>
              <a:t>باکتری ها (%80)</a:t>
            </a:r>
          </a:p>
          <a:p>
            <a:pPr lvl="1"/>
            <a:r>
              <a:rPr lang="fa-IR" dirty="0" smtClean="0"/>
              <a:t>ویروس ها</a:t>
            </a:r>
          </a:p>
          <a:p>
            <a:pPr lvl="1"/>
            <a:r>
              <a:rPr lang="fa-IR" dirty="0" smtClean="0"/>
              <a:t>تک یاخته ها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082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</a:rPr>
              <a:t>اسهال مسافران </a:t>
            </a:r>
            <a:r>
              <a:rPr lang="en-US" b="1" dirty="0">
                <a:solidFill>
                  <a:srgbClr val="FF0000"/>
                </a:solidFill>
              </a:rPr>
              <a:t>Traveler’s Diarrhea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smtClean="0"/>
          </a:p>
          <a:p>
            <a:pPr algn="l" rtl="0"/>
            <a:r>
              <a:rPr lang="en-US" smtClean="0"/>
              <a:t>Bacterial </a:t>
            </a:r>
            <a:r>
              <a:rPr lang="en-US" dirty="0" smtClean="0"/>
              <a:t>pathogens:</a:t>
            </a:r>
          </a:p>
          <a:p>
            <a:pPr lvl="1" algn="l" rtl="0"/>
            <a:r>
              <a:rPr lang="en-US" dirty="0" err="1" smtClean="0"/>
              <a:t>Enterotoxigenic</a:t>
            </a:r>
            <a:r>
              <a:rPr lang="en-US" dirty="0" smtClean="0"/>
              <a:t> </a:t>
            </a:r>
            <a:r>
              <a:rPr lang="en-US" i="1" dirty="0" smtClean="0"/>
              <a:t>E. coli </a:t>
            </a:r>
            <a:r>
              <a:rPr lang="en-US" dirty="0" smtClean="0"/>
              <a:t>(ETEC)</a:t>
            </a:r>
          </a:p>
          <a:p>
            <a:pPr lvl="1" algn="l" rtl="0"/>
            <a:r>
              <a:rPr lang="en-US" dirty="0" err="1" smtClean="0"/>
              <a:t>Enteroaggregative</a:t>
            </a:r>
            <a:r>
              <a:rPr lang="en-US" dirty="0" smtClean="0"/>
              <a:t> </a:t>
            </a:r>
            <a:r>
              <a:rPr lang="en-US" i="1" dirty="0" smtClean="0"/>
              <a:t>E. coli </a:t>
            </a:r>
            <a:r>
              <a:rPr lang="en-US" dirty="0" smtClean="0"/>
              <a:t>(EAEC) </a:t>
            </a:r>
          </a:p>
          <a:p>
            <a:pPr lvl="1" algn="l" rtl="0"/>
            <a:r>
              <a:rPr lang="en-US" i="1" dirty="0" smtClean="0"/>
              <a:t>Campylobacter</a:t>
            </a:r>
            <a:r>
              <a:rPr lang="en-US" dirty="0" smtClean="0"/>
              <a:t> spp.</a:t>
            </a:r>
          </a:p>
          <a:p>
            <a:pPr lvl="1" algn="l" rtl="0"/>
            <a:r>
              <a:rPr lang="en-US" dirty="0" smtClean="0"/>
              <a:t>Enterotoxin-producing </a:t>
            </a:r>
            <a:r>
              <a:rPr lang="en-US" i="1" dirty="0" err="1" smtClean="0"/>
              <a:t>Bacteroides</a:t>
            </a:r>
            <a:r>
              <a:rPr lang="en-US" i="1" dirty="0" smtClean="0"/>
              <a:t> </a:t>
            </a:r>
            <a:r>
              <a:rPr lang="en-US" i="1" dirty="0" err="1" smtClean="0"/>
              <a:t>fragilis</a:t>
            </a:r>
            <a:endParaRPr lang="en-US" i="1" dirty="0" smtClean="0"/>
          </a:p>
          <a:p>
            <a:pPr algn="l" rtl="0"/>
            <a:endParaRPr lang="fa-IR" i="1" dirty="0"/>
          </a:p>
        </p:txBody>
      </p:sp>
    </p:spTree>
    <p:extLst>
      <p:ext uri="{BB962C8B-B14F-4D97-AF65-F5344CB8AC3E}">
        <p14:creationId xmlns:p14="http://schemas.microsoft.com/office/powerpoint/2010/main" val="1801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اسهال مسافران </a:t>
            </a:r>
            <a:r>
              <a:rPr lang="en-US" b="1" dirty="0" smtClean="0">
                <a:solidFill>
                  <a:srgbClr val="FF0000"/>
                </a:solidFill>
              </a:rPr>
              <a:t>Traveler’s Diarrhea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>
                <a:solidFill>
                  <a:srgbClr val="FF0000"/>
                </a:solidFill>
              </a:rPr>
              <a:t>درمان:</a:t>
            </a:r>
          </a:p>
          <a:p>
            <a:pPr lvl="1"/>
            <a:r>
              <a:rPr lang="fa-IR" dirty="0" smtClean="0"/>
              <a:t>جایگزینی آب و الکترولیت ها</a:t>
            </a:r>
          </a:p>
          <a:p>
            <a:pPr lvl="1"/>
            <a:r>
              <a:rPr lang="fa-IR" dirty="0" smtClean="0"/>
              <a:t>داروهای ضداسهال با یا بدون آنتی بیوتیک</a:t>
            </a:r>
            <a:endParaRPr lang="fa-I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اسهال مسافران </a:t>
            </a:r>
            <a:r>
              <a:rPr lang="en-US" b="1" dirty="0" smtClean="0">
                <a:solidFill>
                  <a:srgbClr val="FF0000"/>
                </a:solidFill>
              </a:rPr>
              <a:t>Traveler’s Diarrhea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اسهال خفیف (1 تا 2 بار دفع روزانه) و بدون علامت: </a:t>
            </a:r>
          </a:p>
          <a:p>
            <a:pPr lvl="1"/>
            <a:r>
              <a:rPr lang="fa-IR" sz="2400" dirty="0" smtClean="0"/>
              <a:t>بیسموت</a:t>
            </a:r>
          </a:p>
          <a:p>
            <a:endParaRPr lang="fa-IR" sz="2800" dirty="0" smtClean="0"/>
          </a:p>
          <a:p>
            <a:r>
              <a:rPr lang="fa-IR" sz="2800" dirty="0" smtClean="0"/>
              <a:t>اسهال با شدت متوسط (بیش از 3 بار دفع) و بدون علامت:</a:t>
            </a:r>
          </a:p>
          <a:p>
            <a:pPr lvl="1"/>
            <a:r>
              <a:rPr lang="fa-IR" sz="2400" dirty="0" smtClean="0"/>
              <a:t>بیسموت یا لوپرامید</a:t>
            </a:r>
          </a:p>
          <a:p>
            <a:pPr lvl="1"/>
            <a:endParaRPr lang="fa-IR" sz="2400" dirty="0" smtClean="0"/>
          </a:p>
          <a:p>
            <a:r>
              <a:rPr lang="fa-IR" sz="2800" dirty="0" smtClean="0"/>
              <a:t>اسهال </a:t>
            </a:r>
            <a:r>
              <a:rPr lang="fa-IR" sz="2800" dirty="0" smtClean="0"/>
              <a:t>همراه تب یا خون: </a:t>
            </a:r>
          </a:p>
          <a:p>
            <a:pPr lvl="1"/>
            <a:r>
              <a:rPr lang="fa-IR" sz="2400" dirty="0" smtClean="0"/>
              <a:t>لوپرامید + آنتی بیوتیک</a:t>
            </a: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اسهال مسافران </a:t>
            </a:r>
            <a:r>
              <a:rPr lang="en-US" b="1" dirty="0" smtClean="0">
                <a:solidFill>
                  <a:srgbClr val="FF0000"/>
                </a:solidFill>
              </a:rPr>
              <a:t>Traveler’s Diarrhea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503751" cy="392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</a:rPr>
              <a:t>اسهال مسافران </a:t>
            </a:r>
            <a:r>
              <a:rPr lang="en-US" b="1" dirty="0">
                <a:solidFill>
                  <a:srgbClr val="FF0000"/>
                </a:solidFill>
              </a:rPr>
              <a:t>Traveler’s Diarrhea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3046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87624" y="2492896"/>
            <a:ext cx="20162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Boil it</a:t>
            </a:r>
            <a:endParaRPr lang="fa-IR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635896" y="2492896"/>
            <a:ext cx="20162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Cook it</a:t>
            </a:r>
            <a:endParaRPr lang="fa-IR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6084168" y="2437656"/>
            <a:ext cx="20162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Peel it</a:t>
            </a:r>
            <a:endParaRPr lang="fa-IR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3707904" y="4221088"/>
            <a:ext cx="20162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Forget it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6649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اسهال ناشی از کلستریدیم دیفیسیل</a:t>
            </a:r>
            <a:endParaRPr lang="fa-I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Clostridium </a:t>
            </a:r>
            <a:r>
              <a:rPr lang="en-US" i="1" dirty="0" err="1" smtClean="0"/>
              <a:t>difficile</a:t>
            </a:r>
            <a:r>
              <a:rPr lang="fa-IR" i="1" dirty="0" smtClean="0"/>
              <a:t> </a:t>
            </a:r>
          </a:p>
          <a:p>
            <a:r>
              <a:rPr lang="fa-IR" dirty="0" smtClean="0"/>
              <a:t>باسیل مولد اسپور، گرم مثبت، بیهوازی</a:t>
            </a:r>
          </a:p>
          <a:p>
            <a:endParaRPr lang="fa-IR" dirty="0" smtClean="0"/>
          </a:p>
          <a:p>
            <a:r>
              <a:rPr lang="fa-IR" dirty="0" smtClean="0"/>
              <a:t>از عوامل اسهال ناشی از آنتی بیوتیک</a:t>
            </a:r>
          </a:p>
          <a:p>
            <a:endParaRPr lang="fa-IR" dirty="0" smtClean="0"/>
          </a:p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طیف عفونت: </a:t>
            </a:r>
            <a:r>
              <a:rPr lang="fa-IR" sz="2800" dirty="0" smtClean="0"/>
              <a:t>ناقل بی علامت، اسهال، کولیت، مگاکولون، پرفوراسیون، مرگ 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اسهال ناشی از کلستریدیم دیفیسیل</a:t>
            </a:r>
            <a:endParaRPr lang="fa-I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عوامل زمینه ساز:</a:t>
            </a:r>
          </a:p>
          <a:p>
            <a:pPr lvl="1"/>
            <a:r>
              <a:rPr lang="fa-IR" dirty="0" smtClean="0"/>
              <a:t>آنتی بیوتیک ها</a:t>
            </a:r>
          </a:p>
          <a:p>
            <a:pPr lvl="1"/>
            <a:r>
              <a:rPr lang="fa-IR" dirty="0" smtClean="0"/>
              <a:t>تاکرولیموس</a:t>
            </a:r>
          </a:p>
          <a:p>
            <a:pPr lvl="1"/>
            <a:r>
              <a:rPr lang="fa-IR" dirty="0" smtClean="0"/>
              <a:t>داروهای ضدنئوپلاسم</a:t>
            </a:r>
          </a:p>
          <a:p>
            <a:pPr lvl="1"/>
            <a:r>
              <a:rPr lang="en-US" dirty="0" smtClean="0"/>
              <a:t>PPIs</a:t>
            </a:r>
            <a:r>
              <a:rPr lang="fa-IR" dirty="0" smtClean="0"/>
              <a:t> </a:t>
            </a:r>
          </a:p>
          <a:p>
            <a:pPr lvl="1"/>
            <a:r>
              <a:rPr lang="fa-IR" dirty="0" smtClean="0"/>
              <a:t>عوامل ناشناخته</a:t>
            </a:r>
          </a:p>
          <a:p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اسهال ناشی از کلستریدیم دیفیسیل</a:t>
            </a:r>
            <a:endParaRPr lang="fa-I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909" y="1600200"/>
            <a:ext cx="69721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تقسيم بندي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/>
              <a:t>غيرالتهابي </a:t>
            </a:r>
            <a:r>
              <a:rPr lang="en-US" dirty="0" smtClean="0"/>
              <a:t>(</a:t>
            </a:r>
            <a:r>
              <a:rPr lang="en-US" dirty="0" err="1"/>
              <a:t>N</a:t>
            </a:r>
            <a:r>
              <a:rPr lang="en-US" dirty="0" err="1" smtClean="0"/>
              <a:t>oninflammatory</a:t>
            </a:r>
            <a:r>
              <a:rPr lang="en-US" dirty="0" smtClean="0"/>
              <a:t>)</a:t>
            </a:r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التهابي </a:t>
            </a:r>
            <a:r>
              <a:rPr lang="en-US" dirty="0" smtClean="0"/>
              <a:t>(Inflammatory)</a:t>
            </a:r>
            <a:endParaRPr lang="fa-IR" dirty="0"/>
          </a:p>
          <a:p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اسهال ناشی از کلستریدیم دیفیسیل</a:t>
            </a:r>
            <a:endParaRPr lang="fa-I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تظاهر بالینی:</a:t>
            </a:r>
          </a:p>
          <a:p>
            <a:pPr lvl="1"/>
            <a:r>
              <a:rPr lang="fa-IR" dirty="0" smtClean="0"/>
              <a:t>مدفوع آبکی و موکوئید با بوی بد</a:t>
            </a:r>
          </a:p>
          <a:p>
            <a:pPr lvl="1"/>
            <a:r>
              <a:rPr lang="fa-IR" dirty="0" smtClean="0"/>
              <a:t>درد کرامپی شکم</a:t>
            </a:r>
          </a:p>
          <a:p>
            <a:pPr lvl="1"/>
            <a:r>
              <a:rPr lang="fa-IR" dirty="0" smtClean="0"/>
              <a:t>تب</a:t>
            </a:r>
          </a:p>
          <a:p>
            <a:endParaRPr lang="fa-IR" dirty="0" smtClean="0"/>
          </a:p>
          <a:p>
            <a:endParaRPr lang="fa-I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شروع علائم: </a:t>
            </a:r>
            <a:r>
              <a:rPr lang="fa-IR" sz="2800" dirty="0" smtClean="0"/>
              <a:t>چند روز پس از شروع آنتی بیوتیک تا 8 هفته پس از قطع آن</a:t>
            </a:r>
          </a:p>
          <a:p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اسهال ناشی از کلستریدیم دیفیسیل</a:t>
            </a:r>
            <a:endParaRPr lang="fa-I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یافته های آزمایشگاهی:</a:t>
            </a:r>
          </a:p>
          <a:p>
            <a:pPr lvl="1"/>
            <a:r>
              <a:rPr lang="fa-IR" dirty="0" smtClean="0"/>
              <a:t>لکوسیتوز (بیش از </a:t>
            </a:r>
            <a:r>
              <a:rPr lang="en-US" dirty="0" smtClean="0"/>
              <a:t>30000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وجود توکسین در مدفوع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اسهال ناشی از کلستریدیم دیفیسیل</a:t>
            </a:r>
            <a:endParaRPr lang="fa-I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درمان:</a:t>
            </a:r>
          </a:p>
          <a:p>
            <a:pPr lvl="1"/>
            <a:r>
              <a:rPr lang="fa-IR" dirty="0" smtClean="0"/>
              <a:t>جایگزینی آب و الکترولیت ها</a:t>
            </a:r>
          </a:p>
          <a:p>
            <a:pPr lvl="1"/>
            <a:r>
              <a:rPr lang="fa-IR" dirty="0" smtClean="0"/>
              <a:t>قطع آنتی بیوتیک درصورت امکان</a:t>
            </a:r>
          </a:p>
          <a:p>
            <a:pPr lvl="1"/>
            <a:r>
              <a:rPr lang="fa-IR" dirty="0" smtClean="0"/>
              <a:t>تغییر آنتی بیوتیک درصورت امکان</a:t>
            </a:r>
          </a:p>
          <a:p>
            <a:pPr lvl="1"/>
            <a:r>
              <a:rPr lang="fa-IR" dirty="0" smtClean="0"/>
              <a:t>تجویز آنتی بیوتیک ضدکلستریدیوم درعین ادامۀ آنتی بیوتیک عامل </a:t>
            </a:r>
            <a:endParaRPr lang="fa-I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اسهال ناشی از کلستریدیم دیفیسیل</a:t>
            </a:r>
            <a:endParaRPr lang="fa-I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040" y="1928803"/>
            <a:ext cx="6889086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Case 1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B.K. is a 78-year-old man presenting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physician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diarrheal illness of 1 day's duration. 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illness began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vomiting, and was followed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pain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nausea, and watery, but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nonbloody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diarrhea.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Despite 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feeling well, he is able to drink fruit juices. B.K.'s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illness is significant for eating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 at the local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seafood restaurant 2 nights ago. He has since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learned that other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patrons are experiencing a similar illness.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B.K. has no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medical history. He denies recent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hospitalization, contact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small children, recent travel,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antimicrobials. On physical examination, B.K.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alert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oriented, is not "toxic" appearing, is afebrile,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stable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 signs. The remainder of his examination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skin turgor and dry mucous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membranes. </a:t>
            </a: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your general approach to the management of B.K.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's diarrheal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illness?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82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Case 2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S.A. is an otherwise healthy 23-year-old </a:t>
            </a:r>
            <a:r>
              <a:rPr lang="en-US" dirty="0" smtClean="0"/>
              <a:t>college student</a:t>
            </a:r>
            <a:r>
              <a:rPr lang="en-US" dirty="0"/>
              <a:t>, who presents to the Student Health </a:t>
            </a:r>
            <a:r>
              <a:rPr lang="en-US" dirty="0" smtClean="0"/>
              <a:t>Center with </a:t>
            </a:r>
            <a:r>
              <a:rPr lang="en-US" dirty="0"/>
              <a:t>an acute gastrointestinal illness after dinner at </a:t>
            </a:r>
            <a:r>
              <a:rPr lang="en-US" dirty="0" smtClean="0"/>
              <a:t>the school </a:t>
            </a:r>
            <a:r>
              <a:rPr lang="en-US" dirty="0"/>
              <a:t>cafeteria. S.A. recalled eating the salad and </a:t>
            </a:r>
            <a:r>
              <a:rPr lang="en-US" dirty="0" smtClean="0"/>
              <a:t>the cream-filled </a:t>
            </a:r>
            <a:r>
              <a:rPr lang="en-US" dirty="0"/>
              <a:t>pastries, and stated that within 3 hours, </a:t>
            </a:r>
            <a:r>
              <a:rPr lang="en-US" dirty="0" smtClean="0"/>
              <a:t>she felt </a:t>
            </a:r>
            <a:r>
              <a:rPr lang="en-US" dirty="0"/>
              <a:t>nauseous and began vomiting.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What is your diagnosis?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71694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Case 3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/>
              <a:t>M.T. is a 60-year-old, ill-appearing man </a:t>
            </a:r>
            <a:r>
              <a:rPr lang="en-US" dirty="0" smtClean="0"/>
              <a:t>hospitalized for </a:t>
            </a:r>
            <a:r>
              <a:rPr lang="en-US" dirty="0"/>
              <a:t>worsening bloody diarrhea and fever. Two </a:t>
            </a:r>
            <a:r>
              <a:rPr lang="en-US" dirty="0" smtClean="0"/>
              <a:t>days before </a:t>
            </a:r>
            <a:r>
              <a:rPr lang="en-US" dirty="0"/>
              <a:t>admission, he noted the onset of fever, </a:t>
            </a:r>
            <a:r>
              <a:rPr lang="en-US" dirty="0" smtClean="0"/>
              <a:t>abdominal cramps</a:t>
            </a:r>
            <a:r>
              <a:rPr lang="en-US" dirty="0"/>
              <a:t>, and six to seven non bloody, watery stools. His </a:t>
            </a:r>
            <a:r>
              <a:rPr lang="en-US" dirty="0" smtClean="0"/>
              <a:t>diarrhea has </a:t>
            </a:r>
            <a:r>
              <a:rPr lang="en-US" dirty="0"/>
              <a:t>since worsened to 10 to 12 small-volume </a:t>
            </a:r>
            <a:r>
              <a:rPr lang="en-US" dirty="0" smtClean="0"/>
              <a:t>stools with </a:t>
            </a:r>
            <a:r>
              <a:rPr lang="en-US" dirty="0"/>
              <a:t>blood and mucus, and he now complains of </a:t>
            </a:r>
            <a:r>
              <a:rPr lang="en-US" dirty="0" smtClean="0"/>
              <a:t>painful straining </a:t>
            </a:r>
            <a:r>
              <a:rPr lang="en-US" dirty="0"/>
              <a:t>while passing his stools. His history of </a:t>
            </a:r>
            <a:r>
              <a:rPr lang="en-US" dirty="0" smtClean="0"/>
              <a:t>present illness </a:t>
            </a:r>
            <a:r>
              <a:rPr lang="en-US" dirty="0"/>
              <a:t>is significant for returning 2 days ago from a </a:t>
            </a:r>
            <a:r>
              <a:rPr lang="en-US" dirty="0" smtClean="0"/>
              <a:t>business trip </a:t>
            </a:r>
            <a:r>
              <a:rPr lang="en-US" dirty="0"/>
              <a:t>to Bangladesh. During the business portion of </a:t>
            </a:r>
            <a:r>
              <a:rPr lang="en-US" dirty="0" smtClean="0"/>
              <a:t>the trip </a:t>
            </a:r>
            <a:r>
              <a:rPr lang="en-US" dirty="0"/>
              <a:t>he remained at the hotel where all his meals were </a:t>
            </a:r>
            <a:r>
              <a:rPr lang="en-US" dirty="0" smtClean="0"/>
              <a:t>prepared by </a:t>
            </a:r>
            <a:r>
              <a:rPr lang="en-US" dirty="0"/>
              <a:t>the hotel staff. However, on the day of his </a:t>
            </a:r>
            <a:r>
              <a:rPr lang="en-US" dirty="0" smtClean="0"/>
              <a:t>departure </a:t>
            </a:r>
            <a:r>
              <a:rPr lang="en-US" dirty="0" err="1" smtClean="0"/>
              <a:t>departure</a:t>
            </a:r>
            <a:r>
              <a:rPr lang="en-US" dirty="0" smtClean="0"/>
              <a:t>, he </a:t>
            </a:r>
            <a:r>
              <a:rPr lang="en-US" dirty="0"/>
              <a:t>mingled with the local residents and sampled </a:t>
            </a:r>
            <a:r>
              <a:rPr lang="en-US" dirty="0" smtClean="0"/>
              <a:t>foods from </a:t>
            </a:r>
            <a:r>
              <a:rPr lang="en-US" dirty="0"/>
              <a:t>local street vendors. M.T. lives alone in Florida, </a:t>
            </a:r>
            <a:r>
              <a:rPr lang="en-US" dirty="0" smtClean="0"/>
              <a:t>has no </a:t>
            </a:r>
            <a:r>
              <a:rPr lang="en-US" dirty="0"/>
              <a:t>significant medical history or drug allergies, and </a:t>
            </a:r>
            <a:r>
              <a:rPr lang="en-US" dirty="0" smtClean="0"/>
              <a:t>takes no </a:t>
            </a:r>
            <a:r>
              <a:rPr lang="en-US" dirty="0"/>
              <a:t>medications. </a:t>
            </a:r>
            <a:endParaRPr lang="en-US" dirty="0" smtClean="0"/>
          </a:p>
          <a:p>
            <a:pPr algn="l" rtl="0"/>
            <a:r>
              <a:rPr lang="en-US" dirty="0" smtClean="0"/>
              <a:t>On </a:t>
            </a:r>
            <a:r>
              <a:rPr lang="en-US" dirty="0"/>
              <a:t>admission, his temperature is </a:t>
            </a:r>
            <a:r>
              <a:rPr lang="en-US" dirty="0" smtClean="0"/>
              <a:t>101°F. Physical </a:t>
            </a:r>
            <a:r>
              <a:rPr lang="en-US" dirty="0"/>
              <a:t>examination reveals an acutely ill man with </a:t>
            </a:r>
            <a:r>
              <a:rPr lang="en-US" dirty="0" smtClean="0"/>
              <a:t>severe abdominal </a:t>
            </a:r>
            <a:r>
              <a:rPr lang="en-US" dirty="0"/>
              <a:t>tenderness, and with signs and symptoms of </a:t>
            </a:r>
            <a:r>
              <a:rPr lang="en-US" dirty="0" smtClean="0"/>
              <a:t>mild dehydration</a:t>
            </a:r>
            <a:r>
              <a:rPr lang="en-US" dirty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3136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1" dirty="0" smtClean="0">
                <a:solidFill>
                  <a:srgbClr val="FF0000"/>
                </a:solidFill>
              </a:rPr>
              <a:t>غيرالتهابي</a:t>
            </a:r>
            <a:endParaRPr lang="fa-IR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شدت كمتر</a:t>
            </a:r>
          </a:p>
          <a:p>
            <a:r>
              <a:rPr lang="fa-IR" dirty="0" smtClean="0"/>
              <a:t>مدفوع آبكي </a:t>
            </a:r>
          </a:p>
          <a:p>
            <a:r>
              <a:rPr lang="fa-IR" dirty="0" smtClean="0"/>
              <a:t>بدون خون</a:t>
            </a:r>
          </a:p>
          <a:p>
            <a:r>
              <a:rPr lang="fa-IR" dirty="0" smtClean="0"/>
              <a:t>بدون </a:t>
            </a:r>
            <a:r>
              <a:rPr lang="en-US" dirty="0" smtClean="0"/>
              <a:t>WBC</a:t>
            </a:r>
            <a:r>
              <a:rPr lang="fa-IR" dirty="0" smtClean="0"/>
              <a:t> </a:t>
            </a:r>
          </a:p>
          <a:p>
            <a:r>
              <a:rPr lang="fa-IR" dirty="0" smtClean="0"/>
              <a:t>بدون خون مخفي </a:t>
            </a:r>
            <a:r>
              <a:rPr lang="en-US" dirty="0" smtClean="0"/>
              <a:t>(occult blood)</a:t>
            </a:r>
            <a:r>
              <a:rPr lang="fa-IR" dirty="0" smtClean="0"/>
              <a:t> </a:t>
            </a:r>
          </a:p>
          <a:p>
            <a:r>
              <a:rPr lang="fa-IR" dirty="0" smtClean="0"/>
              <a:t>عدم بروز تب و درد شكم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1" dirty="0" smtClean="0">
                <a:solidFill>
                  <a:srgbClr val="FF0000"/>
                </a:solidFill>
              </a:rPr>
              <a:t>غيرالتهابي</a:t>
            </a:r>
            <a:endParaRPr lang="fa-IR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Rotaviruses</a:t>
            </a:r>
          </a:p>
          <a:p>
            <a:pPr algn="l" rtl="0"/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algn="l" rtl="0"/>
            <a:r>
              <a:rPr lang="en-US" i="1" dirty="0" smtClean="0"/>
              <a:t>Bacillus cereus</a:t>
            </a:r>
          </a:p>
          <a:p>
            <a:pPr algn="l" rtl="0"/>
            <a:r>
              <a:rPr lang="en-US" i="1" dirty="0" smtClean="0"/>
              <a:t>Clostridium </a:t>
            </a:r>
            <a:r>
              <a:rPr lang="en-US" i="1" dirty="0" err="1" smtClean="0"/>
              <a:t>perfringens</a:t>
            </a:r>
            <a:endParaRPr lang="en-US" i="1" dirty="0" smtClean="0"/>
          </a:p>
          <a:p>
            <a:pPr algn="l" rtl="0"/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endParaRPr lang="en-US" i="1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1" dirty="0" smtClean="0">
                <a:solidFill>
                  <a:srgbClr val="FF0000"/>
                </a:solidFill>
              </a:rPr>
              <a:t>التهابي</a:t>
            </a:r>
            <a:endParaRPr lang="fa-IR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شدت بيشتر</a:t>
            </a:r>
          </a:p>
          <a:p>
            <a:r>
              <a:rPr lang="fa-IR" dirty="0" smtClean="0"/>
              <a:t>مدفوع خوني</a:t>
            </a:r>
          </a:p>
          <a:p>
            <a:r>
              <a:rPr lang="fa-IR" dirty="0" smtClean="0"/>
              <a:t>تعداد زياد </a:t>
            </a:r>
            <a:r>
              <a:rPr lang="en-US" dirty="0" smtClean="0"/>
              <a:t>WBC</a:t>
            </a:r>
            <a:r>
              <a:rPr lang="fa-IR" dirty="0" smtClean="0"/>
              <a:t> در مدفوع</a:t>
            </a:r>
          </a:p>
          <a:p>
            <a:r>
              <a:rPr lang="fa-IR" dirty="0" smtClean="0"/>
              <a:t>بروز تب و درد شكمي شديد</a:t>
            </a:r>
          </a:p>
          <a:p>
            <a:endParaRPr lang="fa-I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1" dirty="0" smtClean="0">
                <a:solidFill>
                  <a:srgbClr val="FF0000"/>
                </a:solidFill>
              </a:rPr>
              <a:t>التهابي</a:t>
            </a:r>
            <a:endParaRPr lang="fa-IR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 smtClean="0"/>
              <a:t>Campylobacter </a:t>
            </a:r>
            <a:r>
              <a:rPr lang="en-US" i="1" dirty="0" err="1" smtClean="0"/>
              <a:t>jejuni</a:t>
            </a:r>
            <a:endParaRPr lang="en-US" i="1" dirty="0" smtClean="0"/>
          </a:p>
          <a:p>
            <a:pPr algn="l" rtl="0"/>
            <a:r>
              <a:rPr lang="en-US" i="1" dirty="0" err="1" smtClean="0"/>
              <a:t>Shigella</a:t>
            </a:r>
            <a:r>
              <a:rPr lang="en-US" i="1" dirty="0" smtClean="0"/>
              <a:t> spp.</a:t>
            </a:r>
          </a:p>
          <a:p>
            <a:pPr algn="l" rtl="0"/>
            <a:r>
              <a:rPr lang="en-US" i="1" dirty="0" smtClean="0"/>
              <a:t>Salmonella </a:t>
            </a:r>
            <a:r>
              <a:rPr lang="en-US" dirty="0" smtClean="0"/>
              <a:t>(</a:t>
            </a:r>
            <a:r>
              <a:rPr lang="en-US" dirty="0" err="1" smtClean="0"/>
              <a:t>nontyphoidal</a:t>
            </a:r>
            <a:r>
              <a:rPr lang="en-US" dirty="0" smtClean="0"/>
              <a:t>) </a:t>
            </a:r>
          </a:p>
          <a:p>
            <a:pPr algn="l" rtl="0"/>
            <a:r>
              <a:rPr lang="en-US" i="1" dirty="0" smtClean="0"/>
              <a:t>Clostridium </a:t>
            </a:r>
            <a:r>
              <a:rPr lang="en-US" i="1" dirty="0" err="1" smtClean="0"/>
              <a:t>difficile</a:t>
            </a:r>
            <a:endParaRPr lang="en-US" i="1" dirty="0" smtClean="0"/>
          </a:p>
          <a:p>
            <a:pPr algn="l" rtl="0"/>
            <a:r>
              <a:rPr lang="en-US" i="1" dirty="0" smtClean="0"/>
              <a:t>E. coli </a:t>
            </a:r>
            <a:r>
              <a:rPr lang="en-US" dirty="0" smtClean="0"/>
              <a:t>(Shiga toxin-producing)</a:t>
            </a:r>
          </a:p>
          <a:p>
            <a:pPr algn="l" rtl="0"/>
            <a:r>
              <a:rPr lang="en-US" i="1" dirty="0" err="1" smtClean="0"/>
              <a:t>Entamoeba</a:t>
            </a:r>
            <a:r>
              <a:rPr lang="en-US" i="1" dirty="0" smtClean="0"/>
              <a:t> </a:t>
            </a:r>
            <a:r>
              <a:rPr lang="en-US" i="1" dirty="0" err="1" smtClean="0"/>
              <a:t>histolytica</a:t>
            </a:r>
            <a:endParaRPr lang="fa-IR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Times New Roman"/>
        <a:ea typeface=""/>
        <a:cs typeface="B Elham"/>
      </a:majorFont>
      <a:minorFont>
        <a:latin typeface="Times New Roman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1651</Words>
  <Application>Microsoft Office PowerPoint</Application>
  <PresentationFormat>On-screen Show (4:3)</PresentationFormat>
  <Paragraphs>341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B Elham</vt:lpstr>
      <vt:lpstr>B Mitra</vt:lpstr>
      <vt:lpstr>Courier New</vt:lpstr>
      <vt:lpstr>Times New Roman</vt:lpstr>
      <vt:lpstr>Wingdings</vt:lpstr>
      <vt:lpstr>Office Theme</vt:lpstr>
      <vt:lpstr>اسهال عفوني  (Infectious Diarrhea)</vt:lpstr>
      <vt:lpstr>اسهال عفوني</vt:lpstr>
      <vt:lpstr>تعاريف</vt:lpstr>
      <vt:lpstr>تعاريف</vt:lpstr>
      <vt:lpstr>تقسيم بندي</vt:lpstr>
      <vt:lpstr>غيرالتهابي</vt:lpstr>
      <vt:lpstr>غيرالتهابي</vt:lpstr>
      <vt:lpstr>التهابي</vt:lpstr>
      <vt:lpstr>التهابي</vt:lpstr>
      <vt:lpstr>پاتوژنز</vt:lpstr>
      <vt:lpstr>عوامل ويرولانس باكتريايي</vt:lpstr>
      <vt:lpstr>دفاع ميزبان</vt:lpstr>
      <vt:lpstr>عوامل مستعدكننده</vt:lpstr>
      <vt:lpstr>PowerPoint Presentation</vt:lpstr>
      <vt:lpstr>گاستروانتريت ويروسي</vt:lpstr>
      <vt:lpstr>گاستروانتريت ويروسي</vt:lpstr>
      <vt:lpstr>گاستروانتريت ويروسي</vt:lpstr>
      <vt:lpstr>PowerPoint Presentation</vt:lpstr>
      <vt:lpstr>وبا (Vibrio cholera)</vt:lpstr>
      <vt:lpstr>وبا (Vibrio cholera)</vt:lpstr>
      <vt:lpstr>وبا (Vibrio cholera)</vt:lpstr>
      <vt:lpstr>رژيم هاي آنتي بيوتيكي</vt:lpstr>
      <vt:lpstr>اسهال ناشی از غذای آلوده به توکسین</vt:lpstr>
      <vt:lpstr>اسهال ناشی از غذای آلوده به توکسین</vt:lpstr>
      <vt:lpstr>اسهال ناشی از غذای آلوده به توکسین</vt:lpstr>
      <vt:lpstr>اسهال ناشی از غذای آلوده به توکسین</vt:lpstr>
      <vt:lpstr>شیگلوزیس (Shigellosis)</vt:lpstr>
      <vt:lpstr>شیگلوزیس (Shigellosis)</vt:lpstr>
      <vt:lpstr>شیگلوزیس (Shigellosis)</vt:lpstr>
      <vt:lpstr>شیگلوزیس (Shigellosis)</vt:lpstr>
      <vt:lpstr>شیگلوزیس (Shigellosis)</vt:lpstr>
      <vt:lpstr>سالمونلوز (Salmonellosis)</vt:lpstr>
      <vt:lpstr>Nontyphoidal Salmonellosis</vt:lpstr>
      <vt:lpstr>Nontyphoidal Salmonellosis</vt:lpstr>
      <vt:lpstr>Nontyphoidal Salmonellosis</vt:lpstr>
      <vt:lpstr>Nontyphoidal Salmonellosis</vt:lpstr>
      <vt:lpstr>Nontyphoidal Salmonellosis</vt:lpstr>
      <vt:lpstr>اسهال مسافران Traveler’s Diarrhea</vt:lpstr>
      <vt:lpstr>اسهال مسافران Traveler’s Diarrhea</vt:lpstr>
      <vt:lpstr>اسهال مسافران Traveler’s Diarrhea</vt:lpstr>
      <vt:lpstr>اسهال مسافران Traveler’s Diarrhea</vt:lpstr>
      <vt:lpstr>اسهال مسافران Traveler’s Diarrhea</vt:lpstr>
      <vt:lpstr>اسهال مسافران Traveler’s Diarrhea</vt:lpstr>
      <vt:lpstr>اسهال مسافران Traveler’s Diarrhea</vt:lpstr>
      <vt:lpstr>اسهال مسافران Traveler’s Diarrhea</vt:lpstr>
      <vt:lpstr>اسهال مسافران Traveler’s Diarrhea</vt:lpstr>
      <vt:lpstr>اسهال ناشی از کلستریدیم دیفیسیل</vt:lpstr>
      <vt:lpstr>اسهال ناشی از کلستریدیم دیفیسیل</vt:lpstr>
      <vt:lpstr>اسهال ناشی از کلستریدیم دیفیسیل</vt:lpstr>
      <vt:lpstr>اسهال ناشی از کلستریدیم دیفیسیل</vt:lpstr>
      <vt:lpstr>اسهال ناشی از کلستریدیم دیفیسیل</vt:lpstr>
      <vt:lpstr>اسهال ناشی از کلستریدیم دیفیسیل</vt:lpstr>
      <vt:lpstr>اسهال ناشی از کلستریدیم دیفیسیل</vt:lpstr>
      <vt:lpstr>Case 1</vt:lpstr>
      <vt:lpstr>Case 2</vt:lpstr>
      <vt:lpstr>Case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اسهال عفوني (Infectious Diarrhea)</dc:title>
  <dc:creator>n</dc:creator>
  <cp:lastModifiedBy>pharmpc</cp:lastModifiedBy>
  <cp:revision>158</cp:revision>
  <dcterms:created xsi:type="dcterms:W3CDTF">2014-11-03T17:57:16Z</dcterms:created>
  <dcterms:modified xsi:type="dcterms:W3CDTF">2016-10-27T07:06:03Z</dcterms:modified>
</cp:coreProperties>
</file>