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9" r:id="rId8"/>
    <p:sldId id="260" r:id="rId9"/>
    <p:sldId id="261" r:id="rId10"/>
    <p:sldId id="266" r:id="rId11"/>
    <p:sldId id="268" r:id="rId12"/>
    <p:sldId id="269" r:id="rId13"/>
    <p:sldId id="270" r:id="rId14"/>
    <p:sldId id="273" r:id="rId15"/>
    <p:sldId id="290" r:id="rId16"/>
    <p:sldId id="291" r:id="rId17"/>
    <p:sldId id="292" r:id="rId18"/>
    <p:sldId id="293" r:id="rId19"/>
    <p:sldId id="271" r:id="rId20"/>
    <p:sldId id="278" r:id="rId21"/>
    <p:sldId id="279" r:id="rId22"/>
    <p:sldId id="280" r:id="rId23"/>
    <p:sldId id="272" r:id="rId24"/>
    <p:sldId id="274" r:id="rId25"/>
    <p:sldId id="277" r:id="rId26"/>
    <p:sldId id="275" r:id="rId27"/>
    <p:sldId id="276" r:id="rId28"/>
    <p:sldId id="294" r:id="rId29"/>
    <p:sldId id="295" r:id="rId30"/>
    <p:sldId id="296" r:id="rId31"/>
    <p:sldId id="281" r:id="rId32"/>
    <p:sldId id="313" r:id="rId33"/>
    <p:sldId id="310" r:id="rId34"/>
    <p:sldId id="300" r:id="rId35"/>
    <p:sldId id="282" r:id="rId36"/>
    <p:sldId id="303" r:id="rId37"/>
    <p:sldId id="301" r:id="rId38"/>
    <p:sldId id="283" r:id="rId39"/>
    <p:sldId id="284" r:id="rId40"/>
    <p:sldId id="286" r:id="rId41"/>
    <p:sldId id="287" r:id="rId42"/>
    <p:sldId id="288" r:id="rId43"/>
    <p:sldId id="304" r:id="rId44"/>
    <p:sldId id="305" r:id="rId45"/>
    <p:sldId id="306" r:id="rId46"/>
    <p:sldId id="307" r:id="rId47"/>
    <p:sldId id="308" r:id="rId48"/>
    <p:sldId id="311" r:id="rId49"/>
    <p:sldId id="312" r:id="rId50"/>
    <p:sldId id="314" r:id="rId51"/>
    <p:sldId id="315" r:id="rId52"/>
    <p:sldId id="316" r:id="rId53"/>
    <p:sldId id="317" r:id="rId54"/>
    <p:sldId id="318" r:id="rId55"/>
    <p:sldId id="302" r:id="rId5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46CA-D0FF-4384-B09C-A76644F00661}" type="datetimeFigureOut">
              <a:rPr lang="fa-IR" smtClean="0"/>
              <a:pPr/>
              <a:t>1436/11/05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7E844-2592-49C0-9B48-360A9510C4F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دارودرمانی چاقی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 smtClean="0">
                <a:solidFill>
                  <a:schemeClr val="tx1"/>
                </a:solidFill>
              </a:rPr>
              <a:t>دکتر رسول سلطانی</a:t>
            </a:r>
          </a:p>
          <a:p>
            <a:r>
              <a:rPr lang="fa-IR" sz="2800" dirty="0" smtClean="0">
                <a:solidFill>
                  <a:schemeClr val="tx1"/>
                </a:solidFill>
              </a:rPr>
              <a:t>متخصص فارماکوتراپی و داروسازی بالینی</a:t>
            </a:r>
          </a:p>
          <a:p>
            <a:r>
              <a:rPr lang="fa-IR" sz="2800" dirty="0" smtClean="0">
                <a:solidFill>
                  <a:schemeClr val="tx1"/>
                </a:solidFill>
              </a:rPr>
              <a:t>عضو هیأت علمی دانشگاه علوم پزشکی اصفهان</a:t>
            </a:r>
          </a:p>
          <a:p>
            <a:r>
              <a:rPr lang="fa-IR" sz="2800" dirty="0" smtClean="0">
                <a:solidFill>
                  <a:schemeClr val="tx1"/>
                </a:solidFill>
              </a:rPr>
              <a:t>دانشکدۀ داروسازی و بیمارستان الزهرا (س)</a:t>
            </a:r>
            <a:endParaRPr lang="fa-IR" sz="2800" dirty="0">
              <a:solidFill>
                <a:schemeClr val="tx1"/>
              </a:solidFill>
            </a:endParaRPr>
          </a:p>
        </p:txBody>
      </p:sp>
      <p:pic>
        <p:nvPicPr>
          <p:cNvPr id="47116" name="Picture 12" descr="http://www.aliakbargonbad.com/gallery/graphic/tazhib-besmeallah/images/Besmeallah-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4962772" cy="1670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علت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عدم تعادل دریافت و مصرف انرژی</a:t>
            </a:r>
          </a:p>
          <a:p>
            <a:pPr lvl="1"/>
            <a:r>
              <a:rPr lang="fa-IR" sz="2400" dirty="0" smtClean="0"/>
              <a:t>زیادی انرژی به مقدار </a:t>
            </a:r>
            <a:r>
              <a:rPr lang="en-US" sz="2400" dirty="0" smtClean="0"/>
              <a:t>100 kcal/day</a:t>
            </a:r>
            <a:r>
              <a:rPr lang="fa-IR" sz="2400" dirty="0" smtClean="0"/>
              <a:t> به مدت 1 سال: افزایش </a:t>
            </a:r>
            <a:r>
              <a:rPr lang="en-US" sz="2400" dirty="0" smtClean="0"/>
              <a:t>5 kg</a:t>
            </a:r>
            <a:r>
              <a:rPr lang="fa-IR" sz="2400" dirty="0" smtClean="0"/>
              <a:t> در وزن</a:t>
            </a:r>
          </a:p>
          <a:p>
            <a:pPr lvl="1"/>
            <a:endParaRPr lang="fa-IR" sz="2400" dirty="0"/>
          </a:p>
          <a:p>
            <a:pPr lvl="1"/>
            <a:endParaRPr lang="fa-IR" sz="2400" dirty="0" smtClean="0"/>
          </a:p>
          <a:p>
            <a:pPr>
              <a:buFont typeface="Courier New" pitchFamily="49" charset="0"/>
              <a:buChar char="o"/>
            </a:pPr>
            <a:r>
              <a:rPr lang="fa-IR" sz="2800" dirty="0" smtClean="0"/>
              <a:t>عوامل ژنتیک</a:t>
            </a:r>
          </a:p>
          <a:p>
            <a:pPr>
              <a:buFont typeface="Courier New" pitchFamily="49" charset="0"/>
              <a:buChar char="o"/>
            </a:pPr>
            <a:r>
              <a:rPr lang="fa-IR" sz="2800" dirty="0" smtClean="0"/>
              <a:t>عوامل محیطی و رفتاری</a:t>
            </a:r>
          </a:p>
          <a:p>
            <a:pPr>
              <a:buFont typeface="Courier New" pitchFamily="49" charset="0"/>
              <a:buChar char="o"/>
            </a:pPr>
            <a:r>
              <a:rPr lang="fa-IR" sz="2800" dirty="0" smtClean="0"/>
              <a:t>بیماری ها و داروها</a:t>
            </a:r>
            <a:endParaRPr lang="fa-I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عوامل محیطی و رفتاری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rgbClr val="C00000"/>
                </a:solidFill>
              </a:rPr>
              <a:t>Obesogenic</a:t>
            </a:r>
            <a:r>
              <a:rPr lang="en-US" sz="2800" dirty="0" smtClean="0">
                <a:solidFill>
                  <a:srgbClr val="C00000"/>
                </a:solidFill>
              </a:rPr>
              <a:t> environment</a:t>
            </a:r>
            <a:endParaRPr lang="fa-IR" sz="2800" dirty="0" smtClean="0">
              <a:solidFill>
                <a:srgbClr val="C00000"/>
              </a:solidFill>
            </a:endParaRPr>
          </a:p>
          <a:p>
            <a:pPr lvl="0"/>
            <a:r>
              <a:rPr lang="fa-IR" sz="2800" dirty="0" smtClean="0">
                <a:solidFill>
                  <a:prstClr val="black"/>
                </a:solidFill>
              </a:rPr>
              <a:t>مصرف </a:t>
            </a:r>
            <a:r>
              <a:rPr lang="fa-IR" sz="2800" dirty="0">
                <a:solidFill>
                  <a:prstClr val="black"/>
                </a:solidFill>
              </a:rPr>
              <a:t>زیاد غذاهای پرچرب و پرکالری</a:t>
            </a:r>
          </a:p>
          <a:p>
            <a:pPr lvl="0"/>
            <a:r>
              <a:rPr lang="fa-IR" sz="2800" dirty="0">
                <a:solidFill>
                  <a:prstClr val="black"/>
                </a:solidFill>
              </a:rPr>
              <a:t>مصرف زیاد میان وعده های ناسالم</a:t>
            </a:r>
          </a:p>
          <a:p>
            <a:pPr lvl="0"/>
            <a:r>
              <a:rPr lang="fa-IR" sz="2800" dirty="0">
                <a:solidFill>
                  <a:prstClr val="black"/>
                </a:solidFill>
              </a:rPr>
              <a:t>تنوع زیاد غذاها</a:t>
            </a:r>
          </a:p>
          <a:p>
            <a:pPr lvl="0"/>
            <a:r>
              <a:rPr lang="fa-IR" sz="2800" dirty="0">
                <a:solidFill>
                  <a:prstClr val="black"/>
                </a:solidFill>
              </a:rPr>
              <a:t>دسترسی همیشگی به غذاهای آماده و ارزان</a:t>
            </a:r>
          </a:p>
          <a:p>
            <a:pPr lvl="0"/>
            <a:r>
              <a:rPr lang="fa-IR" sz="2800" dirty="0">
                <a:solidFill>
                  <a:prstClr val="black"/>
                </a:solidFill>
              </a:rPr>
              <a:t>غذاها و نوشیدنی های پرحجم</a:t>
            </a:r>
          </a:p>
          <a:p>
            <a:pPr lvl="0"/>
            <a:r>
              <a:rPr lang="fa-IR" sz="2800" dirty="0">
                <a:solidFill>
                  <a:prstClr val="black"/>
                </a:solidFill>
              </a:rPr>
              <a:t>تبلیغ زیاد غذاها و نوشیدنی های پرکالری</a:t>
            </a:r>
          </a:p>
          <a:p>
            <a:pPr lvl="0"/>
            <a:r>
              <a:rPr lang="fa-IR" sz="2800" dirty="0">
                <a:solidFill>
                  <a:prstClr val="black"/>
                </a:solidFill>
              </a:rPr>
              <a:t>کاهش فعالیت فیزیکی</a:t>
            </a:r>
          </a:p>
          <a:p>
            <a:pPr lvl="0"/>
            <a:r>
              <a:rPr lang="fa-IR" sz="2800" dirty="0">
                <a:solidFill>
                  <a:prstClr val="black"/>
                </a:solidFill>
              </a:rPr>
              <a:t>کاهش خواب</a:t>
            </a:r>
            <a:endParaRPr lang="fa-I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بیماری ها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/>
              <a:t>Chronic heart failure</a:t>
            </a:r>
          </a:p>
          <a:p>
            <a:pPr algn="l" rtl="0"/>
            <a:r>
              <a:rPr lang="en-US" sz="2800" dirty="0"/>
              <a:t>Cushing syndrome</a:t>
            </a:r>
          </a:p>
          <a:p>
            <a:pPr algn="l" rtl="0"/>
            <a:r>
              <a:rPr lang="en-US" sz="2800" dirty="0" smtClean="0"/>
              <a:t>Depression</a:t>
            </a:r>
            <a:endParaRPr lang="en-US" sz="2800" dirty="0"/>
          </a:p>
          <a:p>
            <a:pPr algn="l" rtl="0"/>
            <a:r>
              <a:rPr lang="en-US" sz="2800" dirty="0"/>
              <a:t>Diabetes mellitus type 2</a:t>
            </a:r>
          </a:p>
          <a:p>
            <a:pPr algn="l" rtl="0"/>
            <a:r>
              <a:rPr lang="en-US" sz="2800" dirty="0"/>
              <a:t>Hypothyroidism</a:t>
            </a:r>
          </a:p>
          <a:p>
            <a:pPr algn="l" rtl="0"/>
            <a:r>
              <a:rPr lang="en-US" sz="2800" dirty="0"/>
              <a:t>Polycystic ovarian </a:t>
            </a:r>
            <a:r>
              <a:rPr lang="en-US" sz="2800" dirty="0" smtClean="0"/>
              <a:t>syndrome (PCOS)</a:t>
            </a:r>
            <a:endParaRPr lang="en-US" sz="2800" dirty="0"/>
          </a:p>
          <a:p>
            <a:pPr algn="l" rtl="0"/>
            <a:r>
              <a:rPr lang="en-US" sz="2800" dirty="0"/>
              <a:t>Schizophrenia</a:t>
            </a:r>
            <a:endParaRPr lang="fa-I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داروها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1468234"/>
            <a:ext cx="8406472" cy="50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عوارض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اختلالات قاعدگی</a:t>
            </a:r>
          </a:p>
          <a:p>
            <a:r>
              <a:rPr lang="fa-IR" sz="2800" dirty="0" smtClean="0"/>
              <a:t>سنگ صفراوی</a:t>
            </a:r>
          </a:p>
          <a:p>
            <a:r>
              <a:rPr lang="fa-IR" sz="2800" dirty="0" smtClean="0"/>
              <a:t>اختلال تنفسی</a:t>
            </a:r>
          </a:p>
          <a:p>
            <a:r>
              <a:rPr lang="fa-IR" sz="2800" dirty="0" smtClean="0"/>
              <a:t>سرطان</a:t>
            </a:r>
          </a:p>
          <a:p>
            <a:r>
              <a:rPr lang="fa-IR" sz="2800" dirty="0" smtClean="0"/>
              <a:t>استئوآرتریت</a:t>
            </a:r>
          </a:p>
          <a:p>
            <a:r>
              <a:rPr lang="fa-IR" sz="2800" dirty="0" smtClean="0"/>
              <a:t>نقرس</a:t>
            </a:r>
          </a:p>
          <a:p>
            <a:r>
              <a:rPr lang="fa-IR" sz="2800" dirty="0" smtClean="0"/>
              <a:t>اختلال قلبی عروقی</a:t>
            </a:r>
          </a:p>
          <a:p>
            <a:r>
              <a:rPr lang="fa-IR" sz="2800" dirty="0" smtClean="0"/>
              <a:t>مرگ زودرس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پاتوفیزیولوژی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عوامل مؤثر بر: </a:t>
            </a:r>
          </a:p>
          <a:p>
            <a:pPr lvl="1"/>
            <a:r>
              <a:rPr lang="fa-IR" dirty="0" smtClean="0"/>
              <a:t>اشتها</a:t>
            </a:r>
          </a:p>
          <a:p>
            <a:pPr lvl="1"/>
            <a:r>
              <a:rPr lang="fa-IR" dirty="0" smtClean="0"/>
              <a:t>ذخیرۀ انرژی </a:t>
            </a:r>
          </a:p>
          <a:p>
            <a:pPr lvl="1"/>
            <a:r>
              <a:rPr lang="fa-IR" dirty="0" smtClean="0"/>
              <a:t>مصرف انرژی </a:t>
            </a:r>
            <a:endParaRPr lang="fa-I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اشتها </a:t>
            </a:r>
            <a:r>
              <a:rPr lang="en-US" b="1" dirty="0" smtClean="0">
                <a:solidFill>
                  <a:srgbClr val="FF0000"/>
                </a:solidFill>
              </a:rPr>
              <a:t>(appetite)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آمین های بیوژنیک</a:t>
            </a:r>
          </a:p>
          <a:p>
            <a:r>
              <a:rPr lang="fa-IR" sz="2800" dirty="0" smtClean="0"/>
              <a:t>نوروپپتیدها (</a:t>
            </a:r>
            <a:r>
              <a:rPr lang="en-US" sz="2400" dirty="0" err="1" smtClean="0"/>
              <a:t>neuropeptide</a:t>
            </a:r>
            <a:r>
              <a:rPr lang="en-US" sz="2400" dirty="0" smtClean="0"/>
              <a:t> Y</a:t>
            </a:r>
            <a:r>
              <a:rPr lang="fa-IR" sz="2400" dirty="0" smtClean="0"/>
              <a:t> </a:t>
            </a:r>
            <a:r>
              <a:rPr lang="fa-IR" sz="2800" dirty="0" smtClean="0"/>
              <a:t>و </a:t>
            </a:r>
            <a:r>
              <a:rPr lang="en-US" sz="2400" dirty="0" err="1" smtClean="0"/>
              <a:t>Melanocyte</a:t>
            </a:r>
            <a:r>
              <a:rPr lang="en-US" sz="2400" dirty="0" smtClean="0"/>
              <a:t>-stimulating</a:t>
            </a:r>
            <a:r>
              <a:rPr lang="en-US" sz="2800" dirty="0" smtClean="0"/>
              <a:t> </a:t>
            </a:r>
            <a:r>
              <a:rPr lang="en-US" sz="2400" dirty="0" smtClean="0"/>
              <a:t>hormone</a:t>
            </a:r>
            <a:r>
              <a:rPr lang="fa-IR" sz="2800" dirty="0" smtClean="0"/>
              <a:t>)</a:t>
            </a:r>
          </a:p>
          <a:p>
            <a:r>
              <a:rPr lang="fa-IR" sz="2800" dirty="0" smtClean="0"/>
              <a:t>پیام های محیطی به مغز:</a:t>
            </a:r>
          </a:p>
          <a:p>
            <a:pPr lvl="1"/>
            <a:r>
              <a:rPr lang="en-US" sz="2400" dirty="0" err="1" smtClean="0"/>
              <a:t>Leptin</a:t>
            </a:r>
            <a:r>
              <a:rPr lang="fa-IR" sz="2400" dirty="0" smtClean="0"/>
              <a:t> </a:t>
            </a:r>
          </a:p>
          <a:p>
            <a:pPr lvl="1"/>
            <a:r>
              <a:rPr lang="en-US" sz="2400" dirty="0" smtClean="0"/>
              <a:t>Glucagon-related peptide</a:t>
            </a:r>
            <a:r>
              <a:rPr lang="fa-IR" sz="2400" dirty="0" smtClean="0"/>
              <a:t> </a:t>
            </a:r>
          </a:p>
          <a:p>
            <a:pPr lvl="1"/>
            <a:r>
              <a:rPr lang="en-US" sz="2400" dirty="0" err="1" smtClean="0"/>
              <a:t>Oxyntomodulin</a:t>
            </a:r>
            <a:r>
              <a:rPr lang="fa-IR" sz="2400" dirty="0" smtClean="0"/>
              <a:t> </a:t>
            </a:r>
          </a:p>
          <a:p>
            <a:pPr lvl="1"/>
            <a:r>
              <a:rPr lang="en-US" sz="2400" dirty="0" smtClean="0"/>
              <a:t>Peptide YY</a:t>
            </a:r>
            <a:r>
              <a:rPr lang="fa-IR" sz="2400" dirty="0" smtClean="0"/>
              <a:t> </a:t>
            </a:r>
          </a:p>
          <a:p>
            <a:pPr lvl="1"/>
            <a:r>
              <a:rPr lang="en-US" sz="2400" dirty="0" err="1" smtClean="0"/>
              <a:t>Ghrelin</a:t>
            </a:r>
            <a:r>
              <a:rPr lang="fa-IR" sz="2400" dirty="0" smtClean="0"/>
              <a:t> </a:t>
            </a:r>
          </a:p>
          <a:p>
            <a:endParaRPr lang="fa-I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ذخیرۀ انرژی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عصب دهی بافت چربی توسط سیستم سمپاتیک</a:t>
            </a:r>
          </a:p>
          <a:p>
            <a:endParaRPr lang="fa-IR" sz="2800" dirty="0" smtClean="0"/>
          </a:p>
          <a:p>
            <a:r>
              <a:rPr lang="fa-IR" sz="2800" dirty="0" smtClean="0"/>
              <a:t>احتمال اختلال در رسپتورها</a:t>
            </a:r>
            <a:endParaRPr lang="fa-I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مصرف انرژی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سرعت متابولیسم </a:t>
            </a:r>
            <a:r>
              <a:rPr lang="en-US" sz="2800" dirty="0" smtClean="0"/>
              <a:t>(metabolic rate)</a:t>
            </a:r>
            <a:r>
              <a:rPr lang="fa-IR" sz="2800" dirty="0" smtClean="0"/>
              <a:t> </a:t>
            </a:r>
          </a:p>
          <a:p>
            <a:endParaRPr lang="fa-IR" sz="2800" dirty="0" smtClean="0"/>
          </a:p>
          <a:p>
            <a:r>
              <a:rPr lang="fa-IR" sz="2800" dirty="0" smtClean="0"/>
              <a:t>فعالیت فیزیکی</a:t>
            </a:r>
            <a:endParaRPr lang="fa-I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ارزیابی اولیه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2800" dirty="0" smtClean="0"/>
              <a:t>تعیین </a:t>
            </a:r>
            <a:r>
              <a:rPr lang="en-US" sz="2800" dirty="0" smtClean="0"/>
              <a:t>BMI</a:t>
            </a:r>
            <a:r>
              <a:rPr lang="fa-IR" sz="2800" dirty="0" smtClean="0"/>
              <a:t> </a:t>
            </a:r>
          </a:p>
          <a:p>
            <a:r>
              <a:rPr lang="fa-IR" sz="2800" dirty="0" smtClean="0"/>
              <a:t>تعیین قطر دور شکم </a:t>
            </a:r>
            <a:r>
              <a:rPr lang="en-US" sz="2800" dirty="0" smtClean="0"/>
              <a:t>(waist circumference)</a:t>
            </a:r>
            <a:r>
              <a:rPr lang="fa-IR" sz="2800" dirty="0" smtClean="0"/>
              <a:t>:</a:t>
            </a:r>
          </a:p>
          <a:p>
            <a:pPr lvl="1"/>
            <a:r>
              <a:rPr lang="fa-IR" sz="2400" dirty="0" smtClean="0"/>
              <a:t>در موارد </a:t>
            </a:r>
            <a:r>
              <a:rPr lang="en-US" sz="2400" dirty="0" smtClean="0"/>
              <a:t>BMI</a:t>
            </a:r>
            <a:r>
              <a:rPr lang="fa-IR" sz="2400" dirty="0" smtClean="0"/>
              <a:t> بین 25 و 34/9</a:t>
            </a:r>
          </a:p>
          <a:p>
            <a:endParaRPr lang="fa-IR" sz="2800" dirty="0"/>
          </a:p>
          <a:p>
            <a:r>
              <a:rPr lang="fa-IR" sz="2800" dirty="0" smtClean="0"/>
              <a:t>تعیین بیماری های همراه و عوامل خطرساز قلبی عروقی</a:t>
            </a:r>
          </a:p>
          <a:p>
            <a:endParaRPr lang="fa-IR" sz="2800" dirty="0"/>
          </a:p>
          <a:p>
            <a:r>
              <a:rPr lang="fa-IR" sz="2800" dirty="0" smtClean="0"/>
              <a:t>مصاحبه با بیمار در مورد: </a:t>
            </a:r>
          </a:p>
          <a:p>
            <a:pPr lvl="6">
              <a:buFont typeface="Courier New" pitchFamily="49" charset="0"/>
              <a:buChar char="o"/>
            </a:pPr>
            <a:r>
              <a:rPr lang="fa-IR" sz="2400" dirty="0" smtClean="0"/>
              <a:t>عادات غذایی</a:t>
            </a:r>
          </a:p>
          <a:p>
            <a:pPr lvl="6">
              <a:buFont typeface="Courier New" pitchFamily="49" charset="0"/>
              <a:buChar char="o"/>
            </a:pPr>
            <a:r>
              <a:rPr lang="fa-IR" sz="2400" dirty="0" smtClean="0"/>
              <a:t>فعالیت فیزیکی</a:t>
            </a:r>
          </a:p>
          <a:p>
            <a:pPr lvl="6">
              <a:buFont typeface="Courier New" pitchFamily="49" charset="0"/>
              <a:buChar char="o"/>
            </a:pPr>
            <a:r>
              <a:rPr lang="fa-IR" sz="2400" dirty="0" smtClean="0"/>
              <a:t>بیماری و داروهای مصرفی</a:t>
            </a:r>
          </a:p>
          <a:p>
            <a:pPr lvl="6">
              <a:buFont typeface="Courier New" pitchFamily="49" charset="0"/>
              <a:buChar char="o"/>
            </a:pPr>
            <a:r>
              <a:rPr lang="fa-IR" sz="2400" dirty="0" smtClean="0"/>
              <a:t>تمایل به کاهش وزن</a:t>
            </a:r>
            <a:endParaRPr lang="fa-I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چاقی </a:t>
            </a:r>
            <a:r>
              <a:rPr lang="en-US" b="1" dirty="0" smtClean="0">
                <a:solidFill>
                  <a:srgbClr val="FF0000"/>
                </a:solidFill>
              </a:rPr>
              <a:t>(Obesity)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اختلال متابولیک مزمن</a:t>
            </a:r>
          </a:p>
          <a:p>
            <a:endParaRPr lang="fa-IR" sz="2800" dirty="0"/>
          </a:p>
          <a:p>
            <a:r>
              <a:rPr lang="fa-IR" sz="2800" dirty="0" smtClean="0"/>
              <a:t>نقش عوامل بیولوژیکی، محیطی و ژنتیک و شیوۀ زندگی</a:t>
            </a:r>
          </a:p>
          <a:p>
            <a:endParaRPr lang="fa-IR" sz="2800" dirty="0"/>
          </a:p>
          <a:p>
            <a:r>
              <a:rPr lang="fa-IR" sz="2800" dirty="0" smtClean="0"/>
              <a:t>خطر مرگ: 50 تا 100 درصد بیشتر</a:t>
            </a:r>
          </a:p>
          <a:p>
            <a:endParaRPr lang="fa-IR" sz="2800" dirty="0"/>
          </a:p>
          <a:p>
            <a:pPr>
              <a:buNone/>
            </a:pPr>
            <a:r>
              <a:rPr lang="fa-IR" sz="2800" dirty="0" smtClean="0"/>
              <a:t> 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52" y="1214422"/>
            <a:ext cx="838738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52" y="1571612"/>
            <a:ext cx="838738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560482" y="3429000"/>
            <a:ext cx="81549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9400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7572428" cy="32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اصول درمان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نیاز به تیم درمان</a:t>
            </a:r>
          </a:p>
          <a:p>
            <a:endParaRPr lang="fa-IR" sz="2800" dirty="0"/>
          </a:p>
          <a:p>
            <a:r>
              <a:rPr lang="fa-IR" sz="2800" dirty="0" smtClean="0"/>
              <a:t>اقدام طولانی مدت</a:t>
            </a:r>
          </a:p>
          <a:p>
            <a:endParaRPr lang="fa-IR" sz="2800" dirty="0"/>
          </a:p>
          <a:p>
            <a:r>
              <a:rPr lang="fa-IR" sz="2800" dirty="0" smtClean="0"/>
              <a:t>نیاز به کاهش دریافت و افزایش مصرف انرژی</a:t>
            </a:r>
          </a:p>
          <a:p>
            <a:endParaRPr lang="fa-IR" sz="2800" dirty="0"/>
          </a:p>
          <a:p>
            <a:r>
              <a:rPr lang="fa-IR" sz="2800" dirty="0" smtClean="0"/>
              <a:t>درمان عوامل خطرساز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اصول درمان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نیاز به درمان:</a:t>
            </a:r>
          </a:p>
          <a:p>
            <a:pPr lvl="1"/>
            <a:r>
              <a:rPr lang="fa-IR" dirty="0" smtClean="0"/>
              <a:t>اضافه وزن + حداقل 2 عامل خطرساز</a:t>
            </a:r>
          </a:p>
          <a:p>
            <a:pPr lvl="1"/>
            <a:r>
              <a:rPr lang="fa-IR" dirty="0" smtClean="0"/>
              <a:t>چاقی</a:t>
            </a:r>
          </a:p>
          <a:p>
            <a:pPr lvl="1"/>
            <a:r>
              <a:rPr lang="fa-IR" dirty="0" smtClean="0"/>
              <a:t>چاقی شکمی + حداقل 2 عامل خطرساز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اصول درمان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سرعت کاهش وزن: حداکثر </a:t>
            </a:r>
            <a:r>
              <a:rPr lang="en-US" sz="2800" dirty="0" smtClean="0"/>
              <a:t>10%</a:t>
            </a:r>
            <a:r>
              <a:rPr lang="fa-IR" sz="2800" dirty="0" smtClean="0"/>
              <a:t> طی 6 ماه</a:t>
            </a:r>
          </a:p>
          <a:p>
            <a:pPr lvl="1"/>
            <a:r>
              <a:rPr lang="fa-IR" sz="2400" dirty="0" smtClean="0"/>
              <a:t>افراد چاق: </a:t>
            </a:r>
            <a:r>
              <a:rPr lang="en-US" sz="2400" dirty="0" smtClean="0"/>
              <a:t>2 pounds/week</a:t>
            </a:r>
            <a:r>
              <a:rPr lang="fa-IR" sz="2400" dirty="0" smtClean="0"/>
              <a:t> </a:t>
            </a:r>
          </a:p>
          <a:p>
            <a:pPr lvl="1"/>
            <a:r>
              <a:rPr lang="fa-IR" sz="2400" dirty="0" smtClean="0"/>
              <a:t>افراد دارای اضافه وزن: </a:t>
            </a:r>
            <a:r>
              <a:rPr lang="en-US" sz="2400" dirty="0" smtClean="0"/>
              <a:t>0.5 pounds/week</a:t>
            </a:r>
            <a:endParaRPr lang="fa-I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درمان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غیردارویی</a:t>
            </a:r>
          </a:p>
          <a:p>
            <a:r>
              <a:rPr lang="fa-IR" dirty="0" smtClean="0"/>
              <a:t>دارویی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درمان غیردارویی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رژیم کم کالری (کاهش </a:t>
            </a:r>
            <a:r>
              <a:rPr lang="en-US" sz="2800" dirty="0" smtClean="0"/>
              <a:t>500 kcal/day</a:t>
            </a:r>
            <a:r>
              <a:rPr lang="fa-IR" sz="2800" dirty="0" smtClean="0"/>
              <a:t>)</a:t>
            </a:r>
          </a:p>
          <a:p>
            <a:endParaRPr lang="fa-IR" sz="2800" dirty="0"/>
          </a:p>
          <a:p>
            <a:r>
              <a:rPr lang="fa-IR" sz="2800" dirty="0" smtClean="0"/>
              <a:t>ورزش</a:t>
            </a:r>
          </a:p>
          <a:p>
            <a:endParaRPr lang="fa-IR" sz="2800" dirty="0"/>
          </a:p>
          <a:p>
            <a:r>
              <a:rPr lang="fa-IR" sz="2800" dirty="0" smtClean="0"/>
              <a:t>اصلاح رفتار</a:t>
            </a:r>
          </a:p>
          <a:p>
            <a:endParaRPr lang="fa-IR" sz="2800" dirty="0" smtClean="0"/>
          </a:p>
          <a:p>
            <a:r>
              <a:rPr lang="fa-IR" sz="2800" dirty="0" smtClean="0"/>
              <a:t>جراحی </a:t>
            </a:r>
          </a:p>
          <a:p>
            <a:endParaRPr lang="fa-IR" sz="2800" dirty="0"/>
          </a:p>
          <a:p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30085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311388"/>
            <a:ext cx="9144032" cy="61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اپیدمیولوژی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مشکل جهانی</a:t>
            </a:r>
          </a:p>
          <a:p>
            <a:endParaRPr lang="fa-IR" sz="2800" dirty="0"/>
          </a:p>
          <a:p>
            <a:r>
              <a:rPr lang="fa-IR" sz="2800" dirty="0" smtClean="0"/>
              <a:t>عامل اصلی برخی بیماری ها</a:t>
            </a:r>
          </a:p>
          <a:p>
            <a:endParaRPr lang="fa-IR" sz="2800" dirty="0"/>
          </a:p>
          <a:p>
            <a:r>
              <a:rPr lang="fa-IR" sz="2800" dirty="0" smtClean="0"/>
              <a:t>عامل اصلی مرگ زودرس</a:t>
            </a:r>
          </a:p>
          <a:p>
            <a:endParaRPr lang="fa-IR" sz="2800" dirty="0"/>
          </a:p>
          <a:p>
            <a:pPr>
              <a:buNone/>
            </a:pPr>
            <a:endParaRPr lang="fa-IR" sz="2800" dirty="0" smtClean="0"/>
          </a:p>
          <a:p>
            <a:endParaRPr lang="fa-IR" sz="2800" dirty="0"/>
          </a:p>
          <a:p>
            <a:endParaRPr lang="fa-IR" sz="28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399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دارودرمانی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BMI &gt; 30</a:t>
            </a:r>
            <a:r>
              <a:rPr lang="fa-IR" sz="2800" dirty="0" smtClean="0"/>
              <a:t> </a:t>
            </a:r>
          </a:p>
          <a:p>
            <a:r>
              <a:rPr lang="en-US" sz="2800" dirty="0" smtClean="0"/>
              <a:t>BMI &gt; 27</a:t>
            </a:r>
            <a:r>
              <a:rPr lang="fa-IR" sz="2800" dirty="0" smtClean="0"/>
              <a:t> + حداقل 2 عامل خطرساز</a:t>
            </a:r>
          </a:p>
          <a:p>
            <a:r>
              <a:rPr lang="fa-IR" sz="2800" dirty="0" smtClean="0"/>
              <a:t>چاقی شکمی + حداقل 2 عامل خطرساز</a:t>
            </a:r>
          </a:p>
          <a:p>
            <a:endParaRPr lang="fa-IR" sz="2800" dirty="0"/>
          </a:p>
          <a:p>
            <a:r>
              <a:rPr lang="fa-IR" sz="2800" dirty="0" smtClean="0"/>
              <a:t>درصورت عدم پاسخ کافی به درمان غیردارویی بمدت 6 ماه</a:t>
            </a:r>
          </a:p>
          <a:p>
            <a:endParaRPr lang="fa-IR" sz="2800" dirty="0"/>
          </a:p>
          <a:p>
            <a:r>
              <a:rPr lang="fa-IR" sz="2800" dirty="0" smtClean="0"/>
              <a:t>به عنوان درمان کمکی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داروهای تأییدشده برای مصرف </a:t>
            </a:r>
            <a:r>
              <a:rPr lang="fa-IR" b="1" dirty="0" smtClean="0">
                <a:solidFill>
                  <a:srgbClr val="FF0000"/>
                </a:solidFill>
              </a:rPr>
              <a:t>کوتاه </a:t>
            </a:r>
            <a:r>
              <a:rPr lang="fa-IR" b="1" dirty="0" smtClean="0">
                <a:solidFill>
                  <a:srgbClr val="FF0000"/>
                </a:solidFill>
              </a:rPr>
              <a:t>مدت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Phentermine</a:t>
            </a:r>
            <a:endParaRPr lang="en-US" dirty="0" smtClean="0"/>
          </a:p>
          <a:p>
            <a:pPr algn="l" rtl="0"/>
            <a:r>
              <a:rPr lang="en-US" dirty="0" err="1" smtClean="0"/>
              <a:t>Diethylpropion</a:t>
            </a: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داروهای تأییدشده برای مصرف طولانی مدت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Orlistat</a:t>
            </a:r>
            <a:endParaRPr lang="en-US" dirty="0" smtClean="0"/>
          </a:p>
          <a:p>
            <a:pPr algn="l" rtl="0"/>
            <a:r>
              <a:rPr lang="en-US" dirty="0" err="1" smtClean="0"/>
              <a:t>Lorcaserine</a:t>
            </a:r>
            <a:endParaRPr lang="en-US" dirty="0" smtClean="0"/>
          </a:p>
          <a:p>
            <a:pPr algn="l" rtl="0"/>
            <a:r>
              <a:rPr lang="en-US" dirty="0" err="1" smtClean="0"/>
              <a:t>Phentermine-Topiramate</a:t>
            </a:r>
            <a:r>
              <a:rPr lang="en-US" dirty="0" smtClean="0"/>
              <a:t> (Extended-release)</a:t>
            </a:r>
            <a:endParaRPr lang="fa-I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Phentermine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Adipex</a:t>
            </a:r>
            <a:r>
              <a:rPr lang="en-US" b="1" dirty="0" smtClean="0">
                <a:solidFill>
                  <a:srgbClr val="FF0000"/>
                </a:solidFill>
              </a:rPr>
              <a:t>-P)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شبه آمفتامین</a:t>
            </a:r>
          </a:p>
          <a:p>
            <a:r>
              <a:rPr lang="fa-IR" sz="2800" dirty="0" smtClean="0"/>
              <a:t>اثر تحریکی کمتر</a:t>
            </a:r>
          </a:p>
          <a:p>
            <a:r>
              <a:rPr lang="fa-IR" sz="2800" dirty="0" smtClean="0"/>
              <a:t>پتانسیل کمتر برای سوء مصرف</a:t>
            </a:r>
          </a:p>
          <a:p>
            <a:endParaRPr lang="fa-IR" sz="2800" dirty="0" smtClean="0"/>
          </a:p>
          <a:p>
            <a:endParaRPr lang="fa-IR" sz="2800" dirty="0" smtClean="0"/>
          </a:p>
          <a:p>
            <a:r>
              <a:rPr lang="fa-IR" sz="2800" dirty="0" smtClean="0"/>
              <a:t>ترشح نورآدرنالین و دوپامین در </a:t>
            </a:r>
            <a:r>
              <a:rPr lang="en-US" sz="2800" dirty="0" smtClean="0"/>
              <a:t>CNS</a:t>
            </a:r>
            <a:r>
              <a:rPr lang="fa-IR" sz="2800" dirty="0" smtClean="0"/>
              <a:t> </a:t>
            </a:r>
          </a:p>
          <a:p>
            <a:r>
              <a:rPr lang="fa-IR" sz="2800" dirty="0" smtClean="0"/>
              <a:t>سرکوب اشتها</a:t>
            </a:r>
          </a:p>
          <a:p>
            <a:endParaRPr lang="fa-I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6" y="2245990"/>
            <a:ext cx="3165765" cy="269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Phentermine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Adipex</a:t>
            </a:r>
            <a:r>
              <a:rPr lang="en-US" b="1" dirty="0" smtClean="0">
                <a:solidFill>
                  <a:srgbClr val="FF0000"/>
                </a:solidFill>
              </a:rPr>
              <a:t>-P)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برای افراد &gt; 16 سال</a:t>
            </a:r>
          </a:p>
          <a:p>
            <a:r>
              <a:rPr lang="fa-IR" sz="2800" dirty="0" smtClean="0"/>
              <a:t>مصرف کوتاه مدت ( &lt; 12 هفته)</a:t>
            </a:r>
          </a:p>
          <a:p>
            <a:endParaRPr lang="fa-IR" sz="2800" dirty="0" smtClean="0"/>
          </a:p>
          <a:p>
            <a:endParaRPr lang="fa-I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دوز:</a:t>
            </a:r>
          </a:p>
          <a:p>
            <a:pPr lvl="1"/>
            <a:r>
              <a:rPr lang="en-US" sz="2400" dirty="0" smtClean="0"/>
              <a:t>8 mg TID</a:t>
            </a:r>
            <a:r>
              <a:rPr lang="fa-IR" sz="2400" dirty="0" smtClean="0"/>
              <a:t>، قبل غذا</a:t>
            </a:r>
          </a:p>
          <a:p>
            <a:pPr lvl="1"/>
            <a:r>
              <a:rPr lang="en-US" sz="2400" dirty="0" smtClean="0"/>
              <a:t>30 mg QD</a:t>
            </a:r>
            <a:endParaRPr lang="fa-IR" sz="2400" dirty="0" smtClean="0"/>
          </a:p>
          <a:p>
            <a:pPr lvl="1"/>
            <a:r>
              <a:rPr lang="en-US" sz="2400" dirty="0" smtClean="0"/>
              <a:t>37.5 mg QD</a:t>
            </a:r>
            <a:endParaRPr lang="fa-IR" sz="2400" dirty="0" smtClean="0"/>
          </a:p>
          <a:p>
            <a:endParaRPr lang="fa-IR" sz="2800" dirty="0" smtClean="0"/>
          </a:p>
          <a:p>
            <a:pPr>
              <a:buNone/>
            </a:pPr>
            <a:endParaRPr lang="fa-IR" sz="2800" dirty="0"/>
          </a:p>
          <a:p>
            <a:endParaRPr lang="fa-IR" sz="2800" dirty="0"/>
          </a:p>
          <a:p>
            <a:endParaRPr lang="fa-I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1" y="3212976"/>
            <a:ext cx="4381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403244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383404" cy="327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05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Phentermine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Adipex</a:t>
            </a:r>
            <a:r>
              <a:rPr lang="en-US" b="1" dirty="0" smtClean="0">
                <a:solidFill>
                  <a:srgbClr val="FF0000"/>
                </a:solidFill>
              </a:rPr>
              <a:t>-P)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/>
              <a:t>احتمال هایپرتانسیون ریوی</a:t>
            </a:r>
          </a:p>
          <a:p>
            <a:endParaRPr lang="fa-IR" sz="2800" dirty="0" smtClean="0"/>
          </a:p>
          <a:p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منع مصرف:</a:t>
            </a:r>
          </a:p>
          <a:p>
            <a:pPr lvl="1"/>
            <a:r>
              <a:rPr lang="fa-IR" sz="2400" dirty="0" smtClean="0"/>
              <a:t>هایپرتانسیون</a:t>
            </a:r>
          </a:p>
          <a:p>
            <a:pPr lvl="1"/>
            <a:r>
              <a:rPr lang="fa-IR" sz="2400" dirty="0" smtClean="0"/>
              <a:t>بیماری قلبی</a:t>
            </a:r>
          </a:p>
          <a:p>
            <a:pPr lvl="1"/>
            <a:r>
              <a:rPr lang="fa-IR" sz="2400" dirty="0" smtClean="0"/>
              <a:t>گلوکوم</a:t>
            </a:r>
          </a:p>
          <a:p>
            <a:pPr lvl="1"/>
            <a:r>
              <a:rPr lang="fa-IR" sz="2400" dirty="0" smtClean="0"/>
              <a:t>همراه داروهای </a:t>
            </a:r>
            <a:r>
              <a:rPr lang="en-US" sz="2400" dirty="0" smtClean="0"/>
              <a:t>MAOI</a:t>
            </a:r>
            <a:endParaRPr lang="fa-IR" sz="2400" dirty="0" smtClean="0"/>
          </a:p>
          <a:p>
            <a:pPr lvl="1"/>
            <a:endParaRPr lang="fa-IR" sz="2400" dirty="0" smtClean="0"/>
          </a:p>
          <a:p>
            <a:r>
              <a:rPr lang="fa-IR" sz="2800" dirty="0" smtClean="0"/>
              <a:t>احتمال نیاز به کاهش دوز داروهای ضددیابت</a:t>
            </a:r>
          </a:p>
          <a:p>
            <a:endParaRPr lang="fa-IR" sz="28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Diethylpropion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Tenuate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شبه آمفتامین</a:t>
            </a:r>
          </a:p>
          <a:p>
            <a:r>
              <a:rPr lang="fa-IR" sz="2800" dirty="0" smtClean="0"/>
              <a:t>سمپاتومیمتیک ضعیف</a:t>
            </a:r>
          </a:p>
          <a:p>
            <a:endParaRPr lang="fa-IR" sz="2800" dirty="0" smtClean="0"/>
          </a:p>
          <a:p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دوز: </a:t>
            </a:r>
          </a:p>
          <a:p>
            <a:pPr lvl="1"/>
            <a:r>
              <a:rPr lang="fa-IR" sz="2400" dirty="0" smtClean="0"/>
              <a:t>سریع رهش: </a:t>
            </a:r>
            <a:r>
              <a:rPr lang="en-US" sz="2400" dirty="0" smtClean="0"/>
              <a:t>25 mg TID</a:t>
            </a:r>
          </a:p>
          <a:p>
            <a:pPr lvl="1"/>
            <a:r>
              <a:rPr lang="fa-IR" sz="2400" dirty="0" smtClean="0"/>
              <a:t>آهسته رهش: </a:t>
            </a:r>
            <a:r>
              <a:rPr lang="en-US" sz="2400" dirty="0" smtClean="0"/>
              <a:t>75 mg QD</a:t>
            </a:r>
            <a:r>
              <a:rPr lang="fa-IR" sz="2400" dirty="0" smtClean="0"/>
              <a:t> </a:t>
            </a:r>
          </a:p>
          <a:p>
            <a:endParaRPr lang="fa-IR" sz="2800" dirty="0"/>
          </a:p>
          <a:p>
            <a:endParaRPr lang="fa-IR" sz="2800" dirty="0" smtClean="0"/>
          </a:p>
          <a:p>
            <a:endParaRPr lang="fa-I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5"/>
            <a:ext cx="2890664" cy="252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Diethylpropion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Tenuate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عوارض: بی خوابی (کمتر از فنترمین)، خشکی دهان</a:t>
            </a:r>
          </a:p>
          <a:p>
            <a:endParaRPr lang="fa-IR" sz="2800" dirty="0" smtClean="0"/>
          </a:p>
          <a:p>
            <a:r>
              <a:rPr lang="fa-IR" sz="2800" dirty="0" smtClean="0"/>
              <a:t>نیاز به پایش فشار خون و ضربان قلب</a:t>
            </a:r>
          </a:p>
          <a:p>
            <a:endParaRPr lang="fa-IR" sz="2800" dirty="0" smtClean="0"/>
          </a:p>
          <a:p>
            <a:r>
              <a:rPr lang="fa-IR" sz="2800" dirty="0" smtClean="0"/>
              <a:t>موارد منع مصرف: مشابه فنترمین</a:t>
            </a:r>
            <a:endParaRPr lang="fa-I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اپیدمیولوژی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آمار </a:t>
            </a:r>
            <a:r>
              <a:rPr lang="en-US" dirty="0" smtClean="0"/>
              <a:t>WHO</a:t>
            </a:r>
            <a:r>
              <a:rPr lang="fa-IR" dirty="0" smtClean="0"/>
              <a:t> در سال 2005:</a:t>
            </a:r>
          </a:p>
          <a:p>
            <a:pPr lvl="1"/>
            <a:r>
              <a:rPr lang="fa-IR" dirty="0" smtClean="0"/>
              <a:t>400 میلیون نفر چاق</a:t>
            </a:r>
          </a:p>
          <a:p>
            <a:endParaRPr lang="fa-IR" dirty="0"/>
          </a:p>
          <a:p>
            <a:r>
              <a:rPr lang="fa-IR" dirty="0" smtClean="0"/>
              <a:t>پیش بینی </a:t>
            </a:r>
            <a:r>
              <a:rPr lang="en-US" dirty="0" smtClean="0"/>
              <a:t>WHO</a:t>
            </a:r>
            <a:r>
              <a:rPr lang="fa-IR" dirty="0" smtClean="0"/>
              <a:t> برای سال 2015:</a:t>
            </a:r>
          </a:p>
          <a:p>
            <a:pPr lvl="1"/>
            <a:r>
              <a:rPr lang="fa-IR" dirty="0" smtClean="0"/>
              <a:t>700 میلیون نفر چاق</a:t>
            </a:r>
            <a:endParaRPr lang="fa-I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Orlistat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Xenical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مهار لیپاز معده و پانکراس</a:t>
            </a:r>
          </a:p>
          <a:p>
            <a:endParaRPr lang="fa-IR" sz="2800" dirty="0" smtClean="0"/>
          </a:p>
          <a:p>
            <a:r>
              <a:rPr lang="fa-IR" sz="2800" dirty="0" smtClean="0"/>
              <a:t>دفع %30 از چربی مصرف شده</a:t>
            </a:r>
          </a:p>
          <a:p>
            <a:r>
              <a:rPr lang="fa-IR" sz="2800" dirty="0" smtClean="0"/>
              <a:t>مهار جذب کلسترول با افزایش اسیدهای چرب در روده</a:t>
            </a:r>
          </a:p>
          <a:p>
            <a:endParaRPr lang="fa-IR" sz="2800" dirty="0" smtClean="0"/>
          </a:p>
          <a:p>
            <a:r>
              <a:rPr lang="fa-IR" sz="2800" dirty="0" smtClean="0"/>
              <a:t>بدون جذب، عوارض </a:t>
            </a:r>
            <a:r>
              <a:rPr lang="en-US" sz="2800" dirty="0" smtClean="0"/>
              <a:t>CNS</a:t>
            </a:r>
            <a:r>
              <a:rPr lang="fa-IR" sz="2800" dirty="0" smtClean="0"/>
              <a:t> و اثر سرکوب اشتها</a:t>
            </a:r>
          </a:p>
          <a:p>
            <a:endParaRPr lang="fa-IR" sz="2800" dirty="0" smtClean="0"/>
          </a:p>
          <a:p>
            <a:r>
              <a:rPr lang="fa-IR" sz="2800" dirty="0" smtClean="0"/>
              <a:t>همراه رژیم و فعالیت</a:t>
            </a:r>
            <a:endParaRPr lang="fa-I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Orlistat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Xenical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برای جلوگیری از افزایش وزن مجدد </a:t>
            </a:r>
            <a:r>
              <a:rPr lang="en-US" sz="2800" dirty="0" smtClean="0"/>
              <a:t>(weight regain)</a:t>
            </a:r>
            <a:endParaRPr lang="fa-IR" sz="2800" dirty="0" smtClean="0"/>
          </a:p>
          <a:p>
            <a:endParaRPr lang="fa-IR" sz="2800" dirty="0" smtClean="0"/>
          </a:p>
          <a:p>
            <a:r>
              <a:rPr lang="fa-IR" sz="2800" dirty="0" smtClean="0"/>
              <a:t>بهبود فشار خون و سطح سرمی </a:t>
            </a:r>
            <a:r>
              <a:rPr lang="en-US" sz="2800" dirty="0" smtClean="0"/>
              <a:t>LDL</a:t>
            </a:r>
            <a:r>
              <a:rPr lang="fa-IR" sz="2800" dirty="0" smtClean="0"/>
              <a:t> و </a:t>
            </a:r>
            <a:r>
              <a:rPr lang="en-US" sz="2800" dirty="0" smtClean="0"/>
              <a:t>HDL</a:t>
            </a:r>
            <a:r>
              <a:rPr lang="fa-IR" sz="2800" dirty="0" smtClean="0"/>
              <a:t> </a:t>
            </a:r>
          </a:p>
          <a:p>
            <a:r>
              <a:rPr lang="fa-IR" sz="2800" dirty="0" smtClean="0"/>
              <a:t>بهبود عوارض همراه چاقی</a:t>
            </a:r>
          </a:p>
          <a:p>
            <a:endParaRPr lang="fa-IR" sz="2800" dirty="0" smtClean="0"/>
          </a:p>
          <a:p>
            <a:endParaRPr lang="fa-IR" sz="2800" dirty="0" smtClean="0"/>
          </a:p>
          <a:p>
            <a:r>
              <a:rPr lang="fa-IR" sz="2800" dirty="0" smtClean="0"/>
              <a:t>عوارض: گوارشی، سردرد</a:t>
            </a:r>
            <a:endParaRPr lang="fa-IR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Orlistat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Xenical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دوز: </a:t>
            </a:r>
            <a:r>
              <a:rPr lang="en-US" sz="2800" dirty="0" smtClean="0"/>
              <a:t>120 mg TID</a:t>
            </a:r>
            <a:r>
              <a:rPr lang="fa-IR" sz="2800" dirty="0" smtClean="0"/>
              <a:t> </a:t>
            </a:r>
          </a:p>
          <a:p>
            <a:endParaRPr lang="fa-IR" sz="2800" dirty="0" smtClean="0"/>
          </a:p>
          <a:p>
            <a:r>
              <a:rPr lang="fa-IR" sz="2800" dirty="0" smtClean="0"/>
              <a:t>نیاز به مصرف روزانۀ مکمل مولتی ویتامین</a:t>
            </a:r>
          </a:p>
          <a:p>
            <a:endParaRPr lang="fa-IR" sz="2800" dirty="0" smtClean="0"/>
          </a:p>
          <a:p>
            <a:r>
              <a:rPr lang="fa-IR" sz="2800" dirty="0" smtClean="0"/>
              <a:t>تعیین سطح ویتامین </a:t>
            </a:r>
            <a:r>
              <a:rPr lang="en-US" sz="2800" dirty="0" smtClean="0"/>
              <a:t>D3</a:t>
            </a:r>
            <a:r>
              <a:rPr lang="fa-IR" sz="2800" dirty="0" smtClean="0"/>
              <a:t> قبل شروع دارو</a:t>
            </a:r>
          </a:p>
          <a:p>
            <a:endParaRPr lang="fa-IR" sz="2800" dirty="0" smtClean="0"/>
          </a:p>
          <a:p>
            <a:r>
              <a:rPr lang="fa-IR" sz="2800" dirty="0" smtClean="0"/>
              <a:t>تداخل: وارفارین، سیکلوسپورین، </a:t>
            </a:r>
            <a:r>
              <a:rPr lang="fa-IR" sz="2800" dirty="0" smtClean="0"/>
              <a:t>لووتیروکسین</a:t>
            </a:r>
            <a:r>
              <a:rPr lang="fa-IR" sz="2800" dirty="0" smtClean="0"/>
              <a:t>، </a:t>
            </a:r>
            <a:r>
              <a:rPr lang="fa-IR" sz="2800" dirty="0" smtClean="0"/>
              <a:t>داروهای ضددیابت</a:t>
            </a:r>
            <a:endParaRPr lang="fa-I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Lorcaserin</a:t>
            </a: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Belviq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fa-I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آگونیست انتخابی رسپتورهای </a:t>
            </a:r>
            <a:r>
              <a:rPr lang="en-US" sz="2800" dirty="0" smtClean="0"/>
              <a:t>5-HT2C</a:t>
            </a:r>
            <a:r>
              <a:rPr lang="fa-IR" sz="2800" dirty="0" smtClean="0"/>
              <a:t> در مغز</a:t>
            </a:r>
          </a:p>
          <a:p>
            <a:r>
              <a:rPr lang="fa-IR" sz="2800" dirty="0" smtClean="0"/>
              <a:t>سرکوب اشتها</a:t>
            </a:r>
          </a:p>
          <a:p>
            <a:endParaRPr lang="fa-IR" sz="2800" dirty="0" smtClean="0"/>
          </a:p>
          <a:p>
            <a:endParaRPr lang="fa-IR" sz="2800" dirty="0" smtClean="0"/>
          </a:p>
          <a:p>
            <a:r>
              <a:rPr lang="fa-IR" sz="2800" dirty="0" smtClean="0"/>
              <a:t>برای مصرف طولانی مدت </a:t>
            </a:r>
          </a:p>
          <a:p>
            <a:endParaRPr lang="fa-IR" sz="2800" dirty="0" smtClean="0"/>
          </a:p>
          <a:p>
            <a:r>
              <a:rPr lang="fa-IR" sz="2800" dirty="0" smtClean="0"/>
              <a:t>دوز: </a:t>
            </a:r>
            <a:r>
              <a:rPr lang="en-US" sz="2800" dirty="0" smtClean="0"/>
              <a:t>10 mg BID</a:t>
            </a:r>
            <a:r>
              <a:rPr lang="fa-IR" sz="2800" dirty="0" smtClean="0"/>
              <a:t> </a:t>
            </a:r>
          </a:p>
          <a:p>
            <a:endParaRPr lang="fa-IR" sz="2800" dirty="0" smtClean="0"/>
          </a:p>
          <a:p>
            <a:endParaRPr lang="fa-IR" sz="2800" dirty="0"/>
          </a:p>
        </p:txBody>
      </p:sp>
      <p:pic>
        <p:nvPicPr>
          <p:cNvPr id="3074" name="Picture 2" descr="http://www.hollandclinic.com/_/rsrc/1370887001493/Lorcaserin-Approved/belviq/Belv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9909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Lorcaserin</a:t>
            </a: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Belviq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2800" dirty="0" smtClean="0"/>
              <a:t>درصورت عدم کاهش %5 در وزن پس از 12 هفته: قطع دارو</a:t>
            </a:r>
          </a:p>
          <a:p>
            <a:endParaRPr lang="fa-IR" sz="2800" dirty="0" smtClean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عوارض:</a:t>
            </a:r>
          </a:p>
          <a:p>
            <a:pPr lvl="1"/>
            <a:r>
              <a:rPr lang="fa-IR" dirty="0" smtClean="0"/>
              <a:t>سردرد</a:t>
            </a:r>
          </a:p>
          <a:p>
            <a:pPr lvl="1"/>
            <a:r>
              <a:rPr lang="fa-IR" dirty="0" smtClean="0"/>
              <a:t>گیجی</a:t>
            </a:r>
          </a:p>
          <a:p>
            <a:pPr lvl="1"/>
            <a:r>
              <a:rPr lang="fa-IR" dirty="0" smtClean="0"/>
              <a:t>یبوست</a:t>
            </a:r>
          </a:p>
          <a:p>
            <a:pPr lvl="1"/>
            <a:r>
              <a:rPr lang="fa-IR" dirty="0" smtClean="0"/>
              <a:t>خستگی</a:t>
            </a:r>
          </a:p>
          <a:p>
            <a:pPr lvl="1"/>
            <a:r>
              <a:rPr lang="fa-IR" dirty="0" smtClean="0"/>
              <a:t>خشکی دهان</a:t>
            </a:r>
          </a:p>
          <a:p>
            <a:pPr lvl="1"/>
            <a:r>
              <a:rPr lang="fa-IR" dirty="0" smtClean="0"/>
              <a:t>علائم سایکوتیک</a:t>
            </a:r>
          </a:p>
          <a:p>
            <a:pPr lvl="1"/>
            <a:r>
              <a:rPr lang="fa-IR" dirty="0" smtClean="0"/>
              <a:t>پریاپیسم</a:t>
            </a:r>
          </a:p>
          <a:p>
            <a:pPr lvl="1"/>
            <a:r>
              <a:rPr lang="fa-IR" dirty="0" smtClean="0"/>
              <a:t>هایپرپرولاکتینمی</a:t>
            </a:r>
            <a:endParaRPr lang="fa-I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Lorcaserin</a:t>
            </a: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Belviq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خطر کم برای اختلال دریچه ای قلب </a:t>
            </a:r>
            <a:r>
              <a:rPr lang="en-US" sz="2800" dirty="0" smtClean="0"/>
              <a:t>(cardiac </a:t>
            </a:r>
            <a:r>
              <a:rPr lang="en-US" sz="2800" dirty="0" err="1" smtClean="0"/>
              <a:t>valvulopathy</a:t>
            </a:r>
            <a:r>
              <a:rPr lang="en-US" sz="2800" dirty="0" smtClean="0"/>
              <a:t>)</a:t>
            </a:r>
            <a:endParaRPr lang="fa-IR" sz="2800" dirty="0" smtClean="0"/>
          </a:p>
          <a:p>
            <a:pPr lvl="1">
              <a:buFont typeface="Wingdings" pitchFamily="2" charset="2"/>
              <a:buChar char="Ø"/>
            </a:pPr>
            <a:r>
              <a:rPr lang="fa-IR" sz="2400" dirty="0" smtClean="0"/>
              <a:t>توجه به علائم همچون تنگی نفس و ادم</a:t>
            </a:r>
          </a:p>
          <a:p>
            <a:pPr lvl="1">
              <a:buFont typeface="Wingdings" pitchFamily="2" charset="2"/>
              <a:buChar char="Ø"/>
            </a:pPr>
            <a:r>
              <a:rPr lang="fa-IR" sz="2400" dirty="0" smtClean="0"/>
              <a:t>احتیاط مصرف در بیماران مبتلا به نارسایی قلبی</a:t>
            </a:r>
          </a:p>
          <a:p>
            <a:pPr lvl="1">
              <a:buFont typeface="Wingdings" pitchFamily="2" charset="2"/>
              <a:buChar char="Ø"/>
            </a:pPr>
            <a:endParaRPr lang="fa-IR" sz="2400" dirty="0" smtClean="0"/>
          </a:p>
          <a:p>
            <a:pPr lvl="1">
              <a:buFont typeface="Wingdings" pitchFamily="2" charset="2"/>
              <a:buChar char="Ø"/>
            </a:pPr>
            <a:endParaRPr lang="fa-IR" sz="2400" dirty="0" smtClean="0"/>
          </a:p>
          <a:p>
            <a:r>
              <a:rPr lang="fa-IR" dirty="0" smtClean="0"/>
              <a:t>تداخل با داروهای سروتونرژیک و دوپامینرژیک:</a:t>
            </a:r>
          </a:p>
          <a:p>
            <a:pPr lvl="1"/>
            <a:r>
              <a:rPr lang="fa-IR" dirty="0" smtClean="0"/>
              <a:t>سندرم سروتونینی و علائم شبه </a:t>
            </a:r>
            <a:r>
              <a:rPr lang="en-US" dirty="0" smtClean="0"/>
              <a:t>NMS</a:t>
            </a:r>
            <a:endParaRPr lang="fa-I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Phentermine-Topiramate</a:t>
            </a:r>
            <a:r>
              <a:rPr lang="en-US" b="1" dirty="0" smtClean="0">
                <a:solidFill>
                  <a:srgbClr val="00B0F0"/>
                </a:solidFill>
              </a:rPr>
              <a:t> (</a:t>
            </a:r>
            <a:r>
              <a:rPr lang="en-US" b="1" dirty="0" err="1" smtClean="0">
                <a:solidFill>
                  <a:srgbClr val="00B0F0"/>
                </a:solidFill>
              </a:rPr>
              <a:t>Qsymia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3490" name="Picture 2" descr="http://dpwd2.watchdogreviews.netdna-cdn.com/wp-content/uploads/2012/07/qsymia-belviq-diet-dru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616624" cy="441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Phentermine-Topiramate</a:t>
            </a:r>
            <a:r>
              <a:rPr lang="en-US" b="1" dirty="0" smtClean="0">
                <a:solidFill>
                  <a:srgbClr val="00B0F0"/>
                </a:solidFill>
              </a:rPr>
              <a:t> (</a:t>
            </a:r>
            <a:r>
              <a:rPr lang="en-US" b="1" dirty="0" err="1" smtClean="0">
                <a:solidFill>
                  <a:srgbClr val="00B0F0"/>
                </a:solidFill>
              </a:rPr>
              <a:t>Qsymia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4514" name="Picture 2" descr="http://www.bu.edu/bostonia/web/qsymia/qsy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88516"/>
            <a:ext cx="6912768" cy="461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Phentermine-Topiramate</a:t>
            </a:r>
            <a:r>
              <a:rPr lang="en-US" b="1" dirty="0" smtClean="0">
                <a:solidFill>
                  <a:srgbClr val="00B0F0"/>
                </a:solidFill>
              </a:rPr>
              <a:t> (</a:t>
            </a:r>
            <a:r>
              <a:rPr lang="en-US" b="1" dirty="0" err="1" smtClean="0">
                <a:solidFill>
                  <a:srgbClr val="00B0F0"/>
                </a:solidFill>
              </a:rPr>
              <a:t>Qsymia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عوارض:</a:t>
            </a:r>
          </a:p>
          <a:p>
            <a:pPr lvl="1"/>
            <a:r>
              <a:rPr lang="fa-IR" dirty="0" smtClean="0"/>
              <a:t>یبوست</a:t>
            </a:r>
          </a:p>
          <a:p>
            <a:pPr lvl="1"/>
            <a:r>
              <a:rPr lang="fa-IR" dirty="0" smtClean="0"/>
              <a:t>خشکی دهان</a:t>
            </a:r>
          </a:p>
          <a:p>
            <a:pPr lvl="1"/>
            <a:r>
              <a:rPr lang="fa-IR" dirty="0" smtClean="0"/>
              <a:t>پارستزی</a:t>
            </a:r>
          </a:p>
          <a:p>
            <a:pPr lvl="1"/>
            <a:r>
              <a:rPr lang="fa-IR" dirty="0" smtClean="0"/>
              <a:t>بی خوابی</a:t>
            </a:r>
          </a:p>
          <a:p>
            <a:pPr lvl="1"/>
            <a:r>
              <a:rPr lang="fa-IR" dirty="0" smtClean="0"/>
              <a:t>تراتوژن (نیاز به تست منفی بارداری قبل از شروع و ماهانه)</a:t>
            </a:r>
          </a:p>
          <a:p>
            <a:pPr lvl="1"/>
            <a:endParaRPr lang="fa-I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Phentermine-Topiramate</a:t>
            </a:r>
            <a:r>
              <a:rPr lang="en-US" b="1" dirty="0" smtClean="0">
                <a:solidFill>
                  <a:srgbClr val="00B0F0"/>
                </a:solidFill>
              </a:rPr>
              <a:t> (</a:t>
            </a:r>
            <a:r>
              <a:rPr lang="en-US" b="1" dirty="0" err="1" smtClean="0">
                <a:solidFill>
                  <a:srgbClr val="00B0F0"/>
                </a:solidFill>
              </a:rPr>
              <a:t>Qsymia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موارد منع مصرف:</a:t>
            </a:r>
          </a:p>
          <a:p>
            <a:pPr lvl="1"/>
            <a:r>
              <a:rPr lang="fa-IR" dirty="0" smtClean="0"/>
              <a:t>بارداری</a:t>
            </a:r>
          </a:p>
          <a:p>
            <a:pPr lvl="1"/>
            <a:r>
              <a:rPr lang="fa-IR" dirty="0" smtClean="0"/>
              <a:t>گلوکوم زاویه بسته</a:t>
            </a:r>
          </a:p>
          <a:p>
            <a:pPr lvl="1"/>
            <a:r>
              <a:rPr lang="fa-IR" dirty="0" smtClean="0"/>
              <a:t>همراه </a:t>
            </a:r>
            <a:r>
              <a:rPr lang="en-US" dirty="0" smtClean="0"/>
              <a:t>MAOIs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هایپرتیروئیدی کنترل نشده</a:t>
            </a:r>
          </a:p>
          <a:p>
            <a:endParaRPr lang="fa-IR" dirty="0" smtClean="0"/>
          </a:p>
          <a:p>
            <a:r>
              <a:rPr lang="fa-IR" dirty="0" smtClean="0"/>
              <a:t>نیاز به پایش الکترولیت ها و کراتینین سرمی قبل و حین درمان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اپیدمیولوژی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شروع افزایش وزن: اواسط دهۀ سوم زندگی</a:t>
            </a:r>
          </a:p>
          <a:p>
            <a:r>
              <a:rPr lang="fa-IR" sz="2800" dirty="0" smtClean="0"/>
              <a:t>حداکثر وزن: بین 40 تا 59 سالگی</a:t>
            </a:r>
          </a:p>
          <a:p>
            <a:endParaRPr lang="fa-IR" sz="2800" dirty="0"/>
          </a:p>
          <a:p>
            <a:r>
              <a:rPr lang="fa-IR" sz="2800" dirty="0" smtClean="0"/>
              <a:t>در زنان شایع تر</a:t>
            </a:r>
          </a:p>
          <a:p>
            <a:endParaRPr lang="fa-IR" sz="2800" dirty="0"/>
          </a:p>
          <a:p>
            <a:endParaRPr lang="fa-IR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Sibutramine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Reductil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مهار بازبرداشت سروتونین، نوراپی نفرین و دوپامین</a:t>
            </a:r>
          </a:p>
          <a:p>
            <a:r>
              <a:rPr lang="fa-IR" sz="2800" dirty="0" smtClean="0"/>
              <a:t>سرکوب اشتها</a:t>
            </a:r>
          </a:p>
          <a:p>
            <a:endParaRPr lang="fa-IR" sz="2800" dirty="0" smtClean="0"/>
          </a:p>
          <a:p>
            <a:r>
              <a:rPr lang="fa-IR" sz="2800" dirty="0" smtClean="0"/>
              <a:t>دوز: </a:t>
            </a:r>
            <a:r>
              <a:rPr lang="en-US" sz="2800" dirty="0" smtClean="0"/>
              <a:t>5 – 15 mg/day</a:t>
            </a:r>
            <a:r>
              <a:rPr lang="fa-IR" sz="2800" dirty="0" smtClean="0"/>
              <a:t> </a:t>
            </a:r>
          </a:p>
          <a:p>
            <a:endParaRPr lang="fa-IR" sz="2800" dirty="0" smtClean="0"/>
          </a:p>
          <a:p>
            <a:r>
              <a:rPr lang="fa-IR" sz="2800" dirty="0" smtClean="0"/>
              <a:t>بهبود پروفایل لیپید سرمی </a:t>
            </a:r>
            <a:endParaRPr lang="fa-IR" sz="2800" dirty="0"/>
          </a:p>
        </p:txBody>
      </p:sp>
      <p:pic>
        <p:nvPicPr>
          <p:cNvPr id="12290" name="Picture 2" descr="http://www.hkapi.hk/images/drugs_images/Reductil%2010mg%2015%20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428625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Sibutramine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Reductil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عوارض:</a:t>
            </a:r>
          </a:p>
          <a:p>
            <a:pPr lvl="1"/>
            <a:r>
              <a:rPr lang="fa-IR" dirty="0" smtClean="0"/>
              <a:t>خشکی دهان</a:t>
            </a:r>
          </a:p>
          <a:p>
            <a:pPr lvl="1"/>
            <a:r>
              <a:rPr lang="fa-IR" dirty="0" smtClean="0"/>
              <a:t>بی خوابی</a:t>
            </a:r>
          </a:p>
          <a:p>
            <a:pPr lvl="1"/>
            <a:r>
              <a:rPr lang="fa-IR" dirty="0" smtClean="0"/>
              <a:t>یبوست</a:t>
            </a:r>
          </a:p>
          <a:p>
            <a:pPr lvl="1"/>
            <a:r>
              <a:rPr lang="fa-IR" dirty="0" smtClean="0"/>
              <a:t>گیجی</a:t>
            </a:r>
          </a:p>
          <a:p>
            <a:pPr lvl="1"/>
            <a:r>
              <a:rPr lang="fa-IR" dirty="0" smtClean="0"/>
              <a:t>افزایش فشار خون و ضربان قلب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Sibutramine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Reductil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منع مصرف:</a:t>
            </a:r>
          </a:p>
          <a:p>
            <a:pPr lvl="1"/>
            <a:r>
              <a:rPr lang="fa-IR" dirty="0" smtClean="0"/>
              <a:t>بیماری کرونر</a:t>
            </a:r>
          </a:p>
          <a:p>
            <a:pPr lvl="1"/>
            <a:r>
              <a:rPr lang="fa-IR" dirty="0" smtClean="0"/>
              <a:t>سابقۀ سکته یا </a:t>
            </a:r>
            <a:r>
              <a:rPr lang="en-US" dirty="0" smtClean="0"/>
              <a:t>TIA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آریتمی قلبی</a:t>
            </a:r>
          </a:p>
          <a:p>
            <a:pPr lvl="1"/>
            <a:r>
              <a:rPr lang="fa-IR" dirty="0" smtClean="0"/>
              <a:t>هایپرتانسیون کنترل نشده</a:t>
            </a:r>
          </a:p>
          <a:p>
            <a:pPr lvl="1"/>
            <a:r>
              <a:rPr lang="fa-IR" dirty="0" smtClean="0"/>
              <a:t>نارسایی قلبی</a:t>
            </a:r>
          </a:p>
          <a:p>
            <a:pPr lvl="1"/>
            <a:r>
              <a:rPr lang="fa-IR" dirty="0" smtClean="0"/>
              <a:t>بیماری عروق محیطی</a:t>
            </a:r>
            <a:endParaRPr lang="fa-I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ضدافسردگی ها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فلوکستین، سرترالین و بوپروپیون</a:t>
            </a:r>
          </a:p>
          <a:p>
            <a:endParaRPr lang="fa-IR" sz="2800" dirty="0"/>
          </a:p>
          <a:p>
            <a:r>
              <a:rPr lang="fa-IR" sz="2800" dirty="0" smtClean="0"/>
              <a:t>در موارد افسردگی همراه</a:t>
            </a:r>
          </a:p>
          <a:p>
            <a:endParaRPr lang="fa-IR" sz="2800" dirty="0"/>
          </a:p>
          <a:p>
            <a:r>
              <a:rPr lang="fa-IR" sz="2800" dirty="0" smtClean="0"/>
              <a:t>فلوکستین: </a:t>
            </a:r>
            <a:r>
              <a:rPr lang="en-US" sz="2800" dirty="0" smtClean="0"/>
              <a:t>40 – 80 mg/day</a:t>
            </a:r>
            <a:r>
              <a:rPr lang="fa-IR" sz="2800" dirty="0" smtClean="0"/>
              <a:t> </a:t>
            </a:r>
          </a:p>
          <a:p>
            <a:r>
              <a:rPr lang="fa-IR" sz="2800" dirty="0" smtClean="0"/>
              <a:t>سرترالین: </a:t>
            </a:r>
            <a:r>
              <a:rPr lang="en-US" sz="2800" dirty="0" smtClean="0"/>
              <a:t>100 – 200 mg/day</a:t>
            </a:r>
            <a:r>
              <a:rPr lang="fa-IR" sz="2800" dirty="0" smtClean="0"/>
              <a:t> </a:t>
            </a:r>
            <a:endParaRPr lang="fa-IR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Topiramate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Topamax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ضدصرع</a:t>
            </a:r>
          </a:p>
          <a:p>
            <a:endParaRPr lang="fa-IR" sz="2800" dirty="0" smtClean="0"/>
          </a:p>
          <a:p>
            <a:r>
              <a:rPr lang="fa-IR" sz="2800" dirty="0" smtClean="0"/>
              <a:t>اثر وابسته به دوز</a:t>
            </a:r>
          </a:p>
          <a:p>
            <a:endParaRPr lang="fa-IR" sz="2800" dirty="0" smtClean="0"/>
          </a:p>
          <a:p>
            <a:r>
              <a:rPr lang="fa-IR" sz="2800" dirty="0" smtClean="0"/>
              <a:t>دارای عوارض</a:t>
            </a:r>
            <a:endParaRPr lang="fa-IR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جراحی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Bariatric surgery</a:t>
            </a:r>
            <a:r>
              <a:rPr lang="fa-IR" sz="2800" dirty="0" smtClean="0"/>
              <a:t> </a:t>
            </a:r>
          </a:p>
          <a:p>
            <a:endParaRPr lang="fa-IR" sz="2800" dirty="0" smtClean="0"/>
          </a:p>
          <a:p>
            <a:r>
              <a:rPr lang="fa-IR" sz="2800" dirty="0" smtClean="0"/>
              <a:t>مؤثرترین درمان</a:t>
            </a:r>
          </a:p>
          <a:p>
            <a:endParaRPr lang="fa-IR" sz="2800" dirty="0" smtClean="0"/>
          </a:p>
          <a:p>
            <a:r>
              <a:rPr lang="en-US" sz="2800" dirty="0" smtClean="0"/>
              <a:t>BMI &gt; 40</a:t>
            </a:r>
            <a:r>
              <a:rPr lang="fa-IR" sz="2800" dirty="0" smtClean="0"/>
              <a:t> </a:t>
            </a:r>
          </a:p>
          <a:p>
            <a:r>
              <a:rPr lang="en-US" sz="2800" dirty="0" smtClean="0"/>
              <a:t>BMI &gt; 35</a:t>
            </a:r>
            <a:r>
              <a:rPr lang="fa-IR" sz="2800" dirty="0" smtClean="0"/>
              <a:t> + حداقل 2 عامل خطرساز</a:t>
            </a:r>
            <a:endParaRPr lang="fa-I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اپیدمیولوژی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افزایش شیوع در کودکان و نوجوانان:</a:t>
            </a:r>
          </a:p>
          <a:p>
            <a:endParaRPr lang="fa-IR" dirty="0" smtClean="0"/>
          </a:p>
          <a:p>
            <a:pPr lvl="1">
              <a:buFont typeface="Wingdings" pitchFamily="2" charset="2"/>
              <a:buChar char="v"/>
            </a:pPr>
            <a:r>
              <a:rPr lang="fa-IR" dirty="0" smtClean="0"/>
              <a:t>42 میلیون کودک زیر 5 سال دارای وزن زیاد</a:t>
            </a:r>
          </a:p>
          <a:p>
            <a:pPr lvl="1">
              <a:buFont typeface="Wingdings" pitchFamily="2" charset="2"/>
              <a:buChar char="v"/>
            </a:pPr>
            <a:endParaRPr lang="fa-IR" dirty="0" smtClean="0"/>
          </a:p>
          <a:p>
            <a:pPr lvl="1">
              <a:buFont typeface="Wingdings" pitchFamily="2" charset="2"/>
              <a:buChar char="v"/>
            </a:pPr>
            <a:r>
              <a:rPr lang="fa-IR" dirty="0" smtClean="0"/>
              <a:t>عامل خطرساز برای اختلالات در بزرگسالی:</a:t>
            </a:r>
          </a:p>
          <a:p>
            <a:pPr lvl="2"/>
            <a:r>
              <a:rPr lang="fa-IR" dirty="0" smtClean="0"/>
              <a:t>بیماری های قلبی عروقی</a:t>
            </a:r>
          </a:p>
          <a:p>
            <a:pPr lvl="2"/>
            <a:r>
              <a:rPr lang="fa-IR" dirty="0" smtClean="0"/>
              <a:t>سرطان</a:t>
            </a:r>
          </a:p>
          <a:p>
            <a:pPr lvl="2"/>
            <a:r>
              <a:rPr lang="fa-IR" dirty="0" smtClean="0"/>
              <a:t>مرگ زودرس</a:t>
            </a:r>
          </a:p>
          <a:p>
            <a:pPr lvl="2"/>
            <a:r>
              <a:rPr lang="fa-IR" dirty="0" smtClean="0"/>
              <a:t>چاقی </a:t>
            </a:r>
          </a:p>
          <a:p>
            <a:pPr lvl="1"/>
            <a:endParaRPr lang="fa-IR" sz="3200" dirty="0"/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ط</a:t>
            </a:r>
            <a:r>
              <a:rPr lang="fa-IR" b="1" dirty="0" smtClean="0">
                <a:solidFill>
                  <a:srgbClr val="FF0000"/>
                </a:solidFill>
              </a:rPr>
              <a:t>بقه بندی افراد از نظر وزن 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689896"/>
            <a:ext cx="8637066" cy="381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2424" y="1500174"/>
            <a:ext cx="62214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90992" y="3595691"/>
            <a:ext cx="6081404" cy="140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ارتباط با عوارض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BMI &gt; 28</a:t>
            </a:r>
            <a:r>
              <a:rPr lang="fa-IR" sz="2800" dirty="0" smtClean="0"/>
              <a:t>: افزایش بروز بیماری های مزمن</a:t>
            </a:r>
          </a:p>
          <a:p>
            <a:endParaRPr lang="fa-IR" sz="2800" dirty="0"/>
          </a:p>
          <a:p>
            <a:r>
              <a:rPr lang="fa-IR" sz="2800" dirty="0" smtClean="0"/>
              <a:t>افزایش چربی شکمی (مردان &gt; </a:t>
            </a:r>
            <a:r>
              <a:rPr lang="en-US" sz="2800" dirty="0" smtClean="0"/>
              <a:t>102 cm</a:t>
            </a:r>
            <a:r>
              <a:rPr lang="fa-IR" sz="2800" dirty="0" smtClean="0"/>
              <a:t>؛ زنان &gt; </a:t>
            </a:r>
            <a:r>
              <a:rPr lang="en-US" sz="2800" dirty="0" smtClean="0"/>
              <a:t>89 cm</a:t>
            </a:r>
            <a:r>
              <a:rPr lang="fa-IR" sz="2800" dirty="0" smtClean="0"/>
              <a:t>):</a:t>
            </a:r>
          </a:p>
          <a:p>
            <a:pPr lvl="1"/>
            <a:r>
              <a:rPr lang="fa-IR" sz="2400" dirty="0" smtClean="0"/>
              <a:t>هایپرتانسیون</a:t>
            </a:r>
          </a:p>
          <a:p>
            <a:pPr lvl="1"/>
            <a:r>
              <a:rPr lang="fa-IR" sz="2400" dirty="0" smtClean="0"/>
              <a:t>هایپرکلسترولمی</a:t>
            </a:r>
          </a:p>
          <a:p>
            <a:pPr lvl="1"/>
            <a:r>
              <a:rPr lang="fa-IR" sz="2400" dirty="0" smtClean="0"/>
              <a:t>بیماری کرونر</a:t>
            </a:r>
          </a:p>
          <a:p>
            <a:pPr lvl="1"/>
            <a:r>
              <a:rPr lang="fa-IR" sz="2400" dirty="0" smtClean="0"/>
              <a:t>مقاومت به انسولین</a:t>
            </a:r>
          </a:p>
          <a:p>
            <a:endParaRPr lang="fa-I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imes New Roman"/>
        <a:ea typeface=""/>
        <a:cs typeface="B Mitra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1037</Words>
  <Application>Microsoft Office PowerPoint</Application>
  <PresentationFormat>On-screen Show (4:3)</PresentationFormat>
  <Paragraphs>328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دارودرمانی چاقی</vt:lpstr>
      <vt:lpstr>چاقی (Obesity)</vt:lpstr>
      <vt:lpstr>اپیدمیولوژی</vt:lpstr>
      <vt:lpstr>اپیدمیولوژی</vt:lpstr>
      <vt:lpstr>اپیدمیولوژی</vt:lpstr>
      <vt:lpstr>اپیدمیولوژی</vt:lpstr>
      <vt:lpstr>طبقه بندی افراد از نظر وزن </vt:lpstr>
      <vt:lpstr>Slide 8</vt:lpstr>
      <vt:lpstr>ارتباط با عوارض</vt:lpstr>
      <vt:lpstr>علت</vt:lpstr>
      <vt:lpstr>عوامل محیطی و رفتاری</vt:lpstr>
      <vt:lpstr>بیماری ها</vt:lpstr>
      <vt:lpstr>داروها</vt:lpstr>
      <vt:lpstr>عوارض</vt:lpstr>
      <vt:lpstr>پاتوفیزیولوژی</vt:lpstr>
      <vt:lpstr>اشتها (appetite)</vt:lpstr>
      <vt:lpstr>ذخیرۀ انرژی</vt:lpstr>
      <vt:lpstr>مصرف انرژی</vt:lpstr>
      <vt:lpstr>ارزیابی اولیه</vt:lpstr>
      <vt:lpstr>Slide 20</vt:lpstr>
      <vt:lpstr>Slide 21</vt:lpstr>
      <vt:lpstr>Slide 22</vt:lpstr>
      <vt:lpstr>اصول درمان</vt:lpstr>
      <vt:lpstr>اصول درمان</vt:lpstr>
      <vt:lpstr>اصول درمان</vt:lpstr>
      <vt:lpstr>درمان</vt:lpstr>
      <vt:lpstr>درمان غیردارویی</vt:lpstr>
      <vt:lpstr>Slide 28</vt:lpstr>
      <vt:lpstr>Slide 29</vt:lpstr>
      <vt:lpstr>Slide 30</vt:lpstr>
      <vt:lpstr>دارودرمانی</vt:lpstr>
      <vt:lpstr>داروهای تأییدشده برای مصرف کوتاه مدت</vt:lpstr>
      <vt:lpstr>داروهای تأییدشده برای مصرف طولانی مدت</vt:lpstr>
      <vt:lpstr>Phentermine (Adipex-P)</vt:lpstr>
      <vt:lpstr>Phentermine (Adipex-P)</vt:lpstr>
      <vt:lpstr>Slide 36</vt:lpstr>
      <vt:lpstr>Phentermine (Adipex-P)</vt:lpstr>
      <vt:lpstr>Diethylpropion (Tenuate)</vt:lpstr>
      <vt:lpstr>Diethylpropion (Tenuate)</vt:lpstr>
      <vt:lpstr>Orlistat (Xenical)</vt:lpstr>
      <vt:lpstr>Orlistat (Xenical)</vt:lpstr>
      <vt:lpstr>Orlistat (Xenical)</vt:lpstr>
      <vt:lpstr>Lorcaserin (Belviq)</vt:lpstr>
      <vt:lpstr>Lorcaserin (Belviq)</vt:lpstr>
      <vt:lpstr>Lorcaserin (Belviq)</vt:lpstr>
      <vt:lpstr>Phentermine-Topiramate (Qsymia)</vt:lpstr>
      <vt:lpstr>Phentermine-Topiramate (Qsymia)</vt:lpstr>
      <vt:lpstr>Phentermine-Topiramate (Qsymia)</vt:lpstr>
      <vt:lpstr>Phentermine-Topiramate (Qsymia)</vt:lpstr>
      <vt:lpstr>Sibutramine (Reductil)</vt:lpstr>
      <vt:lpstr>Sibutramine (Reductil)</vt:lpstr>
      <vt:lpstr>Sibutramine (Reductil)</vt:lpstr>
      <vt:lpstr>ضدافسردگی ها</vt:lpstr>
      <vt:lpstr>Topiramate (Topamax)</vt:lpstr>
      <vt:lpstr>جراحی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دارودرمانی چاقی</dc:title>
  <dc:creator>soltani</dc:creator>
  <cp:lastModifiedBy>a</cp:lastModifiedBy>
  <cp:revision>131</cp:revision>
  <dcterms:created xsi:type="dcterms:W3CDTF">2013-05-27T21:19:39Z</dcterms:created>
  <dcterms:modified xsi:type="dcterms:W3CDTF">2015-08-19T05:51:03Z</dcterms:modified>
</cp:coreProperties>
</file>