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84" r:id="rId6"/>
    <p:sldId id="283" r:id="rId7"/>
    <p:sldId id="285" r:id="rId8"/>
    <p:sldId id="286" r:id="rId9"/>
    <p:sldId id="263" r:id="rId10"/>
    <p:sldId id="266" r:id="rId11"/>
    <p:sldId id="265" r:id="rId12"/>
    <p:sldId id="264" r:id="rId13"/>
    <p:sldId id="267" r:id="rId14"/>
    <p:sldId id="268" r:id="rId15"/>
    <p:sldId id="269" r:id="rId16"/>
    <p:sldId id="270" r:id="rId17"/>
    <p:sldId id="271" r:id="rId18"/>
    <p:sldId id="272" r:id="rId19"/>
    <p:sldId id="274" r:id="rId20"/>
    <p:sldId id="277" r:id="rId21"/>
    <p:sldId id="278" r:id="rId22"/>
    <p:sldId id="311" r:id="rId23"/>
    <p:sldId id="281" r:id="rId24"/>
    <p:sldId id="297" r:id="rId25"/>
    <p:sldId id="299" r:id="rId26"/>
    <p:sldId id="279" r:id="rId27"/>
    <p:sldId id="288" r:id="rId28"/>
    <p:sldId id="290" r:id="rId29"/>
    <p:sldId id="291" r:id="rId30"/>
    <p:sldId id="292" r:id="rId31"/>
    <p:sldId id="293" r:id="rId32"/>
    <p:sldId id="294" r:id="rId33"/>
    <p:sldId id="300" r:id="rId34"/>
    <p:sldId id="301" r:id="rId35"/>
    <p:sldId id="306" r:id="rId36"/>
    <p:sldId id="305" r:id="rId37"/>
    <p:sldId id="308" r:id="rId38"/>
    <p:sldId id="307" r:id="rId39"/>
    <p:sldId id="309" r:id="rId40"/>
    <p:sldId id="302" r:id="rId41"/>
    <p:sldId id="303" r:id="rId42"/>
    <p:sldId id="304" r:id="rId43"/>
    <p:sldId id="295" r:id="rId44"/>
    <p:sldId id="310" r:id="rId45"/>
    <p:sldId id="296"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www.badan3azi.com/forum197.html" TargetMode="External"/><Relationship Id="rId2" Type="http://schemas.openxmlformats.org/officeDocument/2006/relationships/hyperlink" Target="http://donyayeazoleh.com/mokamelhaye-badansazi/" TargetMode="External"/><Relationship Id="rId1" Type="http://schemas.openxmlformats.org/officeDocument/2006/relationships/slideLayout" Target="../slideLayouts/slideLayout4.xml"/><Relationship Id="rId4" Type="http://schemas.openxmlformats.org/officeDocument/2006/relationships/hyperlink" Target="http://www.badan3azi.com/forum189.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fa.wikipedia.org/wiki/%DA%A9%D8%A7%D9%87%D8%B4_%D9%88%D8%B2%D9%86" TargetMode="External"/><Relationship Id="rId7" Type="http://schemas.openxmlformats.org/officeDocument/2006/relationships/image" Target="../media/image6.png"/><Relationship Id="rId2" Type="http://schemas.openxmlformats.org/officeDocument/2006/relationships/hyperlink" Target="https://fa.wikipedia.org/wiki/%D8%B2%D8%A8%D8%A7%D9%86_%D8%A7%D9%86%DA%AF%D9%84%DB%8C%D8%B3%DB%8C" TargetMode="External"/><Relationship Id="rId1" Type="http://schemas.openxmlformats.org/officeDocument/2006/relationships/slideLayout" Target="../slideLayouts/slideLayout4.xml"/><Relationship Id="rId6" Type="http://schemas.openxmlformats.org/officeDocument/2006/relationships/hyperlink" Target="https://fa.wikipedia.org/wiki/%D8%B3%D8%B1%D8%B7%D8%A7%D9%86" TargetMode="External"/><Relationship Id="rId5" Type="http://schemas.openxmlformats.org/officeDocument/2006/relationships/hyperlink" Target="https://fa.wikipedia.org/wiki/%DA%AF%D9%84%D9%88%D8%AA%D8%A7%D8%AA%DB%8C%D9%88%D9%86" TargetMode="External"/><Relationship Id="rId4" Type="http://schemas.openxmlformats.org/officeDocument/2006/relationships/hyperlink" Target="https://fa.wikipedia.org/w/index.php?title=%D8%A7%DB%8C%D9%85%D9%86%DB%8C_%D8%A8%D8%AF%D9%86&amp;action=edit&amp;redlink=1&amp;preload=%D8%A7%D9%84%DA%AF%D9%88%3A%D8%A7%DB%8C%D8%AC%D8%A7%D8%AF%2B%D9%85%D9%82%D8%A7%D9%84%D9%87%2F%D8%A7%D8%B3%D8%AA%D8%AE%D9%88%D8%A7%D9%86%E2%80%8C%D8%A8%D9%86%D8%AF%DB%8C&amp;editintro=%D8%A7%D9%84%DA%AF%D9%88%3A%D8%A7%DB%8C%D8%AC%D8%A7%D8%AF%2B%D9%85%D9%82%D8%A7%D9%84%D9%87%2F%D8%A7%D8%AF%DB%8C%D8%AA%E2%80%8C%D9%86%D9%88%D8%AA%DB%8C%D8%B3&amp;summary=%D8%A7%DB%8C%D8%AC%D8%A7%D8%AF%2B%DB%8C%DA%A9%2B%D9%85%D9%82%D8%A7%D9%84%D9%87%2B%D9%86%D9%88%2B%D8%A7%D8%B2%2B%D8%B7%D8%B1%DB%8C%D9%82%2B%D8%A7%DB%8C%D8%AC%D8%A7%D8%AF%DA%AF%D8%B1&amp;nosummary=&amp;prefix=&amp;minor=&amp;create=%D8%AF%D8%B1%D8%B3%D8%AA%2B%DA%A9%D8%B1%D8%AF%D9%86%2B%D9%85%D9%82%D8%A7%D9%84%D9%87%2B%D8%AC%D8%AF%DB%8C%D8%A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fa.wikipedia.org/wiki/%D9%85%D8%A7%D9%87%DB%8C%DA%86%D9%87_%D9%87%D8%A7" TargetMode="External"/><Relationship Id="rId2" Type="http://schemas.openxmlformats.org/officeDocument/2006/relationships/hyperlink" Target="http://mokamelhaa.ir/"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fa.wikipedia.org/wiki/%D9%81%D8%B1%D8%A7%D9%88%D8%B1%D8%AF%D9%87%E2%80%8C%D9%87%D8%A7%DB%8C_%D9%84%D8%A8%D9%86%DB%8C" TargetMode="External"/><Relationship Id="rId3" Type="http://schemas.openxmlformats.org/officeDocument/2006/relationships/hyperlink" Target="https://fa.wikipedia.org/wiki/%D9%84%DB%8C%D8%B2%DB%8C%D9%86" TargetMode="External"/><Relationship Id="rId7" Type="http://schemas.openxmlformats.org/officeDocument/2006/relationships/hyperlink" Target="https://fa.wikipedia.org/wiki/%D9%85%D9%88%D8%A7%D8%AF_%D8%BA%D8%B0%D8%A7%DB%8C%DB%8C" TargetMode="External"/><Relationship Id="rId2" Type="http://schemas.openxmlformats.org/officeDocument/2006/relationships/hyperlink" Target="https://fa.wikipedia.org/wiki/%D8%A7%D8%B3%DB%8C%D8%AF%D9%87%D8%A7%DB%8C_%D8%A2%D9%85%DB%8C%D9%86%D9%87" TargetMode="External"/><Relationship Id="rId1" Type="http://schemas.openxmlformats.org/officeDocument/2006/relationships/slideLayout" Target="../slideLayouts/slideLayout4.xml"/><Relationship Id="rId6" Type="http://schemas.openxmlformats.org/officeDocument/2006/relationships/hyperlink" Target="https://fa.wikipedia.org/wiki/%D9%85%DB%8C%D8%AA%D9%88%DA%A9%D9%86%D8%AF%D8%B1%DB%8C" TargetMode="External"/><Relationship Id="rId5" Type="http://schemas.openxmlformats.org/officeDocument/2006/relationships/hyperlink" Target="https://fa.wikipedia.org/wiki/%DB%8C%D8%A7%D8%AE%D8%AA%D9%87" TargetMode="External"/><Relationship Id="rId10" Type="http://schemas.openxmlformats.org/officeDocument/2006/relationships/image" Target="../media/image11.jpeg"/><Relationship Id="rId4" Type="http://schemas.openxmlformats.org/officeDocument/2006/relationships/hyperlink" Target="https://fa.wikipedia.org/wiki/%D9%85%D8%AA%DB%8C%D9%88%D9%86%DB%8C%D9%86" TargetMode="External"/><Relationship Id="rId9" Type="http://schemas.openxmlformats.org/officeDocument/2006/relationships/hyperlink" Target="https://fa.wikipedia.org/wiki/%D9%81%D8%B9%D8%A7%D9%84%DB%8C%D8%AA_%D8%A8%D8%AF%D9%86%DB%8C"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fa.wikipedia.org/wiki/%D8%AD%D8%A7%D9%84%D8%AA_%D8%AA%D9%87%D9%88%D8%B9" TargetMode="External"/><Relationship Id="rId2" Type="http://schemas.openxmlformats.org/officeDocument/2006/relationships/hyperlink" Target="https://fa.wikipedia.org/wiki/%D8%A7%D8%AB%D8%B1%D8%A7%D8%AA_%D8%AC%D8%A7%D9%86%D8%A8%DB%8C" TargetMode="External"/><Relationship Id="rId1" Type="http://schemas.openxmlformats.org/officeDocument/2006/relationships/slideLayout" Target="../slideLayouts/slideLayout4.xml"/><Relationship Id="rId4" Type="http://schemas.openxmlformats.org/officeDocument/2006/relationships/hyperlink" Target="https://fa.wikipedia.org/wiki/%DA%AF%D9%88%D8%B4%D8%AA_%D9%82%D8%B1%D9%85%D8%B2"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takandam.ir/" TargetMode="External"/><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a.wikipedia.org/wiki/%DA%A9%D9%84%DB%8C%D9%87" TargetMode="External"/><Relationship Id="rId2" Type="http://schemas.openxmlformats.org/officeDocument/2006/relationships/hyperlink" Target="https://fa.wikipedia.org/wiki/%DA%A9%D8%B1%D8%A7%D8%AA%DB%8C%D9%86%DB%8C%D9%86" TargetMode="Externa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C:\Documents and Settings\USER\My Documents\My Pictures\DSC00076.jpg"/>
          <p:cNvPicPr>
            <a:picLocks noChangeAspect="1" noChangeArrowheads="1"/>
          </p:cNvPicPr>
          <p:nvPr/>
        </p:nvPicPr>
        <p:blipFill>
          <a:blip r:embed="rId2"/>
          <a:srcRect/>
          <a:stretch>
            <a:fillRect/>
          </a:stretch>
        </p:blipFill>
        <p:spPr bwMode="auto">
          <a:xfrm>
            <a:off x="2381250" y="0"/>
            <a:ext cx="4381500" cy="6858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rtl="1"/>
            <a:r>
              <a:rPr lang="fa-IR" b="1" dirty="0" smtClean="0"/>
              <a:t>کراتین فسفات</a:t>
            </a:r>
            <a:r>
              <a:rPr lang="fa-IR" dirty="0" smtClean="0"/>
              <a:t> (Creatine)</a:t>
            </a:r>
            <a:endParaRPr lang="fa-IR" dirty="0"/>
          </a:p>
        </p:txBody>
      </p:sp>
      <p:sp>
        <p:nvSpPr>
          <p:cNvPr id="6" name="Text Placeholder 5"/>
          <p:cNvSpPr>
            <a:spLocks noGrp="1"/>
          </p:cNvSpPr>
          <p:nvPr>
            <p:ph type="body" idx="1"/>
          </p:nvPr>
        </p:nvSpPr>
        <p:spPr/>
        <p:txBody>
          <a:bodyPr/>
          <a:lstStyle/>
          <a:p>
            <a:pPr algn="r" rtl="1"/>
            <a:r>
              <a:rPr lang="fa-IR" dirty="0" smtClean="0"/>
              <a:t>فواید اثرات مثبت</a:t>
            </a:r>
            <a:endParaRPr lang="fa-IR" dirty="0"/>
          </a:p>
        </p:txBody>
      </p:sp>
      <p:sp>
        <p:nvSpPr>
          <p:cNvPr id="4" name="Content Placeholder 3"/>
          <p:cNvSpPr>
            <a:spLocks noGrp="1"/>
          </p:cNvSpPr>
          <p:nvPr>
            <p:ph sz="half" idx="2"/>
          </p:nvPr>
        </p:nvSpPr>
        <p:spPr/>
        <p:txBody>
          <a:bodyPr>
            <a:normAutofit/>
          </a:bodyPr>
          <a:lstStyle/>
          <a:p>
            <a:pPr algn="r" rtl="1"/>
            <a:r>
              <a:rPr lang="fa-IR" dirty="0" smtClean="0"/>
              <a:t>کراتین </a:t>
            </a:r>
            <a:r>
              <a:rPr lang="fa-IR" dirty="0" smtClean="0"/>
              <a:t>مونوهیدرات باعث افزایش سنتز پروتئیین و افزایش احتباس آب و املاح و افزایش جذب آمینو اسید‌ها در عضلات اسکلتی شده که این اتفاق باعث افزایش قوای جسمانی بدنساز می‌شود. در ضمن این مکمل به انجام تمرینات سخت کمک کرده و باعث افزایش حجم و توده عضلانی می شود</a:t>
            </a:r>
          </a:p>
          <a:p>
            <a:pPr algn="r" rtl="1"/>
            <a:endParaRPr lang="fa-IR" dirty="0"/>
          </a:p>
        </p:txBody>
      </p:sp>
      <p:sp>
        <p:nvSpPr>
          <p:cNvPr id="7" name="Text Placeholder 6"/>
          <p:cNvSpPr>
            <a:spLocks noGrp="1"/>
          </p:cNvSpPr>
          <p:nvPr>
            <p:ph type="body" sz="quarter" idx="3"/>
          </p:nvPr>
        </p:nvSpPr>
        <p:spPr/>
        <p:txBody>
          <a:bodyPr/>
          <a:lstStyle/>
          <a:p>
            <a:pPr algn="r" rtl="1"/>
            <a:r>
              <a:rPr lang="fa-IR" dirty="0" smtClean="0">
                <a:solidFill>
                  <a:srgbClr val="FF0000"/>
                </a:solidFill>
              </a:rPr>
              <a:t>عوارض جانبی</a:t>
            </a:r>
            <a:endParaRPr lang="fa-IR" dirty="0">
              <a:solidFill>
                <a:srgbClr val="FF0000"/>
              </a:solidFill>
            </a:endParaRPr>
          </a:p>
        </p:txBody>
      </p:sp>
      <p:sp>
        <p:nvSpPr>
          <p:cNvPr id="8" name="Content Placeholder 7"/>
          <p:cNvSpPr>
            <a:spLocks noGrp="1"/>
          </p:cNvSpPr>
          <p:nvPr>
            <p:ph sz="quarter" idx="4"/>
          </p:nvPr>
        </p:nvSpPr>
        <p:spPr/>
        <p:txBody>
          <a:bodyPr>
            <a:normAutofit fontScale="92500"/>
          </a:bodyPr>
          <a:lstStyle/>
          <a:p>
            <a:pPr algn="r" rtl="1"/>
            <a:r>
              <a:rPr lang="fa-IR" dirty="0" smtClean="0"/>
              <a:t>با توجه به عوارض سایر مکملها می‌توان گفت که کراتین مونوهیدرات عوارض محسوسی ندارد. اما در هر حال توجه شود مصرف طولانی مدت با افزایش فشار به کبد وکلیه‌ها می‌تواندایجاد مشکل کند. استفاده مکملها در سنین نوجوانی </a:t>
            </a:r>
            <a:r>
              <a:rPr lang="fa-IR" dirty="0" smtClean="0">
                <a:solidFill>
                  <a:srgbClr val="FF0000"/>
                </a:solidFill>
              </a:rPr>
              <a:t>(قبل از ۱۸ سال) </a:t>
            </a:r>
            <a:r>
              <a:rPr lang="fa-IR" dirty="0" smtClean="0"/>
              <a:t>با ایجاد اختلال در وضع طبیعی بدن ، باعث ناهنجاری‌های رشدی و آسیب به اندامهای داخلی مانند کلیه‌ها و کبد و دستگاه گوارشی می‌شود.</a:t>
            </a:r>
          </a:p>
          <a:p>
            <a:pPr algn="r" rtl="1"/>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کراتین</a:t>
            </a:r>
            <a:endParaRPr lang="fa-IR" dirty="0"/>
          </a:p>
        </p:txBody>
      </p:sp>
      <p:sp>
        <p:nvSpPr>
          <p:cNvPr id="3" name="Content Placeholder 2"/>
          <p:cNvSpPr>
            <a:spLocks noGrp="1"/>
          </p:cNvSpPr>
          <p:nvPr>
            <p:ph sz="half" idx="1"/>
          </p:nvPr>
        </p:nvSpPr>
        <p:spPr/>
        <p:txBody>
          <a:bodyPr>
            <a:normAutofit fontScale="92500" lnSpcReduction="20000"/>
          </a:bodyPr>
          <a:lstStyle/>
          <a:p>
            <a:pPr algn="r" rtl="1"/>
            <a:r>
              <a:rPr lang="fa-IR" dirty="0" smtClean="0"/>
              <a:t>کراتین را می‌توانید در هر زمانی از روز میل کنید ولی موثرترین زمان برای مصرف آن قبل و پس از تمرین و به همراه پروتئین و کربوهیدرات است .</a:t>
            </a:r>
            <a:br>
              <a:rPr lang="fa-IR" dirty="0" smtClean="0"/>
            </a:br>
            <a:r>
              <a:rPr lang="fa-IR" dirty="0" smtClean="0"/>
              <a:t>تحقیقات تایید کرده اند کسانی که در این زمان‌ها از کراتین استفاده می‌کنند مقدار رشد عضلانی و افزایش قدرت بیشتری را تجربه می‌کنند نسبت به کسانی که در دیگر زمان‌های روز از آن استفاده می‌کنند </a:t>
            </a:r>
            <a:endParaRPr lang="fa-IR" dirty="0"/>
          </a:p>
        </p:txBody>
      </p:sp>
      <p:sp>
        <p:nvSpPr>
          <p:cNvPr id="4" name="Content Placeholder 3"/>
          <p:cNvSpPr>
            <a:spLocks noGrp="1"/>
          </p:cNvSpPr>
          <p:nvPr>
            <p:ph sz="half" idx="2"/>
          </p:nvPr>
        </p:nvSpPr>
        <p:spPr/>
        <p:txBody>
          <a:bodyPr>
            <a:normAutofit fontScale="92500" lnSpcReduction="20000"/>
          </a:bodyPr>
          <a:lstStyle/>
          <a:p>
            <a:pPr algn="r" rtl="1"/>
            <a:r>
              <a:rPr lang="fa-IR" b="1" dirty="0" smtClean="0"/>
              <a:t>کراتین:</a:t>
            </a:r>
            <a:r>
              <a:rPr lang="fa-IR" dirty="0" smtClean="0"/>
              <a:t> در تحقیقات متعدد مشخص شده است که کراتین اثر به سزایی در </a:t>
            </a:r>
            <a:r>
              <a:rPr lang="fa-IR" dirty="0" smtClean="0">
                <a:solidFill>
                  <a:srgbClr val="FF0000"/>
                </a:solidFill>
              </a:rPr>
              <a:t>تقویت حجم و قدت عضلات</a:t>
            </a:r>
            <a:r>
              <a:rPr lang="fa-IR" dirty="0" smtClean="0"/>
              <a:t> باقی می گذارد. اکثر کسانی که از کراتین استفاده می کنند می توانند </a:t>
            </a:r>
            <a:r>
              <a:rPr lang="fa-IR" dirty="0" smtClean="0">
                <a:solidFill>
                  <a:srgbClr val="FF0000"/>
                </a:solidFill>
              </a:rPr>
              <a:t>حجم عضلاتشان را به اندازه ۵/۴ کیلوگرم بالا برده و قدرت عضلات را نیز تا ۱۰ درصد افزایش دهند</a:t>
            </a:r>
            <a:r>
              <a:rPr lang="fa-IR" dirty="0" smtClean="0"/>
              <a:t>.  اگر می خواهید کاری کنید که کراتین از اثرات بیشتری برخوردار شود آن را همراه با بتا – آلانین مصرف کنید</a:t>
            </a:r>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بتا – آلانین</a:t>
            </a:r>
            <a:endParaRPr lang="fa-IR" dirty="0"/>
          </a:p>
        </p:txBody>
      </p:sp>
      <p:sp>
        <p:nvSpPr>
          <p:cNvPr id="4" name="Content Placeholder 3"/>
          <p:cNvSpPr>
            <a:spLocks noGrp="1"/>
          </p:cNvSpPr>
          <p:nvPr>
            <p:ph sz="half" idx="1"/>
          </p:nvPr>
        </p:nvSpPr>
        <p:spPr/>
        <p:txBody>
          <a:bodyPr>
            <a:normAutofit fontScale="70000" lnSpcReduction="20000"/>
          </a:bodyPr>
          <a:lstStyle/>
          <a:p>
            <a:pPr algn="r" rtl="1"/>
            <a:r>
              <a:rPr lang="fa-IR" dirty="0" smtClean="0"/>
              <a:t>براساس تحقیقات متعددی که در دانشگاه نیوجرسی صورت گرفته است کسانی که بتا – آلانین و کراتین را همراه با هم مصرف می کنند در مقایسه با کسانی که فقط اقدام به مصرف </a:t>
            </a:r>
            <a:r>
              <a:rPr lang="fa-IR" dirty="0" smtClean="0">
                <a:hlinkClick r:id="rId2" tooltip="کراتین"/>
              </a:rPr>
              <a:t>کراتین</a:t>
            </a:r>
            <a:r>
              <a:rPr lang="fa-IR" dirty="0" smtClean="0"/>
              <a:t> می کنند هم با افزایش بیشتر حجم عضلات و هم با کاهش چربی بیشتری مواجه می شوند</a:t>
            </a:r>
            <a:r>
              <a:rPr lang="fa-IR" dirty="0" smtClean="0"/>
              <a:t>.</a:t>
            </a:r>
          </a:p>
          <a:p>
            <a:pPr algn="r" rtl="1"/>
            <a:endParaRPr lang="fa-IR" dirty="0" smtClean="0"/>
          </a:p>
          <a:p>
            <a:pPr algn="r" rtl="1"/>
            <a:endParaRPr lang="fa-IR" dirty="0"/>
          </a:p>
        </p:txBody>
      </p:sp>
      <p:sp>
        <p:nvSpPr>
          <p:cNvPr id="5" name="Content Placeholder 4"/>
          <p:cNvSpPr>
            <a:spLocks noGrp="1"/>
          </p:cNvSpPr>
          <p:nvPr>
            <p:ph sz="half" idx="2"/>
          </p:nvPr>
        </p:nvSpPr>
        <p:spPr/>
        <p:txBody>
          <a:bodyPr>
            <a:normAutofit fontScale="70000" lnSpcReduction="20000"/>
          </a:bodyPr>
          <a:lstStyle/>
          <a:p>
            <a:pPr algn="r" rtl="1"/>
            <a:r>
              <a:rPr lang="fa-IR" dirty="0" smtClean="0"/>
              <a:t>می‌توان بتا آلانین را یک </a:t>
            </a:r>
            <a:r>
              <a:rPr lang="fa-IR" dirty="0" smtClean="0">
                <a:hlinkClick r:id="rId3"/>
              </a:rPr>
              <a:t>مکمل</a:t>
            </a:r>
            <a:r>
              <a:rPr lang="fa-IR" dirty="0" smtClean="0"/>
              <a:t> ضروری به شمار آورد </a:t>
            </a:r>
            <a:endParaRPr lang="fa-IR" dirty="0" smtClean="0"/>
          </a:p>
          <a:p>
            <a:pPr algn="r" rtl="1"/>
            <a:r>
              <a:rPr lang="fa-IR" dirty="0" smtClean="0"/>
              <a:t>محض جذب شدن ، این ماده با </a:t>
            </a:r>
            <a:r>
              <a:rPr lang="fa-IR" dirty="0" smtClean="0">
                <a:hlinkClick r:id="rId3"/>
              </a:rPr>
              <a:t>آمینو</a:t>
            </a:r>
            <a:r>
              <a:rPr lang="fa-IR" dirty="0" smtClean="0"/>
              <a:t> اسید هیستیدین ترکیب می‌شود و برای تولید ترکیبی طبیعی بنام کارنوزین بسیار مشابه </a:t>
            </a:r>
            <a:r>
              <a:rPr lang="fa-IR" dirty="0" smtClean="0">
                <a:hlinkClick r:id="rId3"/>
              </a:rPr>
              <a:t>کراتین</a:t>
            </a:r>
            <a:r>
              <a:rPr lang="fa-IR" dirty="0" smtClean="0"/>
              <a:t> ، کارنوزین در </a:t>
            </a:r>
            <a:r>
              <a:rPr lang="fa-IR" dirty="0" smtClean="0">
                <a:hlinkClick r:id="rId4"/>
              </a:rPr>
              <a:t>عضلات</a:t>
            </a:r>
            <a:r>
              <a:rPr lang="fa-IR" dirty="0" smtClean="0"/>
              <a:t> ذخیره می‌شود و با هر اسیدی که مواجه می‌شود اثر خنثی کنندگی خود را انجام می‌دهد از جمله اسید لاکتیک که در طول </a:t>
            </a:r>
            <a:r>
              <a:rPr lang="fa-IR" dirty="0" smtClean="0">
                <a:hlinkClick r:id="rId4"/>
              </a:rPr>
              <a:t>تمرینات</a:t>
            </a:r>
            <a:r>
              <a:rPr lang="fa-IR" dirty="0" smtClean="0"/>
              <a:t> شدید در </a:t>
            </a:r>
            <a:r>
              <a:rPr lang="fa-IR" dirty="0" smtClean="0">
                <a:hlinkClick r:id="rId4"/>
              </a:rPr>
              <a:t>عضلات</a:t>
            </a:r>
            <a:r>
              <a:rPr lang="fa-IR" dirty="0" smtClean="0"/>
              <a:t> تولید می‌شود در واقع اسید لاکتیک تولید شده به طور عمده مسئول ایجاد حس </a:t>
            </a:r>
            <a:r>
              <a:rPr lang="fa-IR" dirty="0" smtClean="0"/>
              <a:t>خستگی </a:t>
            </a:r>
            <a:r>
              <a:rPr lang="fa-IR" dirty="0" smtClean="0"/>
              <a:t>است بنابراین اگر بتوانید این اسید را خنثی کنید شاهد ارتقا کارایی </a:t>
            </a:r>
            <a:r>
              <a:rPr lang="fa-IR" dirty="0" smtClean="0">
                <a:hlinkClick r:id="rId4"/>
              </a:rPr>
              <a:t>عضلات</a:t>
            </a:r>
            <a:r>
              <a:rPr lang="fa-IR" dirty="0" smtClean="0"/>
              <a:t> خواهید بود و این چیزیست که تحقیقات هم آنرا نشان داده و از عهده بتا آلانین ساخته است .</a:t>
            </a:r>
          </a:p>
          <a:p>
            <a:pPr algn="r" rtl="1"/>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پروتئین وی</a:t>
            </a:r>
            <a:endParaRPr lang="fa-IR" dirty="0"/>
          </a:p>
        </p:txBody>
      </p:sp>
      <p:sp>
        <p:nvSpPr>
          <p:cNvPr id="4" name="Content Placeholder 3"/>
          <p:cNvSpPr>
            <a:spLocks noGrp="1"/>
          </p:cNvSpPr>
          <p:nvPr>
            <p:ph sz="half" idx="2"/>
          </p:nvPr>
        </p:nvSpPr>
        <p:spPr>
          <a:xfrm>
            <a:off x="3581400" y="1600200"/>
            <a:ext cx="5105400" cy="4525963"/>
          </a:xfrm>
        </p:spPr>
        <p:txBody>
          <a:bodyPr>
            <a:normAutofit fontScale="85000" lnSpcReduction="20000"/>
          </a:bodyPr>
          <a:lstStyle/>
          <a:p>
            <a:pPr algn="r" rtl="1"/>
            <a:r>
              <a:rPr lang="fa-IR" b="1" dirty="0" smtClean="0"/>
              <a:t>پودر آب پنیر</a:t>
            </a:r>
            <a:r>
              <a:rPr lang="fa-IR" dirty="0" smtClean="0"/>
              <a:t> یا</a:t>
            </a:r>
            <a:r>
              <a:rPr lang="fa-IR" b="1" dirty="0" smtClean="0"/>
              <a:t>پروتئین وی</a:t>
            </a:r>
            <a:r>
              <a:rPr lang="fa-IR" dirty="0" smtClean="0"/>
              <a:t> (به </a:t>
            </a:r>
            <a:r>
              <a:rPr lang="fa-IR" dirty="0" smtClean="0">
                <a:hlinkClick r:id="rId2" action="ppaction://hlinkfile" tooltip="زبان انگلیسی"/>
              </a:rPr>
              <a:t>انگلیسی</a:t>
            </a:r>
            <a:r>
              <a:rPr lang="fa-IR" dirty="0" smtClean="0"/>
              <a:t>: Whey</a:t>
            </a:r>
            <a:r>
              <a:rPr lang="fa-IR" dirty="0" smtClean="0"/>
              <a:t>)</a:t>
            </a:r>
          </a:p>
          <a:p>
            <a:pPr algn="r" rtl="1"/>
            <a:r>
              <a:rPr lang="fa-IR" dirty="0" smtClean="0"/>
              <a:t>فواید این پروتئین شامل موارد زیر است:</a:t>
            </a:r>
          </a:p>
          <a:p>
            <a:pPr algn="r" rtl="1"/>
            <a:r>
              <a:rPr lang="fa-IR" dirty="0" smtClean="0"/>
              <a:t>افزایش تودهٔ عضلانی بدن</a:t>
            </a:r>
          </a:p>
          <a:p>
            <a:pPr algn="r" rtl="1"/>
            <a:r>
              <a:rPr lang="fa-IR" dirty="0" smtClean="0">
                <a:hlinkClick r:id="rId3" action="ppaction://hlinkfile" tooltip="کاهش وزن"/>
              </a:rPr>
              <a:t>کاهش وزن</a:t>
            </a:r>
            <a:r>
              <a:rPr lang="fa-IR" dirty="0" smtClean="0"/>
              <a:t> بدن بخصوص چربی‌های بدن</a:t>
            </a:r>
          </a:p>
          <a:p>
            <a:pPr algn="r" rtl="1"/>
            <a:r>
              <a:rPr lang="fa-IR" dirty="0" smtClean="0"/>
              <a:t>افزایش قدرت </a:t>
            </a:r>
            <a:r>
              <a:rPr lang="fa-IR" dirty="0" smtClean="0">
                <a:hlinkClick r:id="rId4" tooltip="ایمنی بدن (صفحه وجود ندارد)"/>
              </a:rPr>
              <a:t>ایمنی بدن</a:t>
            </a:r>
            <a:r>
              <a:rPr lang="fa-IR" dirty="0" smtClean="0"/>
              <a:t> توسط افزایش مقدار </a:t>
            </a:r>
            <a:r>
              <a:rPr lang="fa-IR" dirty="0" smtClean="0">
                <a:hlinkClick r:id="rId5" action="ppaction://hlinkfile" tooltip="گلوتاتیون"/>
              </a:rPr>
              <a:t>گلوتاتیون</a:t>
            </a:r>
            <a:endParaRPr lang="fa-IR" dirty="0" smtClean="0"/>
          </a:p>
          <a:p>
            <a:pPr algn="r" rtl="1"/>
            <a:r>
              <a:rPr lang="fa-IR" dirty="0" smtClean="0"/>
              <a:t>پیشگیری از </a:t>
            </a:r>
            <a:r>
              <a:rPr lang="fa-IR" dirty="0" smtClean="0">
                <a:hlinkClick r:id="rId6" action="ppaction://hlinkfile" tooltip="سرطان"/>
              </a:rPr>
              <a:t>سرطان</a:t>
            </a:r>
            <a:endParaRPr lang="fa-IR" dirty="0" smtClean="0"/>
          </a:p>
          <a:p>
            <a:pPr algn="r" rtl="1"/>
            <a:r>
              <a:rPr lang="fa-IR" dirty="0" smtClean="0"/>
              <a:t>کمک به فعالیت سلول‌های لنفوسیت t که نقش مهمی در پاسخ ایمنی بدن دارند و در نتیجه کاهش تحلیل بافت‌های بدن در طی بیماری و افزایش سطح سلامتی و تسریع بهبودی بدن بعد از </a:t>
            </a:r>
            <a:r>
              <a:rPr lang="fa-IR" dirty="0" smtClean="0"/>
              <a:t>بیماری دارد</a:t>
            </a:r>
            <a:endParaRPr lang="fa-IR" dirty="0" smtClean="0"/>
          </a:p>
          <a:p>
            <a:pPr algn="r" rtl="1"/>
            <a:endParaRPr lang="fa-IR" dirty="0"/>
          </a:p>
        </p:txBody>
      </p:sp>
      <p:pic>
        <p:nvPicPr>
          <p:cNvPr id="3074" name="Picture 2" descr="C:\Documents and Settings\USER\My Documents\My Pictures\whey.png"/>
          <p:cNvPicPr>
            <a:picLocks noGrp="1" noChangeAspect="1" noChangeArrowheads="1"/>
          </p:cNvPicPr>
          <p:nvPr>
            <p:ph sz="half" idx="1"/>
          </p:nvPr>
        </p:nvPicPr>
        <p:blipFill>
          <a:blip r:embed="rId7"/>
          <a:srcRect/>
          <a:stretch>
            <a:fillRect/>
          </a:stretch>
        </p:blipFill>
        <p:spPr bwMode="auto">
          <a:xfrm>
            <a:off x="228600" y="1600200"/>
            <a:ext cx="2977607" cy="4525963"/>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پروتئین وی</a:t>
            </a:r>
            <a:endParaRPr lang="fa-IR" dirty="0"/>
          </a:p>
        </p:txBody>
      </p:sp>
      <p:sp>
        <p:nvSpPr>
          <p:cNvPr id="3" name="Content Placeholder 2"/>
          <p:cNvSpPr>
            <a:spLocks noGrp="1"/>
          </p:cNvSpPr>
          <p:nvPr>
            <p:ph sz="half" idx="1"/>
          </p:nvPr>
        </p:nvSpPr>
        <p:spPr/>
        <p:txBody>
          <a:bodyPr>
            <a:normAutofit fontScale="85000" lnSpcReduction="10000"/>
          </a:bodyPr>
          <a:lstStyle/>
          <a:p>
            <a:pPr algn="r" rtl="1"/>
            <a:r>
              <a:rPr lang="fa-IR" dirty="0" smtClean="0"/>
              <a:t>پروتئین وی همچنین منبع غنی آمینو اسیدهای شاخه دار ال لوسین،ال ایزولوسین و ال والین می‌باشد.این منبع با کیفیت پروتئین به طور طبیعی در محصولات لبنی یافت میشود،اما به طور معمول این پروتئین به صورت</a:t>
            </a:r>
            <a:r>
              <a:rPr lang="fa-IR" dirty="0" smtClean="0">
                <a:hlinkClick r:id="rId2"/>
              </a:rPr>
              <a:t> مکمل </a:t>
            </a:r>
            <a:r>
              <a:rPr lang="fa-IR" dirty="0" smtClean="0"/>
              <a:t>غذایی به بازار عرضه و مصرف </a:t>
            </a:r>
            <a:r>
              <a:rPr lang="fa-IR" dirty="0" smtClean="0"/>
              <a:t>میشود</a:t>
            </a:r>
          </a:p>
          <a:p>
            <a:pPr algn="r" rtl="1"/>
            <a:r>
              <a:rPr lang="fa-IR" dirty="0" smtClean="0"/>
              <a:t>پروتئین </a:t>
            </a:r>
            <a:r>
              <a:rPr lang="fa-IR" dirty="0" smtClean="0"/>
              <a:t>وی به سرعت به خاطر طول کم آمینو اسیدهای شاخه دار آن جذب بدن میشود که خود باعث ریکاوری مطلوب و رشد در عضلات میشود</a:t>
            </a:r>
            <a:endParaRPr lang="fa-IR" dirty="0"/>
          </a:p>
        </p:txBody>
      </p:sp>
      <p:sp>
        <p:nvSpPr>
          <p:cNvPr id="4" name="Content Placeholder 3"/>
          <p:cNvSpPr>
            <a:spLocks noGrp="1"/>
          </p:cNvSpPr>
          <p:nvPr>
            <p:ph sz="half" idx="2"/>
          </p:nvPr>
        </p:nvSpPr>
        <p:spPr/>
        <p:txBody>
          <a:bodyPr>
            <a:normAutofit fontScale="85000" lnSpcReduction="10000"/>
          </a:bodyPr>
          <a:lstStyle/>
          <a:p>
            <a:pPr algn="r" rtl="1"/>
            <a:r>
              <a:rPr lang="fa-IR" dirty="0" smtClean="0"/>
              <a:t>پروتئین وی برای افزایش تولید پروتئین در </a:t>
            </a:r>
            <a:r>
              <a:rPr lang="fa-IR" dirty="0" smtClean="0">
                <a:hlinkClick r:id="rId3" action="ppaction://hlinkfile" tooltip="ماهیچه ها"/>
              </a:rPr>
              <a:t>ماهیچه ها</a:t>
            </a:r>
            <a:r>
              <a:rPr lang="fa-IR" dirty="0" smtClean="0"/>
              <a:t> مفید است. بدنسازان بطور طبیعی می‌توانند ۱۵۰ گرم در روز از این پروتئین مصرف کنند که البته این مقدار بستگی به وزن فرد و شرایط بدنی او دارد. معمولاً ۱ گرم پروتئین یا کمتر به ازای هر 0.5 کیلوگرم از وزن بدن در بدنسازان توصیه می‌شو</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پروتئین وی</a:t>
            </a:r>
            <a:endParaRPr lang="fa-IR" dirty="0"/>
          </a:p>
        </p:txBody>
      </p:sp>
      <p:sp>
        <p:nvSpPr>
          <p:cNvPr id="4" name="Content Placeholder 3"/>
          <p:cNvSpPr>
            <a:spLocks noGrp="1"/>
          </p:cNvSpPr>
          <p:nvPr>
            <p:ph sz="half" idx="2"/>
          </p:nvPr>
        </p:nvSpPr>
        <p:spPr/>
        <p:txBody>
          <a:bodyPr>
            <a:normAutofit fontScale="92500" lnSpcReduction="10000"/>
          </a:bodyPr>
          <a:lstStyle/>
          <a:p>
            <a:pPr algn="r" rtl="1"/>
            <a:r>
              <a:rPr lang="fa-IR" dirty="0" smtClean="0"/>
              <a:t>پروتئین وی بدون شک یکی‌ از پر کاربرد‌ترین مکمل‌هایی است که توسط بدن سازان، ورزشکاران قدرتی‌ و سایر ورزش کاران رشته‌های دیگر مورد استفاده قرار می‌گیرد.با توجه به اطلاعات وسیع و گسترده‌ای‌ که در مورد این پروتئین انجام شده است دیگر افزایش کارایی ورزش کارانی که این مکمل را مصرف میکنند جای تعجب ندارد</a:t>
            </a:r>
            <a:endParaRPr lang="fa-IR" dirty="0"/>
          </a:p>
        </p:txBody>
      </p:sp>
      <p:pic>
        <p:nvPicPr>
          <p:cNvPr id="4098" name="Picture 2" descr="C:\Documents and Settings\USER\My Documents\My Pictures\100Whey.jpg"/>
          <p:cNvPicPr>
            <a:picLocks noGrp="1" noChangeAspect="1" noChangeArrowheads="1"/>
          </p:cNvPicPr>
          <p:nvPr>
            <p:ph sz="half" idx="1"/>
          </p:nvPr>
        </p:nvPicPr>
        <p:blipFill>
          <a:blip r:embed="rId2"/>
          <a:srcRect/>
          <a:stretch>
            <a:fillRect/>
          </a:stretch>
        </p:blipFill>
        <p:spPr bwMode="auto">
          <a:xfrm>
            <a:off x="457200" y="1905001"/>
            <a:ext cx="4038600" cy="41148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پروتئین کازئین</a:t>
            </a:r>
            <a:endParaRPr lang="fa-IR" dirty="0"/>
          </a:p>
        </p:txBody>
      </p:sp>
      <p:sp>
        <p:nvSpPr>
          <p:cNvPr id="4" name="Content Placeholder 3"/>
          <p:cNvSpPr>
            <a:spLocks noGrp="1"/>
          </p:cNvSpPr>
          <p:nvPr>
            <p:ph sz="half" idx="2"/>
          </p:nvPr>
        </p:nvSpPr>
        <p:spPr/>
        <p:txBody>
          <a:bodyPr>
            <a:normAutofit fontScale="62500" lnSpcReduction="20000"/>
          </a:bodyPr>
          <a:lstStyle/>
          <a:p>
            <a:pPr algn="r" rtl="1"/>
            <a:r>
              <a:rPr lang="fa-IR" b="1" dirty="0" smtClean="0"/>
              <a:t>ویژگی ها و موارد مصرف: </a:t>
            </a:r>
            <a:endParaRPr lang="fa-IR" dirty="0" smtClean="0"/>
          </a:p>
          <a:p>
            <a:pPr algn="r" rtl="1"/>
            <a:r>
              <a:rPr lang="fa-IR" dirty="0" smtClean="0"/>
              <a:t>100% پروتئین کازئین</a:t>
            </a:r>
          </a:p>
          <a:p>
            <a:pPr algn="r" rtl="1"/>
            <a:r>
              <a:rPr lang="fa-IR" dirty="0" smtClean="0"/>
              <a:t>مجموعه آنزیمی برای کمک به هضم و جذب</a:t>
            </a:r>
          </a:p>
          <a:p>
            <a:pPr algn="r" rtl="1"/>
            <a:r>
              <a:rPr lang="fa-IR" dirty="0" smtClean="0"/>
              <a:t>هضم و جذب طولانی مدت</a:t>
            </a:r>
          </a:p>
          <a:p>
            <a:pPr algn="r" rtl="1"/>
            <a:r>
              <a:rPr lang="fa-IR" dirty="0" smtClean="0"/>
              <a:t>تامین پروتئین در طول شب و هنگام استراحت</a:t>
            </a:r>
          </a:p>
          <a:p>
            <a:pPr algn="r" rtl="1"/>
            <a:r>
              <a:rPr lang="fa-IR" dirty="0" smtClean="0"/>
              <a:t>افزایش حجم عضلات و تشدید عضله سازی</a:t>
            </a:r>
          </a:p>
          <a:p>
            <a:pPr algn="r" rtl="1"/>
            <a:r>
              <a:rPr lang="fa-IR" dirty="0" smtClean="0"/>
              <a:t>جلوگیری از تحلیل عضلانی</a:t>
            </a:r>
          </a:p>
          <a:p>
            <a:pPr algn="r" rtl="1"/>
            <a:r>
              <a:rPr lang="fa-IR" dirty="0" smtClean="0"/>
              <a:t>مناسب برای دوره بدنسازی و آمادگی جسمانی</a:t>
            </a:r>
            <a:br>
              <a:rPr lang="fa-IR" dirty="0" smtClean="0"/>
            </a:br>
            <a:r>
              <a:rPr lang="fa-IR" dirty="0" smtClean="0"/>
              <a:t/>
            </a:r>
            <a:br>
              <a:rPr lang="fa-IR" dirty="0" smtClean="0"/>
            </a:br>
            <a:r>
              <a:rPr lang="fa-IR" dirty="0" smtClean="0"/>
              <a:t/>
            </a:r>
            <a:br>
              <a:rPr lang="fa-IR" dirty="0" smtClean="0"/>
            </a:br>
            <a:r>
              <a:rPr lang="fa-IR" b="1" dirty="0" smtClean="0"/>
              <a:t> پروتئین کازئین:</a:t>
            </a:r>
            <a:r>
              <a:rPr lang="fa-IR" dirty="0" smtClean="0"/>
              <a:t> یکی دیگر از پروتئین های اصلی و مهم شیر می باشد (کازئین حدود ۸۰ درصد و وی حدود ۲۰ درصد از پروتئین شیر را تشکیل می دهد.)</a:t>
            </a:r>
          </a:p>
        </p:txBody>
      </p:sp>
      <p:pic>
        <p:nvPicPr>
          <p:cNvPr id="5122" name="Picture 2" descr="C:\Documents and Settings\USER\My Documents\My Pictures\casein%20100.png"/>
          <p:cNvPicPr>
            <a:picLocks noGrp="1" noChangeAspect="1" noChangeArrowheads="1"/>
          </p:cNvPicPr>
          <p:nvPr>
            <p:ph sz="half" idx="1"/>
          </p:nvPr>
        </p:nvPicPr>
        <p:blipFill>
          <a:blip r:embed="rId2"/>
          <a:srcRect/>
          <a:stretch>
            <a:fillRect/>
          </a:stretch>
        </p:blipFill>
        <p:spPr bwMode="auto">
          <a:xfrm>
            <a:off x="1206658" y="1958419"/>
            <a:ext cx="2539683" cy="3809524"/>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پروتئین کازئین</a:t>
            </a:r>
            <a:endParaRPr lang="fa-IR" dirty="0"/>
          </a:p>
        </p:txBody>
      </p:sp>
      <p:sp>
        <p:nvSpPr>
          <p:cNvPr id="3" name="Content Placeholder 2"/>
          <p:cNvSpPr>
            <a:spLocks noGrp="1"/>
          </p:cNvSpPr>
          <p:nvPr>
            <p:ph sz="half" idx="1"/>
          </p:nvPr>
        </p:nvSpPr>
        <p:spPr/>
        <p:txBody>
          <a:bodyPr>
            <a:normAutofit fontScale="77500" lnSpcReduction="20000"/>
          </a:bodyPr>
          <a:lstStyle/>
          <a:p>
            <a:pPr algn="r" rtl="1"/>
            <a:r>
              <a:rPr lang="fa-IR" dirty="0" smtClean="0"/>
              <a:t>پروتئین وی به علت جذب و هضم سریعی که دارد بهتر است قبل و بعد از تمرین ورزشکار استفاده شود. همچنین در وعده صبحانه نیز بسیار موثر و مفید است. همچنین می توان با اهداف عضله سازی آن را بلافاصله پس از صرف وعده کامل غذایی مصرف کرد. تا سرعت سنتز را بالا ببرد.</a:t>
            </a:r>
          </a:p>
          <a:p>
            <a:pPr algn="r" rtl="1"/>
            <a:r>
              <a:rPr lang="fa-IR" dirty="0" smtClean="0"/>
              <a:t>کازئین به علت هضم طولانی مدتش بهترین گزینه برای وعده قبل از خواب ورزشکار است. همچنین در طول روز بهتر است هر سه ساعت یکبار مصرف شود. تا سرعت تفکیک پروتئین در بدن را کاهش دهد. همچنین در وعده صبحانه نقش بسیار مهمی دارد.</a:t>
            </a:r>
          </a:p>
          <a:p>
            <a:pPr algn="r" rtl="1"/>
            <a:endParaRPr lang="fa-IR" dirty="0"/>
          </a:p>
        </p:txBody>
      </p:sp>
      <p:sp>
        <p:nvSpPr>
          <p:cNvPr id="4" name="Content Placeholder 3"/>
          <p:cNvSpPr>
            <a:spLocks noGrp="1"/>
          </p:cNvSpPr>
          <p:nvPr>
            <p:ph sz="half" idx="2"/>
          </p:nvPr>
        </p:nvSpPr>
        <p:spPr/>
        <p:txBody>
          <a:bodyPr>
            <a:normAutofit fontScale="77500" lnSpcReduction="20000"/>
          </a:bodyPr>
          <a:lstStyle/>
          <a:p>
            <a:pPr algn="r" rtl="1"/>
            <a:r>
              <a:rPr lang="fa-IR" dirty="0" smtClean="0"/>
              <a:t>. حال اگر وی را همرا با کازئین و بلافاصله پس از تمرین مصرف کنید اثرات بیشتری روی حجم عضلات باقی می گذارد. محققین دانشگاه بیلور تکزاس در تحقیقات ۱۰ هفته ای که روی وزنه برداران ماهر انجام دادند به چنین نتیجه ای دست یافتند.</a:t>
            </a: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بتائین- تری متیل گلیسین </a:t>
            </a:r>
            <a:endParaRPr lang="fa-IR" dirty="0"/>
          </a:p>
        </p:txBody>
      </p:sp>
      <p:sp>
        <p:nvSpPr>
          <p:cNvPr id="4" name="Content Placeholder 3"/>
          <p:cNvSpPr>
            <a:spLocks noGrp="1"/>
          </p:cNvSpPr>
          <p:nvPr>
            <p:ph sz="half" idx="2"/>
          </p:nvPr>
        </p:nvSpPr>
        <p:spPr/>
        <p:txBody>
          <a:bodyPr>
            <a:normAutofit fontScale="77500" lnSpcReduction="20000"/>
          </a:bodyPr>
          <a:lstStyle/>
          <a:p>
            <a:pPr algn="r" rtl="1"/>
            <a:r>
              <a:rPr lang="fa-IR" dirty="0" smtClean="0"/>
              <a:t>این مکمل که تحت عنوان تری متیل گلیسین شناخته می شود متابولیست  کولین است. این ماده سبب بهبود سلامتی می شود. در ضمن از تولید آمینواسیدی به نام هوموسیستئین نیز جلوگیری می کند یعنی همان ماده ای که سبب بروز بیماری های قلبی – عروقی می شود. زمانی که چنین پدیده ای در بدن اتفاق می افتد کراتین بیشتری در بدن تولید می شود به همین دلیل است که تولید کنندگان مکمل، بتائین را به کراتین تولیدی خود اضافه می کنند. محققین دانشگاه کانکتیکات از جمله اولین کسانی بودند که متوجه شدند بتائین یکی از مکمل های مؤثر در زمینه تقویت قدرت عضلات است</a:t>
            </a:r>
            <a:endParaRPr lang="fa-IR" dirty="0"/>
          </a:p>
        </p:txBody>
      </p:sp>
      <p:pic>
        <p:nvPicPr>
          <p:cNvPr id="6146" name="Picture 2" descr="C:\Documents and Settings\USER\My Documents\My Pictures\300.jpg"/>
          <p:cNvPicPr>
            <a:picLocks noGrp="1" noChangeAspect="1" noChangeArrowheads="1"/>
          </p:cNvPicPr>
          <p:nvPr>
            <p:ph sz="half" idx="1"/>
          </p:nvPr>
        </p:nvPicPr>
        <p:blipFill>
          <a:blip r:embed="rId2"/>
          <a:srcRect/>
          <a:stretch>
            <a:fillRect/>
          </a:stretch>
        </p:blipFill>
        <p:spPr bwMode="auto">
          <a:xfrm>
            <a:off x="685800" y="1066800"/>
            <a:ext cx="3810000" cy="43434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تورین</a:t>
            </a:r>
            <a:endParaRPr lang="fa-IR" dirty="0"/>
          </a:p>
        </p:txBody>
      </p:sp>
      <p:sp>
        <p:nvSpPr>
          <p:cNvPr id="4" name="Content Placeholder 3"/>
          <p:cNvSpPr>
            <a:spLocks noGrp="1"/>
          </p:cNvSpPr>
          <p:nvPr>
            <p:ph sz="half" idx="2"/>
          </p:nvPr>
        </p:nvSpPr>
        <p:spPr/>
        <p:txBody>
          <a:bodyPr>
            <a:normAutofit fontScale="77500" lnSpcReduction="20000"/>
          </a:bodyPr>
          <a:lstStyle/>
          <a:p>
            <a:pPr algn="r" rtl="1"/>
            <a:r>
              <a:rPr lang="fa-IR" dirty="0" smtClean="0"/>
              <a:t>این آمینو اسید به فراوانی در بافت ماهیچه ای یافت می شود . تورین مانند انسولین عملکرده و به نوعی مقلد و تقلید کننده انسولین است و به خاطر همین مطلب بعضی از کراتین ها عملکرد بهتری دارند مانن کراتین فسفاژن </a:t>
            </a:r>
            <a:r>
              <a:rPr lang="en-US" dirty="0" smtClean="0"/>
              <a:t>HP </a:t>
            </a:r>
            <a:r>
              <a:rPr lang="fa-IR" dirty="0" smtClean="0"/>
              <a:t>که در ساختار خود تورین را دارد .و باعث حجیم تر شدن سلول های عضلانی می شود.و این آمینو اسید باعث کاهش تجزیه پروتئین می شود. و در در نگهداری حجم بسیار مفید است. بهترین زمان مصرف تورین دقیقا پس از پایان تمرین است.</a:t>
            </a:r>
            <a:br>
              <a:rPr lang="fa-IR" dirty="0" smtClean="0"/>
            </a:br>
            <a:r>
              <a:rPr lang="fa-IR" dirty="0" smtClean="0"/>
              <a:t/>
            </a:r>
            <a:br>
              <a:rPr lang="fa-IR" dirty="0" smtClean="0"/>
            </a:br>
            <a:endParaRPr lang="fa-IR" dirty="0"/>
          </a:p>
        </p:txBody>
      </p:sp>
      <p:pic>
        <p:nvPicPr>
          <p:cNvPr id="13314" name="Picture 2" descr="C:\Documents and Settings\USER\My Documents\My Pictures\194887.jpg"/>
          <p:cNvPicPr>
            <a:picLocks noGrp="1" noChangeAspect="1" noChangeArrowheads="1"/>
          </p:cNvPicPr>
          <p:nvPr>
            <p:ph sz="half" idx="1"/>
          </p:nvPr>
        </p:nvPicPr>
        <p:blipFill>
          <a:blip r:embed="rId2"/>
          <a:srcRect/>
          <a:stretch>
            <a:fillRect/>
          </a:stretch>
        </p:blipFill>
        <p:spPr bwMode="auto">
          <a:xfrm>
            <a:off x="762000" y="1143000"/>
            <a:ext cx="4038600" cy="1623517"/>
          </a:xfrm>
          <a:prstGeom prst="rect">
            <a:avLst/>
          </a:prstGeom>
          <a:noFill/>
        </p:spPr>
      </p:pic>
      <p:sp>
        <p:nvSpPr>
          <p:cNvPr id="6" name="Rectangle 5"/>
          <p:cNvSpPr/>
          <p:nvPr/>
        </p:nvSpPr>
        <p:spPr>
          <a:xfrm>
            <a:off x="685800" y="2690336"/>
            <a:ext cx="4038600" cy="1200329"/>
          </a:xfrm>
          <a:prstGeom prst="rect">
            <a:avLst/>
          </a:prstGeom>
        </p:spPr>
        <p:txBody>
          <a:bodyPr wrap="square">
            <a:spAutoFit/>
          </a:bodyPr>
          <a:lstStyle/>
          <a:p>
            <a:pPr algn="r" rtl="1"/>
            <a:r>
              <a:rPr lang="fa-IR" dirty="0" smtClean="0"/>
              <a:t>نقش تورین در حفظ عملکرد انقباضی نرمال است. طبق شواهد موجود این اثر تورین از طریق </a:t>
            </a:r>
            <a:r>
              <a:rPr lang="en-US" dirty="0" smtClean="0"/>
              <a:t>    n</a:t>
            </a:r>
            <a:r>
              <a:rPr lang="fa-IR" dirty="0" smtClean="0"/>
              <a:t>تغییرنقش کلسیم در انقباض </a:t>
            </a:r>
            <a:r>
              <a:rPr lang="fa-IR" dirty="0" smtClean="0"/>
              <a:t>عضلانی بویژه در قلب موثر بوده مانع بروز </a:t>
            </a:r>
            <a:r>
              <a:rPr lang="fa-IR" dirty="0" smtClean="0"/>
              <a:t>کاردیومایوپاتی می شود</a:t>
            </a:r>
          </a:p>
        </p:txBody>
      </p:sp>
      <p:sp>
        <p:nvSpPr>
          <p:cNvPr id="7" name="Rectangle 6"/>
          <p:cNvSpPr/>
          <p:nvPr/>
        </p:nvSpPr>
        <p:spPr>
          <a:xfrm>
            <a:off x="533400" y="4114800"/>
            <a:ext cx="4648200" cy="2585323"/>
          </a:xfrm>
          <a:prstGeom prst="rect">
            <a:avLst/>
          </a:prstGeom>
        </p:spPr>
        <p:txBody>
          <a:bodyPr wrap="square">
            <a:spAutoFit/>
          </a:bodyPr>
          <a:lstStyle/>
          <a:p>
            <a:pPr rtl="1"/>
            <a:r>
              <a:rPr lang="fa-IR" dirty="0" smtClean="0"/>
              <a:t>افزایش تحریک پذیری اعصاب با استفاده از تورین در معتادان به ماده مخدر متامفتامین (شیشه ) بسیار مهم است زیرا اغلب نوشابه های انرژی زا حاوی کافئین به همراه تورین هستند که این دو ماده اثرات همدیگر را در افزایش تحریک پذیری سلولهای عصبی تشدید می کنند به این علت مصرف کننده های ماده مخدر شیشه با مصرف نوشابه های انرژی زا که دارای کافئین و تورین هستند دچار تحریک عصبی و جنون انی (هذیان هیجان زده ) می شوند و ممکن است دست به قتل یا جنایت بزنند </a:t>
            </a: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a-IR" dirty="0" smtClean="0"/>
              <a:t>مکمل های ورزشی در چاقی ولاغری</a:t>
            </a:r>
            <a:endParaRPr lang="fa-IR" dirty="0"/>
          </a:p>
        </p:txBody>
      </p:sp>
      <p:sp>
        <p:nvSpPr>
          <p:cNvPr id="5" name="Subtitle 4"/>
          <p:cNvSpPr>
            <a:spLocks noGrp="1"/>
          </p:cNvSpPr>
          <p:nvPr>
            <p:ph type="subTitle" idx="1"/>
          </p:nvPr>
        </p:nvSpPr>
        <p:spPr/>
        <p:txBody>
          <a:bodyPr/>
          <a:lstStyle/>
          <a:p>
            <a:r>
              <a:rPr lang="fa-IR" dirty="0" smtClean="0"/>
              <a:t>دکترسید منصور هاشمی فشارکی</a:t>
            </a:r>
          </a:p>
          <a:p>
            <a:r>
              <a:rPr lang="fa-IR" dirty="0" smtClean="0"/>
              <a:t>معاونت دارو وغذا دانشکاه علوم پزشکی اصفهان</a:t>
            </a:r>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ال-کارنیتین</a:t>
            </a:r>
            <a:endParaRPr lang="fa-IR" dirty="0"/>
          </a:p>
        </p:txBody>
      </p:sp>
      <p:sp>
        <p:nvSpPr>
          <p:cNvPr id="4" name="Content Placeholder 3"/>
          <p:cNvSpPr>
            <a:spLocks noGrp="1"/>
          </p:cNvSpPr>
          <p:nvPr>
            <p:ph sz="half" idx="2"/>
          </p:nvPr>
        </p:nvSpPr>
        <p:spPr>
          <a:xfrm>
            <a:off x="4876800" y="1600200"/>
            <a:ext cx="3810000" cy="4525963"/>
          </a:xfrm>
        </p:spPr>
        <p:txBody>
          <a:bodyPr>
            <a:normAutofit lnSpcReduction="10000"/>
          </a:bodyPr>
          <a:lstStyle/>
          <a:p>
            <a:pPr marL="342900" lvl="3" indent="-342900" algn="r" rtl="1">
              <a:buFont typeface="Arial" pitchFamily="34" charset="0"/>
              <a:buChar char="•"/>
            </a:pPr>
            <a:r>
              <a:rPr lang="fa-IR" b="1" dirty="0" smtClean="0"/>
              <a:t>کارنیتین</a:t>
            </a:r>
            <a:r>
              <a:rPr lang="fa-IR" dirty="0" smtClean="0"/>
              <a:t> یا </a:t>
            </a:r>
            <a:r>
              <a:rPr lang="fa-IR" b="1" dirty="0" smtClean="0"/>
              <a:t>ال-کارنیتین</a:t>
            </a:r>
            <a:r>
              <a:rPr lang="fa-IR" dirty="0" smtClean="0"/>
              <a:t> از </a:t>
            </a:r>
            <a:r>
              <a:rPr lang="fa-IR" dirty="0" smtClean="0">
                <a:hlinkClick r:id="rId2" action="ppaction://hlinkfile" tooltip="اسیدهای آمینه"/>
              </a:rPr>
              <a:t>اسیدهای آمینه</a:t>
            </a:r>
            <a:r>
              <a:rPr lang="fa-IR" dirty="0" smtClean="0"/>
              <a:t> </a:t>
            </a:r>
            <a:r>
              <a:rPr lang="fa-IR" dirty="0" smtClean="0">
                <a:hlinkClick r:id="rId3" action="ppaction://hlinkfile" tooltip="لیزین"/>
              </a:rPr>
              <a:t>لیزین</a:t>
            </a:r>
            <a:r>
              <a:rPr lang="fa-IR" dirty="0" smtClean="0"/>
              <a:t> و </a:t>
            </a:r>
            <a:r>
              <a:rPr lang="fa-IR" dirty="0" smtClean="0">
                <a:hlinkClick r:id="rId4" action="ppaction://hlinkfile" tooltip="متیونین"/>
              </a:rPr>
              <a:t>متیونین</a:t>
            </a:r>
            <a:r>
              <a:rPr lang="fa-IR" dirty="0" smtClean="0"/>
              <a:t> ساخته شده و موجب آزاد سازی انرژی از </a:t>
            </a:r>
            <a:r>
              <a:rPr lang="fa-IR" dirty="0" smtClean="0">
                <a:hlinkClick r:id="rId5" action="ppaction://hlinkfile" tooltip="یاخته"/>
              </a:rPr>
              <a:t>یاخته‌های</a:t>
            </a:r>
            <a:r>
              <a:rPr lang="fa-IR" dirty="0" smtClean="0"/>
              <a:t> چربی می‌شود. این ماده موجب انتقال اسیدهای چرب به داخل </a:t>
            </a:r>
            <a:r>
              <a:rPr lang="fa-IR" dirty="0" smtClean="0">
                <a:hlinkClick r:id="rId6" action="ppaction://hlinkfile" tooltip="میتوکندری"/>
              </a:rPr>
              <a:t>میتوکندری</a:t>
            </a:r>
            <a:r>
              <a:rPr lang="fa-IR" dirty="0" smtClean="0"/>
              <a:t> می‌شود. کارنیتین در بافت عضلات و کبد ساخته می‌شود و در برخی </a:t>
            </a:r>
            <a:r>
              <a:rPr lang="fa-IR" dirty="0" smtClean="0">
                <a:hlinkClick r:id="rId7" action="ppaction://hlinkfile" tooltip="مواد غذایی"/>
              </a:rPr>
              <a:t>مواد غذایی</a:t>
            </a:r>
            <a:r>
              <a:rPr lang="fa-IR" dirty="0" smtClean="0"/>
              <a:t> مانند گوشت، گوشت طیور، ماهی، و برخی از </a:t>
            </a:r>
            <a:r>
              <a:rPr lang="fa-IR" dirty="0" smtClean="0">
                <a:hlinkClick r:id="rId8" action="ppaction://hlinkfile" tooltip="فراورده‌های لبنی"/>
              </a:rPr>
              <a:t>فراورده‌های لبنی</a:t>
            </a:r>
            <a:r>
              <a:rPr lang="fa-IR" dirty="0" smtClean="0"/>
              <a:t> وجود دارد. کارنیتین نوعی مکمل غذایی است</a:t>
            </a:r>
            <a:r>
              <a:rPr lang="fa-IR" dirty="0" smtClean="0"/>
              <a:t>.</a:t>
            </a:r>
          </a:p>
          <a:p>
            <a:pPr marL="342900" lvl="3" indent="-342900" algn="r" rtl="1">
              <a:buFont typeface="Arial" pitchFamily="34" charset="0"/>
              <a:buChar char="•"/>
            </a:pPr>
            <a:r>
              <a:rPr lang="fa-IR" dirty="0" smtClean="0"/>
              <a:t>کارنیتین این عمل را از طریق انتقال اسیدهای چرب بلند زنجیره به داخل </a:t>
            </a:r>
            <a:r>
              <a:rPr lang="fa-IR" dirty="0" smtClean="0">
                <a:hlinkClick r:id="rId6" action="ppaction://hlinkfile" tooltip="میتوکندری"/>
              </a:rPr>
              <a:t>میتوکندری‌ها</a:t>
            </a:r>
            <a:r>
              <a:rPr lang="fa-IR" dirty="0" smtClean="0"/>
              <a:t> جهت بتااکسیداسیون آن‌ها انجام می‌دهد. از طرف دیگر مصرف چربی‌ها به عنوان منبع انرژی موجب صرفه جویی در مصرف گلیگوژن عضلات گردیده و با حفظ ذخایر گلیکوژن به تأخیر در بروز خستگی ورزش کار می‌انجامد.</a:t>
            </a:r>
          </a:p>
          <a:p>
            <a:pPr algn="r" rtl="1"/>
            <a:endParaRPr lang="fa-IR" dirty="0"/>
          </a:p>
        </p:txBody>
      </p:sp>
      <p:sp>
        <p:nvSpPr>
          <p:cNvPr id="6" name="Rectangle 5"/>
          <p:cNvSpPr/>
          <p:nvPr/>
        </p:nvSpPr>
        <p:spPr>
          <a:xfrm>
            <a:off x="914400" y="3276600"/>
            <a:ext cx="3352800" cy="3139321"/>
          </a:xfrm>
          <a:prstGeom prst="rect">
            <a:avLst/>
          </a:prstGeom>
        </p:spPr>
        <p:txBody>
          <a:bodyPr wrap="square">
            <a:spAutoFit/>
          </a:bodyPr>
          <a:lstStyle/>
          <a:p>
            <a:pPr rtl="1"/>
            <a:r>
              <a:rPr lang="fa-IR" dirty="0" smtClean="0"/>
              <a:t>مصرف روزانه ال-کارنیتین در ورزشکاران می‌تواند حتی تا ۲۵٪ میزان توانایی و ظرفیت </a:t>
            </a:r>
            <a:r>
              <a:rPr lang="fa-IR" dirty="0" smtClean="0">
                <a:hlinkClick r:id="rId9" action="ppaction://hlinkfile" tooltip="فعالیت بدنی"/>
              </a:rPr>
              <a:t>فعالیت بدنی</a:t>
            </a:r>
            <a:r>
              <a:rPr lang="fa-IR" dirty="0" smtClean="0"/>
              <a:t> را بالا ببرد. افرادی که از مکمل‌های ال-کارنیتین استفاده می‌نمایند بعد از انجام فعالیت‌های بدنی به میزان کمتری دچار خستگی و کوفتگی می‌شوند. این بررسی همچنان نشان داد که مصرف ال-کارنیتین دو ساعت پیش و پس از دویدن به مسافت ۲۰ کیلومتر موجب بروز خستگی کمتر و بازیابی سریعتر قوای بدنی گردد.</a:t>
            </a:r>
            <a:endParaRPr lang="fa-IR" dirty="0"/>
          </a:p>
        </p:txBody>
      </p:sp>
      <p:pic>
        <p:nvPicPr>
          <p:cNvPr id="9218" name="Picture 2" descr="C:\Documents and Settings\USER\My Documents\My Pictures\603_LCarnitine1000.jpg"/>
          <p:cNvPicPr>
            <a:picLocks noChangeAspect="1" noChangeArrowheads="1"/>
          </p:cNvPicPr>
          <p:nvPr/>
        </p:nvPicPr>
        <p:blipFill>
          <a:blip r:embed="rId10"/>
          <a:srcRect/>
          <a:stretch>
            <a:fillRect/>
          </a:stretch>
        </p:blipFill>
        <p:spPr bwMode="auto">
          <a:xfrm>
            <a:off x="685800" y="-228600"/>
            <a:ext cx="1981200" cy="3848100"/>
          </a:xfrm>
          <a:prstGeom prst="rect">
            <a:avLst/>
          </a:prstGeom>
          <a:noFill/>
        </p:spPr>
      </p:pic>
      <p:sp>
        <p:nvSpPr>
          <p:cNvPr id="8" name="Content Placeholder 7"/>
          <p:cNvSpPr>
            <a:spLocks noGrp="1"/>
          </p:cNvSpPr>
          <p:nvPr>
            <p:ph sz="half" idx="1"/>
          </p:nvPr>
        </p:nvSpPr>
        <p:spPr/>
        <p:txBody>
          <a:bodyPr/>
          <a:lstStyle/>
          <a:p>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ال-کارنیتین</a:t>
            </a:r>
            <a:endParaRPr lang="fa-IR" dirty="0"/>
          </a:p>
        </p:txBody>
      </p:sp>
      <p:sp>
        <p:nvSpPr>
          <p:cNvPr id="3" name="Content Placeholder 2"/>
          <p:cNvSpPr>
            <a:spLocks noGrp="1"/>
          </p:cNvSpPr>
          <p:nvPr>
            <p:ph sz="half" idx="1"/>
          </p:nvPr>
        </p:nvSpPr>
        <p:spPr/>
        <p:txBody>
          <a:bodyPr>
            <a:normAutofit fontScale="77500" lnSpcReduction="20000"/>
          </a:bodyPr>
          <a:lstStyle/>
          <a:p>
            <a:pPr algn="r" rtl="1"/>
            <a:r>
              <a:rPr lang="fa-IR" b="1" dirty="0" smtClean="0"/>
              <a:t>اثرات </a:t>
            </a:r>
            <a:r>
              <a:rPr lang="fa-IR" b="1" dirty="0" smtClean="0"/>
              <a:t>جانبی مصرف </a:t>
            </a:r>
            <a:r>
              <a:rPr lang="fa-IR" b="1" dirty="0" smtClean="0"/>
              <a:t>کارنیتین </a:t>
            </a:r>
          </a:p>
          <a:p>
            <a:pPr algn="r" rtl="1"/>
            <a:r>
              <a:rPr lang="fa-IR" dirty="0" smtClean="0"/>
              <a:t>مصرف زیاد آن موجب شادی و سرخوشی نسبتاً کمی می‌شود که می‌تواند گهگاهی برای پیشرفت وضعیت ذهن و فکر ما مفید باشد. از دیگر </a:t>
            </a:r>
            <a:r>
              <a:rPr lang="fa-IR" dirty="0" smtClean="0">
                <a:hlinkClick r:id="rId2" action="ppaction://hlinkfile" tooltip="اثرات جانبی"/>
              </a:rPr>
              <a:t>اثرات جانبی</a:t>
            </a:r>
            <a:r>
              <a:rPr lang="fa-IR" dirty="0" smtClean="0"/>
              <a:t> کارنیتین باید گفت، اگر این ماده بیش از ۳۰۰۰ میلی گرم در روز مصرف شود، ممکن است بدن فرد، بوی ماهی بگیرد. </a:t>
            </a:r>
            <a:r>
              <a:rPr lang="fa-IR" dirty="0" smtClean="0">
                <a:hlinkClick r:id="rId3" action="ppaction://hlinkfile" tooltip="حالت تهوع"/>
              </a:rPr>
              <a:t>حالت تهوع</a:t>
            </a:r>
            <a:r>
              <a:rPr lang="fa-IR" dirty="0" smtClean="0"/>
              <a:t>، اسهال، استفراغ و سردرد نیز در برخی افراد دیده شده است.</a:t>
            </a:r>
          </a:p>
          <a:p>
            <a:pPr algn="r" rtl="1"/>
            <a:endParaRPr lang="fa-IR" dirty="0"/>
          </a:p>
        </p:txBody>
      </p:sp>
      <p:sp>
        <p:nvSpPr>
          <p:cNvPr id="4" name="Content Placeholder 3"/>
          <p:cNvSpPr>
            <a:spLocks noGrp="1"/>
          </p:cNvSpPr>
          <p:nvPr>
            <p:ph sz="half" idx="2"/>
          </p:nvPr>
        </p:nvSpPr>
        <p:spPr/>
        <p:txBody>
          <a:bodyPr>
            <a:normAutofit fontScale="77500" lnSpcReduction="20000"/>
          </a:bodyPr>
          <a:lstStyle/>
          <a:p>
            <a:pPr algn="r" rtl="1"/>
            <a:r>
              <a:rPr lang="fa-IR" dirty="0" smtClean="0"/>
              <a:t>ال کارنیتین در بدن از ترکیب دو اسیدآمینه لیزین و متیونین ساخته می‌شود. سلول‌های بدن برای سنتز کارنیتین به ویتامین‌های C، B۶ و B۳ (نیاسین) نیاز دارند. اما می‌توان آن را از منابع غذایی حیوانی مانند </a:t>
            </a:r>
            <a:r>
              <a:rPr lang="fa-IR" dirty="0" smtClean="0">
                <a:hlinkClick r:id="rId4" action="ppaction://hlinkfile" tooltip="گوشت قرمز"/>
              </a:rPr>
              <a:t>گوشت قرمز</a:t>
            </a:r>
            <a:r>
              <a:rPr lang="fa-IR" dirty="0" smtClean="0"/>
              <a:t>، لبنیات و آواکادو نیز دریافت کرد. غذاهای گیاهی منبع خوبی برای این ماده نمی‌باشند.L – کارنیتین یک دارو هم می‌باشد و برای درمان بیمارانی به‌کارمی‌رود که بدن آنها به اندازه کافی کارنیتین تولید نمی‌کند. اینک کاربرد آن را به‌عنوان راهی برای پیشگیری از صدماتی </a:t>
            </a:r>
            <a:r>
              <a:rPr lang="fa-IR" dirty="0" smtClean="0"/>
              <a:t> ناشی ازشیمی‌درمانی </a:t>
            </a:r>
            <a:r>
              <a:rPr lang="fa-IR" dirty="0" smtClean="0"/>
              <a:t>به بافت‌ها وارد </a:t>
            </a:r>
            <a:r>
              <a:rPr lang="fa-IR" dirty="0" smtClean="0"/>
              <a:t>می‌شود استفاده  می گردد.</a:t>
            </a:r>
            <a:endParaRPr lang="fa-IR" dirty="0" smtClean="0"/>
          </a:p>
          <a:p>
            <a:pPr algn="r" rtl="1"/>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گلوتامین</a:t>
            </a:r>
            <a:endParaRPr lang="fa-IR" dirty="0"/>
          </a:p>
        </p:txBody>
      </p:sp>
      <p:sp>
        <p:nvSpPr>
          <p:cNvPr id="4" name="Content Placeholder 3"/>
          <p:cNvSpPr>
            <a:spLocks noGrp="1"/>
          </p:cNvSpPr>
          <p:nvPr>
            <p:ph sz="half" idx="2"/>
          </p:nvPr>
        </p:nvSpPr>
        <p:spPr/>
        <p:txBody>
          <a:bodyPr>
            <a:normAutofit fontScale="92500" lnSpcReduction="10000"/>
          </a:bodyPr>
          <a:lstStyle/>
          <a:p>
            <a:pPr algn="r" rtl="1"/>
            <a:r>
              <a:rPr lang="fa-IR" dirty="0" smtClean="0"/>
              <a:t>گلوتامین، فراوان‌ترین آمینو اسید در بدن است، ممکن است مقدار آن در زمانی که بدن شما در حال ترمیم است، کاهش یابد. شاید به همین دلیل است که ورزشکاران از مکمل گلوتامین استفاده می‌کنند. اگرچه هیچ داده‌ی علمی وجود ندارد که از استفاده‌ی گلوتامین برای مقاصد ورزشی حمایت کند، اما گلوتامین یکی از محبوب‌ترین مکمل‌ها در میان بدنسازان و ورزشکاران است</a:t>
            </a:r>
            <a:endParaRPr lang="fa-IR" dirty="0"/>
          </a:p>
        </p:txBody>
      </p:sp>
      <p:pic>
        <p:nvPicPr>
          <p:cNvPr id="11266" name="Picture 2" descr="C:\Documents and Settings\USER\My Documents\My Pictures\200px-L-Glutamin_-_L-Glutamine_svg.png"/>
          <p:cNvPicPr>
            <a:picLocks noGrp="1" noChangeAspect="1" noChangeArrowheads="1"/>
          </p:cNvPicPr>
          <p:nvPr>
            <p:ph sz="half" idx="1"/>
          </p:nvPr>
        </p:nvPicPr>
        <p:blipFill>
          <a:blip r:embed="rId2"/>
          <a:srcRect/>
          <a:stretch>
            <a:fillRect/>
          </a:stretch>
        </p:blipFill>
        <p:spPr bwMode="auto">
          <a:xfrm>
            <a:off x="1524000" y="762000"/>
            <a:ext cx="1905000" cy="866775"/>
          </a:xfrm>
          <a:prstGeom prst="rect">
            <a:avLst/>
          </a:prstGeom>
          <a:noFill/>
        </p:spPr>
      </p:pic>
      <p:sp>
        <p:nvSpPr>
          <p:cNvPr id="6" name="Rectangle 5"/>
          <p:cNvSpPr/>
          <p:nvPr/>
        </p:nvSpPr>
        <p:spPr>
          <a:xfrm>
            <a:off x="381000" y="2274838"/>
            <a:ext cx="4267200" cy="2308324"/>
          </a:xfrm>
          <a:prstGeom prst="rect">
            <a:avLst/>
          </a:prstGeom>
        </p:spPr>
        <p:txBody>
          <a:bodyPr wrap="square">
            <a:spAutoFit/>
          </a:bodyPr>
          <a:lstStyle/>
          <a:p>
            <a:pPr algn="r"/>
            <a:r>
              <a:rPr lang="fa-IR" dirty="0" smtClean="0"/>
              <a:t>افزایش وزن و افزایش جذب مواد مغذی در مبتلایان به </a:t>
            </a:r>
            <a:r>
              <a:rPr lang="en-US" dirty="0" smtClean="0"/>
              <a:t>HIV </a:t>
            </a:r>
            <a:r>
              <a:rPr lang="fa-IR" dirty="0" smtClean="0"/>
              <a:t>و ایدز کمک کند، اما هیچ دوز خاصی برای این کاربرد، توصیه نشده است. وب‌سایت </a:t>
            </a:r>
            <a:r>
              <a:rPr lang="en-US" dirty="0" smtClean="0"/>
              <a:t>drugs.com </a:t>
            </a:r>
            <a:r>
              <a:rPr lang="fa-IR" dirty="0" smtClean="0"/>
              <a:t>می‌گوید: مطالعه‌ای که در آن ۴ هفته درمان با گلوتامین با دوز ۳۰ گرم در روز انجام شد، فواید بالینی در کاهش حساسیت اکسیداتیو گلبول‌های قرمز داسی شکل خون را نشان داده است.</a:t>
            </a:r>
            <a:br>
              <a:rPr lang="fa-IR" dirty="0" smtClean="0"/>
            </a:br>
            <a:endParaRPr lang="fa-IR" dirty="0"/>
          </a:p>
        </p:txBody>
      </p:sp>
      <p:pic>
        <p:nvPicPr>
          <p:cNvPr id="11267" name="Picture 3" descr="C:\Documents and Settings\USER\My Documents\My Pictures\150px-Glutamine.jpg"/>
          <p:cNvPicPr>
            <a:picLocks noChangeAspect="1" noChangeArrowheads="1"/>
          </p:cNvPicPr>
          <p:nvPr/>
        </p:nvPicPr>
        <p:blipFill>
          <a:blip r:embed="rId3"/>
          <a:srcRect/>
          <a:stretch>
            <a:fillRect/>
          </a:stretch>
        </p:blipFill>
        <p:spPr bwMode="auto">
          <a:xfrm>
            <a:off x="1295400" y="4559300"/>
            <a:ext cx="1905000" cy="22987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BCAAs</a:t>
            </a:r>
            <a:r>
              <a:rPr lang="fa-IR" dirty="0" smtClean="0"/>
              <a:t>امینو اسید های دارای زنجیره</a:t>
            </a:r>
            <a:endParaRPr lang="fa-IR" dirty="0"/>
          </a:p>
        </p:txBody>
      </p:sp>
      <p:sp>
        <p:nvSpPr>
          <p:cNvPr id="4" name="Content Placeholder 3"/>
          <p:cNvSpPr>
            <a:spLocks noGrp="1"/>
          </p:cNvSpPr>
          <p:nvPr>
            <p:ph sz="half" idx="2"/>
          </p:nvPr>
        </p:nvSpPr>
        <p:spPr/>
        <p:txBody>
          <a:bodyPr>
            <a:normAutofit fontScale="92500" lnSpcReduction="20000"/>
          </a:bodyPr>
          <a:lstStyle/>
          <a:p>
            <a:pPr algn="r" rtl="1"/>
            <a:r>
              <a:rPr lang="fa-IR" dirty="0" smtClean="0"/>
              <a:t>تمامی ورزشکارانی که می‌خواهند از کاهش سایز عضلات و نیروی خود که ناشی از کاهش سنتز و جذب پروتئین جلوگیری کنند باید بدانند که مصرف بیش از حد نیاز از اسیدهای آمینه زنجیره‌ای آن‌ها را سوپرمن نخواهد کرد اما می‌تواند ازاثرات منفی ناشی از کمبود این اسیدهای آمینه که در اثر پایین بودن سرعت ریکاوری بدنشان و نیز رکود و کمی تمریناتشان ایجاد می‌شود جلوگیری نمایند </a:t>
            </a:r>
            <a:endParaRPr lang="fa-IR" dirty="0"/>
          </a:p>
        </p:txBody>
      </p:sp>
      <p:pic>
        <p:nvPicPr>
          <p:cNvPr id="8194" name="Picture 2" descr="C:\Documents and Settings\USER\My Documents\My Pictures\image_26062_450_white.jpg"/>
          <p:cNvPicPr>
            <a:picLocks noGrp="1" noChangeAspect="1" noChangeArrowheads="1"/>
          </p:cNvPicPr>
          <p:nvPr>
            <p:ph sz="half" idx="1"/>
          </p:nvPr>
        </p:nvPicPr>
        <p:blipFill>
          <a:blip r:embed="rId2"/>
          <a:srcRect/>
          <a:stretch>
            <a:fillRect/>
          </a:stretch>
        </p:blipFill>
        <p:spPr bwMode="auto">
          <a:xfrm>
            <a:off x="0" y="1143000"/>
            <a:ext cx="2390775" cy="3143250"/>
          </a:xfrm>
          <a:prstGeom prst="rect">
            <a:avLst/>
          </a:prstGeom>
          <a:noFill/>
        </p:spPr>
      </p:pic>
      <p:sp>
        <p:nvSpPr>
          <p:cNvPr id="6" name="Rectangle 5"/>
          <p:cNvSpPr/>
          <p:nvPr/>
        </p:nvSpPr>
        <p:spPr>
          <a:xfrm>
            <a:off x="381000" y="4495800"/>
            <a:ext cx="4191000" cy="2031325"/>
          </a:xfrm>
          <a:prstGeom prst="rect">
            <a:avLst/>
          </a:prstGeom>
        </p:spPr>
        <p:txBody>
          <a:bodyPr wrap="square">
            <a:spAutoFit/>
          </a:bodyPr>
          <a:lstStyle/>
          <a:p>
            <a:pPr algn="r" rtl="1"/>
            <a:r>
              <a:rPr lang="fa-IR" dirty="0" smtClean="0"/>
              <a:t>آمینواسیدهای شاخه‌دار </a:t>
            </a:r>
            <a:r>
              <a:rPr lang="en-US" dirty="0" err="1" smtClean="0"/>
              <a:t>bcaa</a:t>
            </a:r>
            <a:r>
              <a:rPr lang="en-US" dirty="0" smtClean="0"/>
              <a:t> </a:t>
            </a:r>
            <a:r>
              <a:rPr lang="fa-IR" dirty="0" smtClean="0"/>
              <a:t>شامل سه آمینو اسید لیوسین ، ایزولیوسن و والین مهمترین آمینواسیدها برای ریکاوری و رشد عضلات هستند . به این دلیل که تولید پروتئین در عضلات را تقویت می‌کنند و حتی باعث کاهش سطوح هورمون کاتابولیک کورتیزول می‌شوند 5 تا 10 گرم </a:t>
            </a:r>
            <a:r>
              <a:rPr lang="en-US" dirty="0" err="1" smtClean="0"/>
              <a:t>bcaa</a:t>
            </a:r>
            <a:r>
              <a:rPr lang="en-US" dirty="0" smtClean="0"/>
              <a:t> </a:t>
            </a:r>
            <a:r>
              <a:rPr lang="fa-IR" dirty="0" smtClean="0"/>
              <a:t>هنگام صبح قبل و پس از تمرین مصرف کنید</a:t>
            </a:r>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zma</a:t>
            </a:r>
            <a:endParaRPr lang="fa-IR" dirty="0"/>
          </a:p>
        </p:txBody>
      </p:sp>
      <p:sp>
        <p:nvSpPr>
          <p:cNvPr id="4" name="Content Placeholder 3"/>
          <p:cNvSpPr>
            <a:spLocks noGrp="1"/>
          </p:cNvSpPr>
          <p:nvPr>
            <p:ph sz="half" idx="2"/>
          </p:nvPr>
        </p:nvSpPr>
        <p:spPr/>
        <p:txBody>
          <a:bodyPr>
            <a:normAutofit fontScale="62500" lnSpcReduction="20000"/>
          </a:bodyPr>
          <a:lstStyle/>
          <a:p>
            <a:pPr algn="r" rtl="1"/>
            <a:r>
              <a:rPr lang="fa-IR" dirty="0" smtClean="0"/>
              <a:t>در سال های اخیر مکمل </a:t>
            </a:r>
            <a:r>
              <a:rPr lang="en-US" dirty="0" smtClean="0"/>
              <a:t>ZMA </a:t>
            </a:r>
            <a:r>
              <a:rPr lang="fa-IR" dirty="0" smtClean="0"/>
              <a:t>به یکی از محبوب ترین مکمل های ورزشی تبدیل شده است.</a:t>
            </a:r>
            <a:br>
              <a:rPr lang="fa-IR" dirty="0" smtClean="0"/>
            </a:br>
            <a:r>
              <a:rPr lang="fa-IR" dirty="0" smtClean="0"/>
              <a:t>در ترکیب این مکمل((زینک،منیزیم و ویتامین </a:t>
            </a:r>
            <a:r>
              <a:rPr lang="en-US" dirty="0" smtClean="0"/>
              <a:t>b6))</a:t>
            </a:r>
            <a:r>
              <a:rPr lang="fa-IR" dirty="0" smtClean="0"/>
              <a:t>وجود دارد که همین امر </a:t>
            </a:r>
            <a:r>
              <a:rPr lang="en-US" dirty="0" err="1" smtClean="0"/>
              <a:t>zma</a:t>
            </a:r>
            <a:r>
              <a:rPr lang="en-US" dirty="0" smtClean="0"/>
              <a:t> </a:t>
            </a:r>
            <a:r>
              <a:rPr lang="fa-IR" dirty="0" smtClean="0"/>
              <a:t>را به یکی از عوامل مهم  در جهت تسریع ریکاوری،بهبود ماهیچه از دست رفته و رشد عضله به واسطه بهبود کیفیت خواب نبدیل کرده است. دانشمندان بر این باورند که </a:t>
            </a:r>
            <a:r>
              <a:rPr lang="en-US" dirty="0" err="1" smtClean="0"/>
              <a:t>zma</a:t>
            </a:r>
            <a:r>
              <a:rPr lang="en-US" dirty="0" smtClean="0"/>
              <a:t> </a:t>
            </a:r>
            <a:r>
              <a:rPr lang="fa-IR" dirty="0" smtClean="0"/>
              <a:t>نقش مهمی در افزایش قدرت و استقامت عضله داشته،همچنین باعث ترشح همرمون سروتونین (هورمون شعف و شادی)در مغز شده،در نتیجه خود این هورمون در بدن باعث بهبود خلق و خو و کیفیت خواب شبانه میشود.</a:t>
            </a:r>
            <a:br>
              <a:rPr lang="fa-IR" dirty="0" smtClean="0"/>
            </a:br>
            <a:endParaRPr lang="fa-IR" dirty="0" smtClean="0"/>
          </a:p>
          <a:p>
            <a:pPr algn="r" rtl="1"/>
            <a:r>
              <a:rPr lang="fa-IR" dirty="0" smtClean="0"/>
              <a:t>از طرف دیگر منیزیم موجود در </a:t>
            </a:r>
            <a:r>
              <a:rPr lang="en-US" dirty="0" err="1" smtClean="0"/>
              <a:t>zma</a:t>
            </a:r>
            <a:r>
              <a:rPr lang="en-US" dirty="0" smtClean="0"/>
              <a:t> </a:t>
            </a:r>
            <a:r>
              <a:rPr lang="fa-IR" dirty="0" smtClean="0"/>
              <a:t>به طور قابل توجهی باعث افزایش عمق خواب و طول مدت </a:t>
            </a:r>
            <a:r>
              <a:rPr lang="en-US" dirty="0" smtClean="0"/>
              <a:t>SWS (</a:t>
            </a:r>
            <a:r>
              <a:rPr lang="fa-IR" dirty="0" smtClean="0"/>
              <a:t>مرحله عمیق ۳و۴ خواب)شده بدون اینکه تغییری در زمان کلی خواب ایجاد کند.</a:t>
            </a:r>
          </a:p>
          <a:p>
            <a:pPr algn="r" rtl="1"/>
            <a:endParaRPr lang="fa-IR" dirty="0"/>
          </a:p>
        </p:txBody>
      </p:sp>
      <p:pic>
        <p:nvPicPr>
          <p:cNvPr id="14338" name="Picture 2" descr="C:\Documents and Settings\USER\My Documents\My Pictures\53957785660254214830.jpg"/>
          <p:cNvPicPr>
            <a:picLocks noGrp="1" noChangeAspect="1" noChangeArrowheads="1"/>
          </p:cNvPicPr>
          <p:nvPr>
            <p:ph sz="half" idx="1"/>
          </p:nvPr>
        </p:nvPicPr>
        <p:blipFill>
          <a:blip r:embed="rId2"/>
          <a:srcRect/>
          <a:stretch>
            <a:fillRect/>
          </a:stretch>
        </p:blipFill>
        <p:spPr bwMode="auto">
          <a:xfrm>
            <a:off x="0" y="0"/>
            <a:ext cx="3200400" cy="3429000"/>
          </a:xfrm>
          <a:prstGeom prst="rect">
            <a:avLst/>
          </a:prstGeom>
          <a:noFill/>
        </p:spPr>
      </p:pic>
      <p:sp>
        <p:nvSpPr>
          <p:cNvPr id="6" name="Rectangle 5"/>
          <p:cNvSpPr/>
          <p:nvPr/>
        </p:nvSpPr>
        <p:spPr>
          <a:xfrm>
            <a:off x="228600" y="4038601"/>
            <a:ext cx="4495800" cy="2862322"/>
          </a:xfrm>
          <a:prstGeom prst="rect">
            <a:avLst/>
          </a:prstGeom>
        </p:spPr>
        <p:txBody>
          <a:bodyPr wrap="square">
            <a:spAutoFit/>
          </a:bodyPr>
          <a:lstStyle/>
          <a:p>
            <a:pPr algn="r" rtl="1"/>
            <a:r>
              <a:rPr lang="fa-IR" dirty="0" smtClean="0"/>
              <a:t>البته مطالعات کمی در خصوص اینکه استفاده از مکمل </a:t>
            </a:r>
            <a:r>
              <a:rPr lang="en-US" b="1" dirty="0" smtClean="0">
                <a:hlinkClick r:id="rId3" tooltip="سایت بدنسازی"/>
              </a:rPr>
              <a:t>ZMA </a:t>
            </a:r>
            <a:r>
              <a:rPr lang="fa-IR" dirty="0" smtClean="0"/>
              <a:t>باعث </a:t>
            </a:r>
            <a:r>
              <a:rPr lang="fa-IR" dirty="0" smtClean="0"/>
              <a:t>افزایش </a:t>
            </a:r>
            <a:r>
              <a:rPr lang="fa-IR" b="1" dirty="0" smtClean="0"/>
              <a:t>سطح تستوسترون</a:t>
            </a:r>
            <a:r>
              <a:rPr lang="fa-IR" dirty="0" smtClean="0"/>
              <a:t> و هورمون رشد شده باشد صورت گرفته </a:t>
            </a:r>
            <a:r>
              <a:rPr lang="fa-IR" dirty="0" smtClean="0"/>
              <a:t>است.</a:t>
            </a:r>
            <a:endParaRPr lang="fa-IR" dirty="0" smtClean="0"/>
          </a:p>
          <a:p>
            <a:pPr algn="r"/>
            <a:r>
              <a:rPr lang="fa-IR" dirty="0" smtClean="0"/>
              <a:t>۱</a:t>
            </a:r>
            <a:r>
              <a:rPr lang="fa-IR" b="1" dirty="0" smtClean="0"/>
              <a:t>) افزایش قدرت و استقامت عضلات</a:t>
            </a:r>
            <a:endParaRPr lang="fa-IR" dirty="0" smtClean="0"/>
          </a:p>
          <a:p>
            <a:pPr algn="r"/>
            <a:r>
              <a:rPr lang="fa-IR" b="1" dirty="0" smtClean="0"/>
              <a:t>۲) کاهش گرفتگی و کوفتگی عضله</a:t>
            </a:r>
            <a:endParaRPr lang="fa-IR" dirty="0" smtClean="0"/>
          </a:p>
          <a:p>
            <a:pPr algn="r"/>
            <a:r>
              <a:rPr lang="fa-IR" b="1" dirty="0" smtClean="0"/>
              <a:t>۳) بازیابی و بهبود سریع تر بعد از صدمه دیدگی</a:t>
            </a:r>
            <a:endParaRPr lang="fa-IR" dirty="0" smtClean="0"/>
          </a:p>
          <a:p>
            <a:pPr algn="r"/>
            <a:r>
              <a:rPr lang="fa-IR" b="1" dirty="0" smtClean="0"/>
              <a:t>۴) افزایش قدرت هوشیاری و تمرکز</a:t>
            </a:r>
            <a:endParaRPr lang="fa-IR" dirty="0" smtClean="0"/>
          </a:p>
          <a:p>
            <a:pPr algn="r"/>
            <a:r>
              <a:rPr lang="fa-IR" b="1" dirty="0" smtClean="0"/>
              <a:t>۵) کاهش تجمع آب زیر پوست</a:t>
            </a:r>
            <a:endParaRPr lang="fa-IR" dirty="0" smtClean="0"/>
          </a:p>
          <a:p>
            <a:pPr algn="r"/>
            <a:r>
              <a:rPr lang="fa-IR" b="1" dirty="0" smtClean="0"/>
              <a:t>۶) خواب عمیق تر و راحت تر</a:t>
            </a:r>
            <a:r>
              <a:rPr lang="fa-IR" dirty="0" smtClean="0"/>
              <a:t/>
            </a:r>
            <a:br>
              <a:rPr lang="fa-IR" dirty="0" smtClean="0"/>
            </a:br>
            <a:endParaRPr lang="fa-I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آرژنین</a:t>
            </a:r>
            <a:endParaRPr lang="fa-IR" dirty="0"/>
          </a:p>
        </p:txBody>
      </p:sp>
      <p:sp>
        <p:nvSpPr>
          <p:cNvPr id="3" name="Content Placeholder 2"/>
          <p:cNvSpPr>
            <a:spLocks noGrp="1"/>
          </p:cNvSpPr>
          <p:nvPr>
            <p:ph sz="half" idx="1"/>
          </p:nvPr>
        </p:nvSpPr>
        <p:spPr>
          <a:xfrm>
            <a:off x="228600" y="1676400"/>
            <a:ext cx="4038600" cy="4525963"/>
          </a:xfrm>
        </p:spPr>
        <p:txBody>
          <a:bodyPr>
            <a:normAutofit fontScale="62500" lnSpcReduction="20000"/>
          </a:bodyPr>
          <a:lstStyle/>
          <a:p>
            <a:pPr algn="r" rtl="1"/>
            <a:r>
              <a:rPr lang="fa-IR" dirty="0" smtClean="0">
                <a:solidFill>
                  <a:srgbClr val="FF0000"/>
                </a:solidFill>
              </a:rPr>
              <a:t>اثرات و خواص ال آرژنین در بدن انسان</a:t>
            </a:r>
            <a:r>
              <a:rPr lang="fa-IR" dirty="0" smtClean="0"/>
              <a:t>: </a:t>
            </a:r>
          </a:p>
          <a:p>
            <a:pPr algn="r" rtl="1"/>
            <a:r>
              <a:rPr lang="fa-IR" dirty="0" smtClean="0"/>
              <a:t>تحریک ترشح و آزادسازی( ریلیز ) هورمون رشد</a:t>
            </a:r>
            <a:r>
              <a:rPr lang="en-US" dirty="0" smtClean="0"/>
              <a:t>HGH </a:t>
            </a:r>
            <a:r>
              <a:rPr lang="fa-IR" dirty="0" smtClean="0"/>
              <a:t>از غده هیپوفیز</a:t>
            </a:r>
          </a:p>
          <a:p>
            <a:pPr algn="r" rtl="1"/>
            <a:r>
              <a:rPr lang="fa-IR" dirty="0" smtClean="0"/>
              <a:t>دخالت در سنتز و </a:t>
            </a:r>
            <a:r>
              <a:rPr lang="fa-IR" dirty="0" smtClean="0"/>
              <a:t>ساخت( </a:t>
            </a:r>
            <a:r>
              <a:rPr lang="fa-IR" dirty="0" smtClean="0"/>
              <a:t>نیتریک اکسید </a:t>
            </a:r>
            <a:r>
              <a:rPr lang="en-US" dirty="0" smtClean="0"/>
              <a:t>NO (</a:t>
            </a:r>
            <a:r>
              <a:rPr lang="fa-IR" dirty="0" smtClean="0"/>
              <a:t>مسئول گشادی عروق و </a:t>
            </a:r>
            <a:r>
              <a:rPr lang="fa-IR" dirty="0" smtClean="0"/>
              <a:t>وازودیلاتاسیون</a:t>
            </a:r>
            <a:endParaRPr lang="fa-IR" dirty="0" smtClean="0"/>
          </a:p>
          <a:p>
            <a:pPr algn="r" rtl="1"/>
            <a:r>
              <a:rPr lang="fa-IR" dirty="0" smtClean="0"/>
              <a:t>گسترش و بهبود سیستم ایمنی بدن</a:t>
            </a:r>
          </a:p>
          <a:p>
            <a:pPr algn="r" rtl="1"/>
            <a:r>
              <a:rPr lang="fa-IR" dirty="0" smtClean="0"/>
              <a:t>کاهش زمان ترمیم زخم و جراحات</a:t>
            </a:r>
          </a:p>
          <a:p>
            <a:pPr algn="r" rtl="1"/>
            <a:r>
              <a:rPr lang="fa-IR" dirty="0" smtClean="0"/>
              <a:t>کاهش </a:t>
            </a:r>
            <a:r>
              <a:rPr lang="fa-IR" dirty="0" smtClean="0"/>
              <a:t>ریسک بیماری‌های قلبی</a:t>
            </a:r>
          </a:p>
          <a:p>
            <a:pPr algn="r" rtl="1"/>
            <a:r>
              <a:rPr lang="fa-IR" dirty="0" smtClean="0"/>
              <a:t>افزایش توده و حجم عضلانی</a:t>
            </a:r>
          </a:p>
          <a:p>
            <a:pPr algn="r" rtl="1"/>
            <a:r>
              <a:rPr lang="fa-IR" dirty="0" smtClean="0"/>
              <a:t>کاهش بافت آدیپوز چربی بدن و کمک به کاهش وزن</a:t>
            </a:r>
          </a:p>
          <a:p>
            <a:pPr algn="r" rtl="1"/>
            <a:r>
              <a:rPr lang="fa-IR" dirty="0" smtClean="0"/>
              <a:t>کمک به افزایش حساسیت و عملکرد انسولین</a:t>
            </a:r>
          </a:p>
          <a:p>
            <a:pPr algn="r" rtl="1"/>
            <a:r>
              <a:rPr lang="fa-IR" dirty="0" smtClean="0"/>
              <a:t>کمک به کاهش فشار خون</a:t>
            </a:r>
          </a:p>
          <a:p>
            <a:pPr algn="r" rtl="1"/>
            <a:r>
              <a:rPr lang="fa-IR" dirty="0" smtClean="0"/>
              <a:t>بالا </a:t>
            </a:r>
            <a:r>
              <a:rPr lang="fa-IR" dirty="0" smtClean="0"/>
              <a:t>بردن جریان گردش خون در بدن و اندام‌های تناسلی</a:t>
            </a:r>
          </a:p>
          <a:p>
            <a:pPr algn="r" rtl="1"/>
            <a:r>
              <a:rPr lang="fa-IR" dirty="0" smtClean="0"/>
              <a:t>افزایش توانایی دستگاه تولید </a:t>
            </a:r>
            <a:r>
              <a:rPr lang="fa-IR" dirty="0" smtClean="0"/>
              <a:t>مثل</a:t>
            </a:r>
          </a:p>
          <a:p>
            <a:pPr algn="r" rtl="1"/>
            <a:r>
              <a:rPr lang="fa-IR" dirty="0" smtClean="0">
                <a:solidFill>
                  <a:srgbClr val="FF0000"/>
                </a:solidFill>
              </a:rPr>
              <a:t>تاثیر ال-ارژنین درقد بحث برانگیز است</a:t>
            </a:r>
            <a:endParaRPr lang="fa-IR" dirty="0" smtClean="0">
              <a:solidFill>
                <a:srgbClr val="FF0000"/>
              </a:solidFill>
            </a:endParaRPr>
          </a:p>
          <a:p>
            <a:pPr algn="r" rtl="1"/>
            <a:endParaRPr lang="fa-IR" dirty="0"/>
          </a:p>
        </p:txBody>
      </p:sp>
      <p:sp>
        <p:nvSpPr>
          <p:cNvPr id="4" name="Content Placeholder 3"/>
          <p:cNvSpPr>
            <a:spLocks noGrp="1"/>
          </p:cNvSpPr>
          <p:nvPr>
            <p:ph sz="half" idx="2"/>
          </p:nvPr>
        </p:nvSpPr>
        <p:spPr/>
        <p:txBody>
          <a:bodyPr>
            <a:normAutofit fontScale="62500" lnSpcReduction="20000"/>
          </a:bodyPr>
          <a:lstStyle/>
          <a:p>
            <a:pPr algn="r" rtl="1"/>
            <a:r>
              <a:rPr lang="fa-IR" dirty="0" smtClean="0"/>
              <a:t>آرژنین یک آمینو اسید نیمه ضروری است (آرژنین سازنده بلوک پروتئنی است که باعث اتساع عروق می شود) و آرژنین ماده ی اولیه گاز نیتریک اکسید است که سبب گشادی عروق شده و این امر خونرسانی به اندام هایی را که در جریان فعالیت ورزشی درگیر هستند، تسهیل نموده و در نتیجهمی تواند کارایی ورزشکار را به ویژه در فعالیت های هوازی افزایشدهد. همچنین این آمینو اسید قادر به پاکسازی رادیکالهای آزاد از خون، بهبود عملکرد سیگنال های سلول های عضلانی، رها سازی هورمون رشد، حمایت از کلسترول خوب و تنظیم متابولیسم چربی و سطح نمک در بدن است</a:t>
            </a:r>
            <a:endParaRPr lang="fa-IR" dirty="0"/>
          </a:p>
        </p:txBody>
      </p:sp>
      <p:pic>
        <p:nvPicPr>
          <p:cNvPr id="15363" name="Picture 3" descr="C:\Documents and Settings\USER\My Documents\My Pictures\l_vs-1108.png"/>
          <p:cNvPicPr>
            <a:picLocks noChangeAspect="1" noChangeArrowheads="1"/>
          </p:cNvPicPr>
          <p:nvPr/>
        </p:nvPicPr>
        <p:blipFill>
          <a:blip r:embed="rId2"/>
          <a:srcRect/>
          <a:stretch>
            <a:fillRect/>
          </a:stretch>
        </p:blipFill>
        <p:spPr bwMode="auto">
          <a:xfrm>
            <a:off x="4572000" y="4648200"/>
            <a:ext cx="1400175" cy="20574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fa-IR" dirty="0" smtClean="0"/>
              <a:t>کربوهیدرات ها-کربو پروتین ها</a:t>
            </a:r>
            <a:endParaRPr lang="fa-IR" dirty="0"/>
          </a:p>
        </p:txBody>
      </p:sp>
      <p:sp>
        <p:nvSpPr>
          <p:cNvPr id="4" name="Content Placeholder 3"/>
          <p:cNvSpPr>
            <a:spLocks noGrp="1"/>
          </p:cNvSpPr>
          <p:nvPr>
            <p:ph idx="1"/>
          </p:nvPr>
        </p:nvSpPr>
        <p:spPr/>
        <p:txBody>
          <a:bodyPr>
            <a:normAutofit fontScale="85000" lnSpcReduction="20000"/>
          </a:bodyPr>
          <a:lstStyle/>
          <a:p>
            <a:pPr algn="r" rtl="1"/>
            <a:r>
              <a:rPr lang="fa-IR" dirty="0" smtClean="0"/>
              <a:t>سازمان سلامت جهانی توصیه می کند که بین % 75-55 از انرژی مورد نیاز یک فرد بزرگسال باید از جذب کربوهیدرات تامین شود. اگر این میزان کربوهیدرات در بدن تامین نشود، مشکلاتی مثل دردهای عضلانی، خستگی، عملکرد ضعیف مغزی، و پایین آمدن مقاومت بدن درمقابل بیماری ها حاصل می شود.کربوهیدرات ها دو نوع اصلی دارند:کربوهیدرات سادهوکربوهیدرات مرکبهمواره به این نکته توجه داشته باشید که بهتر است در ساعت های پایانی روز مقدار کمتری کربوهیدرات در برنامه غذایی خود قرار دهید .اما نوع کربوهیدراتی که انتخاب می کنید، بسته به زمان مصرف آن اهمیت دارد و بدانید که کربوهیدرات عنصری مهم در عضله سازی و تامین انرژی مورد نیاز بدن و بازسازی عضلات می باشد.در این فروشگاه مکمل هایی با درصد کربوهیدرات بالا با در نظرگرفتن کیفیت آن ها ارائه شده است .</a:t>
            </a:r>
          </a:p>
          <a:p>
            <a:pPr algn="r" rtl="1"/>
            <a:endParaRPr lang="fa-I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fa-IR" dirty="0"/>
          </a:p>
        </p:txBody>
      </p:sp>
      <p:sp>
        <p:nvSpPr>
          <p:cNvPr id="5" name="Text Placeholder 4"/>
          <p:cNvSpPr>
            <a:spLocks noGrp="1"/>
          </p:cNvSpPr>
          <p:nvPr>
            <p:ph type="body" idx="1"/>
          </p:nvPr>
        </p:nvSpPr>
        <p:spPr/>
        <p:txBody>
          <a:bodyPr>
            <a:normAutofit/>
          </a:bodyPr>
          <a:lstStyle/>
          <a:p>
            <a:pPr algn="ctr"/>
            <a:r>
              <a:rPr lang="fa-IR" sz="3600" dirty="0" smtClean="0"/>
              <a:t>مکمل </a:t>
            </a:r>
            <a:r>
              <a:rPr lang="fa-IR" sz="3600" dirty="0" smtClean="0"/>
              <a:t>های کاهنده وزن</a:t>
            </a:r>
            <a:endParaRPr lang="fa-IR" sz="3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مکمل </a:t>
            </a:r>
            <a:r>
              <a:rPr lang="fa-IR" dirty="0" smtClean="0"/>
              <a:t>های کاهنده وزن</a:t>
            </a:r>
            <a:br>
              <a:rPr lang="fa-IR" dirty="0" smtClean="0"/>
            </a:br>
            <a:endParaRPr lang="fa-IR" dirty="0"/>
          </a:p>
        </p:txBody>
      </p:sp>
      <p:sp>
        <p:nvSpPr>
          <p:cNvPr id="3" name="Content Placeholder 2"/>
          <p:cNvSpPr>
            <a:spLocks noGrp="1"/>
          </p:cNvSpPr>
          <p:nvPr>
            <p:ph idx="1"/>
          </p:nvPr>
        </p:nvSpPr>
        <p:spPr/>
        <p:txBody>
          <a:bodyPr>
            <a:normAutofit fontScale="70000" lnSpcReduction="20000"/>
          </a:bodyPr>
          <a:lstStyle/>
          <a:p>
            <a:pPr algn="r" rtl="1"/>
            <a:r>
              <a:rPr lang="fa-IR" dirty="0" smtClean="0"/>
              <a:t>شرکت ها و سازندگان قرص های کاهش وزن ادعا می کنند که این قرص ها جهت کاهش وزن جهت کم کردن بکار می رود و برای همین امر ساخته شده اند. و ادعا می کنند که این قرص ها از طریق بلوکه کردن چربی (</a:t>
            </a:r>
            <a:r>
              <a:rPr lang="en-US" b="1" dirty="0" smtClean="0"/>
              <a:t>block fat</a:t>
            </a:r>
            <a:r>
              <a:rPr lang="en-US" dirty="0" smtClean="0"/>
              <a:t>  </a:t>
            </a:r>
            <a:r>
              <a:rPr lang="en-US" b="1" dirty="0" smtClean="0"/>
              <a:t> </a:t>
            </a:r>
            <a:r>
              <a:rPr lang="fa-IR" dirty="0" smtClean="0"/>
              <a:t>و سبب سرعت بخشیدن و کاهش سریع توده چربی بدن می گردند. بسیاری از ادعاهای سازندگان سوال برانگیز است، بیشتر آنها تبلیغات شان اغراق آمیز بوده و جدا سازی اینها بسیار مشکل است. و شامل ترکیبات زیر می باشد: </a:t>
            </a:r>
          </a:p>
          <a:p>
            <a:pPr algn="r" rtl="1"/>
            <a:r>
              <a:rPr lang="fa-IR" dirty="0" smtClean="0"/>
              <a:t>     عصاره تیروئید   </a:t>
            </a:r>
            <a:r>
              <a:rPr lang="fa-IR" dirty="0" smtClean="0"/>
              <a:t> (</a:t>
            </a:r>
            <a:r>
              <a:rPr lang="en-US" dirty="0" smtClean="0"/>
              <a:t>thyroid extracts</a:t>
            </a:r>
            <a:r>
              <a:rPr lang="fa-IR" dirty="0" smtClean="0"/>
              <a:t> )</a:t>
            </a:r>
            <a:endParaRPr lang="en-US" dirty="0" smtClean="0"/>
          </a:p>
          <a:p>
            <a:pPr algn="r" rtl="1"/>
            <a:r>
              <a:rPr lang="en-US" dirty="0" smtClean="0"/>
              <a:t>     </a:t>
            </a:r>
            <a:r>
              <a:rPr lang="fa-IR" dirty="0" smtClean="0"/>
              <a:t>چربی سوز ها (</a:t>
            </a:r>
            <a:r>
              <a:rPr lang="en-US" dirty="0" smtClean="0"/>
              <a:t>fat burners  </a:t>
            </a:r>
            <a:r>
              <a:rPr lang="fa-IR" dirty="0" smtClean="0"/>
              <a:t> )</a:t>
            </a:r>
            <a:endParaRPr lang="en-US" dirty="0" smtClean="0"/>
          </a:p>
          <a:p>
            <a:pPr algn="r" rtl="1"/>
            <a:r>
              <a:rPr lang="en-US" dirty="0" smtClean="0"/>
              <a:t>     </a:t>
            </a:r>
            <a:r>
              <a:rPr lang="fa-IR" dirty="0" smtClean="0"/>
              <a:t>ترکیبات افیدرین ها (</a:t>
            </a:r>
            <a:r>
              <a:rPr lang="en-US" dirty="0" smtClean="0"/>
              <a:t>ephedrine  </a:t>
            </a:r>
            <a:r>
              <a:rPr lang="fa-IR" dirty="0" smtClean="0"/>
              <a:t> )</a:t>
            </a:r>
            <a:endParaRPr lang="en-US" dirty="0" smtClean="0"/>
          </a:p>
          <a:p>
            <a:pPr algn="r" rtl="1"/>
            <a:r>
              <a:rPr lang="en-US" dirty="0" smtClean="0"/>
              <a:t>     </a:t>
            </a:r>
            <a:r>
              <a:rPr lang="fa-IR" dirty="0" smtClean="0"/>
              <a:t>ترکیبات کتیوسان ها </a:t>
            </a:r>
            <a:r>
              <a:rPr lang="en-US" dirty="0" err="1" smtClean="0"/>
              <a:t>chitosan</a:t>
            </a:r>
            <a:r>
              <a:rPr lang="en-US" dirty="0" smtClean="0"/>
              <a:t>  </a:t>
            </a:r>
            <a:r>
              <a:rPr lang="en-US" dirty="0" smtClean="0"/>
              <a:t>) </a:t>
            </a:r>
            <a:r>
              <a:rPr lang="fa-IR" dirty="0" smtClean="0"/>
              <a:t>)</a:t>
            </a:r>
            <a:endParaRPr lang="en-US" dirty="0" smtClean="0"/>
          </a:p>
          <a:p>
            <a:pPr algn="r" rtl="1"/>
            <a:r>
              <a:rPr lang="en-US" dirty="0" smtClean="0"/>
              <a:t>     </a:t>
            </a:r>
            <a:r>
              <a:rPr lang="fa-IR" dirty="0" smtClean="0"/>
              <a:t>ترکیبات پیروات ها </a:t>
            </a:r>
            <a:r>
              <a:rPr lang="en-US" dirty="0" err="1" smtClean="0"/>
              <a:t>pywruvate</a:t>
            </a:r>
            <a:r>
              <a:rPr lang="en-US" dirty="0" smtClean="0"/>
              <a:t>  </a:t>
            </a:r>
            <a:r>
              <a:rPr lang="en-US" dirty="0" smtClean="0"/>
              <a:t>)</a:t>
            </a:r>
            <a:r>
              <a:rPr lang="fa-IR" dirty="0" smtClean="0"/>
              <a:t> )</a:t>
            </a:r>
            <a:endParaRPr lang="en-US" dirty="0" smtClean="0"/>
          </a:p>
          <a:p>
            <a:pPr algn="r" rtl="1"/>
            <a:r>
              <a:rPr lang="en-US" dirty="0" smtClean="0"/>
              <a:t>     </a:t>
            </a:r>
            <a:r>
              <a:rPr lang="fa-IR" dirty="0" smtClean="0"/>
              <a:t>فنل پروپانولامین </a:t>
            </a:r>
            <a:r>
              <a:rPr lang="en-US" dirty="0" smtClean="0"/>
              <a:t>PPA</a:t>
            </a:r>
            <a:r>
              <a:rPr lang="en-US" dirty="0" smtClean="0"/>
              <a:t>  </a:t>
            </a:r>
            <a:r>
              <a:rPr lang="en-US" dirty="0" smtClean="0"/>
              <a:t>)</a:t>
            </a:r>
            <a:r>
              <a:rPr lang="fa-IR" dirty="0" smtClean="0"/>
              <a:t>)</a:t>
            </a:r>
            <a:endParaRPr lang="en-US" dirty="0" smtClean="0"/>
          </a:p>
          <a:p>
            <a:pPr algn="r" rtl="1"/>
            <a:r>
              <a:rPr lang="en-US" dirty="0" smtClean="0"/>
              <a:t>   </a:t>
            </a:r>
            <a:endParaRPr lang="fa-I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Ephedrine </a:t>
            </a:r>
            <a:r>
              <a:rPr lang="fa-IR" b="1" dirty="0" smtClean="0"/>
              <a:t>افدرین</a:t>
            </a:r>
            <a:r>
              <a:rPr lang="en-US" b="1" dirty="0" smtClean="0"/>
              <a:t/>
            </a:r>
            <a:br>
              <a:rPr lang="en-US" b="1" dirty="0" smtClean="0"/>
            </a:br>
            <a:endParaRPr lang="fa-IR" dirty="0"/>
          </a:p>
        </p:txBody>
      </p:sp>
      <p:sp>
        <p:nvSpPr>
          <p:cNvPr id="3" name="Content Placeholder 2"/>
          <p:cNvSpPr>
            <a:spLocks noGrp="1"/>
          </p:cNvSpPr>
          <p:nvPr>
            <p:ph idx="1"/>
          </p:nvPr>
        </p:nvSpPr>
        <p:spPr/>
        <p:txBody>
          <a:bodyPr>
            <a:normAutofit fontScale="70000" lnSpcReduction="20000"/>
          </a:bodyPr>
          <a:lstStyle/>
          <a:p>
            <a:pPr algn="r"/>
            <a:r>
              <a:rPr lang="fa-IR" b="1" dirty="0" smtClean="0">
                <a:solidFill>
                  <a:srgbClr val="FF0000"/>
                </a:solidFill>
              </a:rPr>
              <a:t>مکانیزم اثر</a:t>
            </a:r>
            <a:r>
              <a:rPr lang="fa-IR" b="1" dirty="0" smtClean="0"/>
              <a:t>: </a:t>
            </a:r>
            <a:r>
              <a:rPr lang="fa-IR" dirty="0" smtClean="0"/>
              <a:t>افدرین‌ یک‌ مقلد سمپاتیک‌است‌ که‌ به‌طور مستقیم‌ و غیرمستقیم‌برگیرنده‌های‌ آلفا و بتا آدرنرژیک‌ اثرمی‌کند. این‌ دارو باتحریک‌ گیرنده‌های‌ بتادو آدرنرژیک‌، عضلات‌ صاف‌ نایژه‌ را شل‌می‌کند و با برطرف‌ نمودن‌ اسپاسم‌خفیف‌نایژه‌، ظرفیت‌ حیاتی‌ را افزایش‌می‌دهد و عمل‌ تهویه‌ را بهبود می‌بخشد.</a:t>
            </a:r>
            <a:r>
              <a:rPr lang="fa-IR" b="1" dirty="0" smtClean="0"/>
              <a:t> </a:t>
            </a:r>
            <a:br>
              <a:rPr lang="fa-IR" b="1" dirty="0" smtClean="0"/>
            </a:br>
            <a:endParaRPr lang="fa-IR" dirty="0" smtClean="0"/>
          </a:p>
          <a:p>
            <a:pPr algn="r"/>
            <a:r>
              <a:rPr lang="fa-IR" b="1" dirty="0" smtClean="0">
                <a:solidFill>
                  <a:srgbClr val="FF0000"/>
                </a:solidFill>
              </a:rPr>
              <a:t>فارماکونتیک</a:t>
            </a:r>
            <a:r>
              <a:rPr lang="fa-IR" b="1" dirty="0" smtClean="0"/>
              <a:t>: </a:t>
            </a:r>
            <a:r>
              <a:rPr lang="fa-IR" dirty="0" smtClean="0"/>
              <a:t>متابولیسم‌ دارو کبدی‌ است‌و پس‌ از تزریق‌ عضلانی‌ یا زیرجلدی‌به‌سرعت‌ جذب‌ می‌شود. دفع‌ دارو کلیوی‌است‌. اثر دارو 20ـ10 دقیقه‌ پس‌ از تزریق‌داخل‌ عضلانی‌ شروع‌ و 60ـ30 دقیقه‌ پس‌از تجویز 50 ـ 25 میلی‌گرم‌ باقی‌ می‌ماند. </a:t>
            </a:r>
            <a:br>
              <a:rPr lang="fa-IR" dirty="0" smtClean="0"/>
            </a:br>
            <a:endParaRPr lang="fa-IR" dirty="0" smtClean="0"/>
          </a:p>
          <a:p>
            <a:pPr algn="r"/>
            <a:r>
              <a:rPr lang="fa-IR" b="1" dirty="0" smtClean="0">
                <a:solidFill>
                  <a:srgbClr val="FF0000"/>
                </a:solidFill>
              </a:rPr>
              <a:t>مواردمصرف</a:t>
            </a:r>
            <a:r>
              <a:rPr lang="fa-IR" b="1" dirty="0" smtClean="0"/>
              <a:t>: </a:t>
            </a:r>
            <a:r>
              <a:rPr lang="fa-IR" dirty="0" smtClean="0"/>
              <a:t>افدرین‌ برای‌ درمان‌ علامتی‌آسم‌ نایژه‌ای‌ و انسداد برگشت‌پذیرراههای‌ </a:t>
            </a:r>
            <a:r>
              <a:rPr lang="fa-IR" dirty="0" smtClean="0"/>
              <a:t>‌</a:t>
            </a:r>
            <a:r>
              <a:rPr lang="fa-IR" dirty="0" smtClean="0"/>
              <a:t>، </a:t>
            </a:r>
            <a:endParaRPr lang="en-US" dirty="0" smtClean="0"/>
          </a:p>
          <a:p>
            <a:pPr algn="r" rtl="1"/>
            <a:r>
              <a:rPr lang="fa-IR" dirty="0" smtClean="0"/>
              <a:t>رفع‌ </a:t>
            </a:r>
            <a:r>
              <a:rPr lang="fa-IR" dirty="0" smtClean="0"/>
              <a:t>احتقان‌ بینی‌ یا محرک‌سیستم‌ عصبی‌ مرکزی‌ مصرف‌ می‌شود. </a:t>
            </a:r>
            <a:br>
              <a:rPr lang="fa-IR" dirty="0" smtClean="0"/>
            </a:br>
            <a:r>
              <a:rPr lang="fa-IR" dirty="0" smtClean="0">
                <a:solidFill>
                  <a:srgbClr val="FF0000"/>
                </a:solidFill>
              </a:rPr>
              <a:t>عوارض جانبی</a:t>
            </a:r>
            <a:r>
              <a:rPr lang="fa-IR" dirty="0" smtClean="0"/>
              <a:t> تاکی‌ کاردی‌، اضطراب‌،آریتمی‌، زبان‌ خشک‌ شده‌، بیقراری‌ وبی‌خوابی‌ از عوارض‌ شایع‌ افدرین‌می‌باشند</a:t>
            </a:r>
            <a:endParaRPr lang="fa-IR"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a-IR" dirty="0" smtClean="0"/>
              <a:t>مکمل های افزاینده وزن </a:t>
            </a:r>
            <a:endParaRPr lang="fa-IR" dirty="0"/>
          </a:p>
        </p:txBody>
      </p:sp>
      <p:sp>
        <p:nvSpPr>
          <p:cNvPr id="5" name="Subtitle 4"/>
          <p:cNvSpPr>
            <a:spLocks noGrp="1"/>
          </p:cNvSpPr>
          <p:nvPr>
            <p:ph type="subTitle" idx="1"/>
          </p:nvPr>
        </p:nvSpPr>
        <p:spPr/>
        <p:txBody>
          <a:bodyPr/>
          <a:lstStyle/>
          <a:p>
            <a:endParaRPr lang="fa-I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کتیوسان ها</a:t>
            </a:r>
            <a:endParaRPr lang="fa-IR" dirty="0"/>
          </a:p>
        </p:txBody>
      </p:sp>
      <p:sp>
        <p:nvSpPr>
          <p:cNvPr id="3" name="Content Placeholder 2"/>
          <p:cNvSpPr>
            <a:spLocks noGrp="1"/>
          </p:cNvSpPr>
          <p:nvPr>
            <p:ph sz="half" idx="1"/>
          </p:nvPr>
        </p:nvSpPr>
        <p:spPr/>
        <p:txBody>
          <a:bodyPr>
            <a:normAutofit fontScale="92500" lnSpcReduction="20000"/>
          </a:bodyPr>
          <a:lstStyle/>
          <a:p>
            <a:pPr algn="r" rtl="1"/>
            <a:r>
              <a:rPr lang="fa-IR" dirty="0" smtClean="0"/>
              <a:t>کتیوسان از ماده فبیری حلزون صدف دار ساخته می شود</a:t>
            </a:r>
            <a:r>
              <a:rPr lang="fa-IR" dirty="0" smtClean="0"/>
              <a:t>.</a:t>
            </a:r>
          </a:p>
          <a:p>
            <a:pPr algn="r" rtl="1"/>
            <a:r>
              <a:rPr lang="fa-IR" dirty="0" smtClean="0"/>
              <a:t>کتیوسانهابفرض  اینکه با چربی باند می شوند ساخته شده اند و مورد استفاده قرار می گیرند طبق ادعا سازندگان این قرص، چربی ها هرگز بوسیله بدن انتخاب نمی شوند و طبق این نظریه اضافه وزن پیدا نمی شود. طبق چندین مطالعه و تحقیق مستقل افزایش چربی در حد مدفوع با مصرف کتیوسان ثابت نشده است</a:t>
            </a:r>
            <a:endParaRPr lang="fa-IR" dirty="0"/>
          </a:p>
        </p:txBody>
      </p:sp>
      <p:sp>
        <p:nvSpPr>
          <p:cNvPr id="4" name="Content Placeholder 3"/>
          <p:cNvSpPr>
            <a:spLocks noGrp="1"/>
          </p:cNvSpPr>
          <p:nvPr>
            <p:ph sz="half" idx="2"/>
          </p:nvPr>
        </p:nvSpPr>
        <p:spPr/>
        <p:txBody>
          <a:bodyPr>
            <a:normAutofit fontScale="92500" lnSpcReduction="20000"/>
          </a:bodyPr>
          <a:lstStyle/>
          <a:p>
            <a:endParaRPr lang="fa-I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فینل پروپانول آمین(</a:t>
            </a:r>
            <a:r>
              <a:rPr lang="en-US" dirty="0" smtClean="0"/>
              <a:t>PPA</a:t>
            </a:r>
            <a:r>
              <a:rPr lang="fa-IR" dirty="0" smtClean="0"/>
              <a:t> )</a:t>
            </a:r>
            <a:r>
              <a:rPr lang="en-US" dirty="0" smtClean="0"/>
              <a:t/>
            </a:r>
            <a:br>
              <a:rPr lang="en-US" dirty="0" smtClean="0"/>
            </a:br>
            <a:endParaRPr lang="fa-IR" dirty="0"/>
          </a:p>
        </p:txBody>
      </p:sp>
      <p:sp>
        <p:nvSpPr>
          <p:cNvPr id="3" name="Content Placeholder 2"/>
          <p:cNvSpPr>
            <a:spLocks noGrp="1"/>
          </p:cNvSpPr>
          <p:nvPr>
            <p:ph sz="half" idx="1"/>
          </p:nvPr>
        </p:nvSpPr>
        <p:spPr/>
        <p:txBody>
          <a:bodyPr>
            <a:normAutofit fontScale="70000" lnSpcReduction="20000"/>
          </a:bodyPr>
          <a:lstStyle/>
          <a:p>
            <a:pPr algn="r" rtl="1"/>
            <a:r>
              <a:rPr lang="en-US" dirty="0" smtClean="0"/>
              <a:t>PPA </a:t>
            </a:r>
            <a:r>
              <a:rPr lang="fa-IR" dirty="0" smtClean="0"/>
              <a:t>در فراورده هایی شامل </a:t>
            </a:r>
            <a:r>
              <a:rPr lang="en-US" dirty="0" err="1" smtClean="0"/>
              <a:t>Dexatrim</a:t>
            </a:r>
            <a:r>
              <a:rPr lang="en-US" dirty="0" smtClean="0"/>
              <a:t> </a:t>
            </a:r>
            <a:r>
              <a:rPr lang="fa-IR" dirty="0" smtClean="0"/>
              <a:t>و </a:t>
            </a:r>
            <a:r>
              <a:rPr lang="en-US" dirty="0" smtClean="0"/>
              <a:t>Acutrim </a:t>
            </a:r>
            <a:r>
              <a:rPr lang="fa-IR" dirty="0" smtClean="0"/>
              <a:t>و بعضی از داروهای کاهش وزن مورد استفاده قرار می گیرد. مواظب باشید در قرصهای کاهش و زن اگر </a:t>
            </a:r>
            <a:r>
              <a:rPr lang="en-US" dirty="0" smtClean="0"/>
              <a:t>PPA </a:t>
            </a:r>
            <a:r>
              <a:rPr lang="fa-IR" dirty="0" smtClean="0"/>
              <a:t>جزء ترکیبی آن باشد بهتر است مورد استفاده قرار نگیرد چون دارای عوارض جدی می تواند داشته باشد. بر اساس قرص های کاهش وزن که جزء </a:t>
            </a:r>
            <a:r>
              <a:rPr lang="en-US" dirty="0" smtClean="0"/>
              <a:t>PPA </a:t>
            </a:r>
            <a:r>
              <a:rPr lang="fa-IR" dirty="0" smtClean="0"/>
              <a:t>بکار رفته سازندگان آن ادعا می کنند که سبب کاهش وزن </a:t>
            </a:r>
            <a:r>
              <a:rPr lang="en-US" dirty="0" smtClean="0"/>
              <a:t>5</a:t>
            </a:r>
            <a:r>
              <a:rPr lang="en-US" dirty="0" smtClean="0"/>
              <a:t> kg</a:t>
            </a:r>
            <a:r>
              <a:rPr lang="en-US" dirty="0" smtClean="0"/>
              <a:t> </a:t>
            </a:r>
            <a:r>
              <a:rPr lang="fa-IR" dirty="0" smtClean="0"/>
              <a:t>در هفته می گردد.</a:t>
            </a:r>
            <a:br>
              <a:rPr lang="fa-IR" dirty="0" smtClean="0"/>
            </a:br>
            <a:r>
              <a:rPr lang="fa-IR" dirty="0" smtClean="0"/>
              <a:t/>
            </a:r>
            <a:br>
              <a:rPr lang="fa-IR" dirty="0" smtClean="0"/>
            </a:br>
            <a:endParaRPr lang="fa-IR" dirty="0"/>
          </a:p>
        </p:txBody>
      </p:sp>
      <p:sp>
        <p:nvSpPr>
          <p:cNvPr id="4" name="Content Placeholder 3"/>
          <p:cNvSpPr>
            <a:spLocks noGrp="1"/>
          </p:cNvSpPr>
          <p:nvPr>
            <p:ph sz="half" idx="2"/>
          </p:nvPr>
        </p:nvSpPr>
        <p:spPr/>
        <p:txBody>
          <a:bodyPr>
            <a:normAutofit fontScale="70000" lnSpcReduction="20000"/>
          </a:bodyPr>
          <a:lstStyle/>
          <a:p>
            <a:pPr algn="r" rtl="1"/>
            <a:r>
              <a:rPr lang="fa-IR" dirty="0" smtClean="0"/>
              <a:t>در قرص های کاهش وزن بدون نسخه وجود دارد این ماده بر خلاف </a:t>
            </a:r>
            <a:r>
              <a:rPr lang="en-US" dirty="0" smtClean="0"/>
              <a:t>FDA </a:t>
            </a:r>
            <a:r>
              <a:rPr lang="fa-IR" dirty="0" smtClean="0"/>
              <a:t>که در نوامبر سال 2000 قدغن شده هنوز مورد استفاده قرار می گیرد. این جزء ترکیبی در بسیاری از قرصهای کاهش وزن وجود دارد.طبق مطالعات پزشکی ([</a:t>
            </a:r>
            <a:r>
              <a:rPr lang="en-US" dirty="0" smtClean="0"/>
              <a:t>Only registered and activated users can see links]) </a:t>
            </a:r>
            <a:r>
              <a:rPr lang="fa-IR" dirty="0" smtClean="0"/>
              <a:t>این جزء ترکیبی هنوز خطرناک و غیر ایمن بوده و طبق مطالعات 142 واکنش جدی در بدن ایجاد می نماید که از جمله می تواند فشار خون را افزایش داده و سر درد ایجاد نماید و منجر به سکته مغزی گردد و همچنین منجر به مرگ چندین نفر تابحال گردیده است.</a:t>
            </a:r>
            <a:br>
              <a:rPr lang="fa-IR" dirty="0" smtClean="0"/>
            </a:br>
            <a:r>
              <a:rPr lang="fa-IR" dirty="0" smtClean="0"/>
              <a:t/>
            </a:r>
            <a:br>
              <a:rPr lang="fa-IR" dirty="0" smtClean="0"/>
            </a:br>
            <a:endParaRPr lang="fa-I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چربی سوز ها</a:t>
            </a:r>
            <a:endParaRPr lang="fa-IR" dirty="0"/>
          </a:p>
        </p:txBody>
      </p:sp>
      <p:sp>
        <p:nvSpPr>
          <p:cNvPr id="4" name="Content Placeholder 3"/>
          <p:cNvSpPr>
            <a:spLocks noGrp="1"/>
          </p:cNvSpPr>
          <p:nvPr>
            <p:ph sz="half" idx="2"/>
          </p:nvPr>
        </p:nvSpPr>
        <p:spPr/>
        <p:txBody>
          <a:bodyPr>
            <a:normAutofit fontScale="77500" lnSpcReduction="20000"/>
          </a:bodyPr>
          <a:lstStyle/>
          <a:p>
            <a:pPr algn="r" rtl="1"/>
            <a:r>
              <a:rPr lang="fa-IR" dirty="0" smtClean="0"/>
              <a:t>دسته دیگری از اجزاء بعضی از کاملهای کاهش وزن را تشکیل می دهند سازندگان اینها ادعا می کنند که این قرص ها سبب افزایش متابولیسم و کمک به سوخت بیشتر چربی های بدن می نماید در حالیکه آنها می توانند متابولیسم را افزایش دهند ( بعضی ها به سطح خطرناکی متابولیسم را افزایش می دهند) و این مورد کاملا خطرناک و سوال برانگیز بوده . در بعضی از چربی سوزها از ترکیباتی مثل </a:t>
            </a:r>
            <a:r>
              <a:rPr lang="fa-IR" dirty="0" smtClean="0"/>
              <a:t>افیدرین </a:t>
            </a:r>
            <a:r>
              <a:rPr lang="en-US" dirty="0" smtClean="0"/>
              <a:t>(Ephedrine ) </a:t>
            </a:r>
            <a:r>
              <a:rPr lang="fa-IR" dirty="0" smtClean="0"/>
              <a:t>افدرا </a:t>
            </a:r>
            <a:r>
              <a:rPr lang="fa-IR" dirty="0" smtClean="0"/>
              <a:t>(</a:t>
            </a:r>
            <a:r>
              <a:rPr lang="en-US" dirty="0" smtClean="0"/>
              <a:t>(</a:t>
            </a:r>
            <a:r>
              <a:rPr lang="en-US" dirty="0" err="1" smtClean="0"/>
              <a:t>Ephedra</a:t>
            </a:r>
            <a:r>
              <a:rPr lang="en-US" dirty="0" smtClean="0"/>
              <a:t> </a:t>
            </a:r>
            <a:r>
              <a:rPr lang="en-US" dirty="0" smtClean="0"/>
              <a:t>)- </a:t>
            </a:r>
            <a:r>
              <a:rPr lang="fa-IR" dirty="0" smtClean="0"/>
              <a:t>ماه هنگ </a:t>
            </a:r>
            <a:r>
              <a:rPr lang="fa-IR" dirty="0" smtClean="0"/>
              <a:t>(</a:t>
            </a:r>
            <a:r>
              <a:rPr lang="en-US" dirty="0" smtClean="0"/>
              <a:t>(Ma -Huang </a:t>
            </a:r>
            <a:r>
              <a:rPr lang="en-US" dirty="0" smtClean="0"/>
              <a:t>)- </a:t>
            </a:r>
            <a:r>
              <a:rPr lang="fa-IR" dirty="0" smtClean="0"/>
              <a:t>گوآرانا </a:t>
            </a:r>
            <a:r>
              <a:rPr lang="en-US" dirty="0" smtClean="0"/>
              <a:t>(</a:t>
            </a:r>
            <a:r>
              <a:rPr lang="en-US" dirty="0" err="1" smtClean="0"/>
              <a:t>Guarana</a:t>
            </a:r>
            <a:r>
              <a:rPr lang="en-US" dirty="0" smtClean="0"/>
              <a:t> </a:t>
            </a:r>
            <a:r>
              <a:rPr lang="en-US" dirty="0" smtClean="0"/>
              <a:t>) </a:t>
            </a:r>
            <a:r>
              <a:rPr lang="fa-IR" dirty="0" smtClean="0"/>
              <a:t>و سطح بالایی از کافئین</a:t>
            </a:r>
            <a:r>
              <a:rPr lang="fa-IR" dirty="0" smtClean="0"/>
              <a:t>(</a:t>
            </a:r>
            <a:r>
              <a:rPr lang="en-US" dirty="0" smtClean="0"/>
              <a:t>(Caffeine </a:t>
            </a:r>
            <a:r>
              <a:rPr lang="en-US" dirty="0" smtClean="0"/>
              <a:t>) </a:t>
            </a:r>
            <a:r>
              <a:rPr lang="fa-IR" dirty="0" smtClean="0"/>
              <a:t>بکار رفته است</a:t>
            </a:r>
            <a:endParaRPr lang="fa-IR" dirty="0"/>
          </a:p>
        </p:txBody>
      </p:sp>
      <p:pic>
        <p:nvPicPr>
          <p:cNvPr id="16387" name="Picture 3" descr="C:\Documents and Settings\USER\My Documents\My Pictures\imag.jpg"/>
          <p:cNvPicPr>
            <a:picLocks noChangeAspect="1" noChangeArrowheads="1"/>
          </p:cNvPicPr>
          <p:nvPr/>
        </p:nvPicPr>
        <p:blipFill>
          <a:blip r:embed="rId2"/>
          <a:srcRect/>
          <a:stretch>
            <a:fillRect/>
          </a:stretch>
        </p:blipFill>
        <p:spPr bwMode="auto">
          <a:xfrm>
            <a:off x="1219200" y="2667000"/>
            <a:ext cx="2667000" cy="2819400"/>
          </a:xfrm>
          <a:prstGeom prst="rect">
            <a:avLst/>
          </a:prstGeom>
          <a:noFill/>
        </p:spPr>
      </p:pic>
      <p:sp>
        <p:nvSpPr>
          <p:cNvPr id="7" name="Content Placeholder 6"/>
          <p:cNvSpPr>
            <a:spLocks noGrp="1"/>
          </p:cNvSpPr>
          <p:nvPr>
            <p:ph sz="half" idx="1"/>
          </p:nvPr>
        </p:nvSpPr>
        <p:spPr/>
        <p:txBody>
          <a:bodyPr/>
          <a:lstStyle/>
          <a:p>
            <a:endParaRPr lang="fa-I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a-IR" dirty="0" smtClean="0"/>
              <a:t>فيبر:</a:t>
            </a:r>
            <a:endParaRPr lang="fa-IR" dirty="0"/>
          </a:p>
        </p:txBody>
      </p:sp>
      <p:sp>
        <p:nvSpPr>
          <p:cNvPr id="5" name="Content Placeholder 4"/>
          <p:cNvSpPr>
            <a:spLocks noGrp="1"/>
          </p:cNvSpPr>
          <p:nvPr>
            <p:ph idx="1"/>
          </p:nvPr>
        </p:nvSpPr>
        <p:spPr/>
        <p:txBody>
          <a:bodyPr>
            <a:normAutofit fontScale="92500"/>
          </a:bodyPr>
          <a:lstStyle/>
          <a:p>
            <a:pPr algn="r"/>
            <a:r>
              <a:rPr lang="fa-IR" dirty="0" smtClean="0"/>
              <a:t>فيبر:براي خيلي از افراد يکي از سخت ترين قسمت هاي رژيم گرفتن، پرهيز از خوردن مواد غذايي چرب و شيرين است. اما مکمل هاي فيبر با کند کردن تخليه معده باعث کاهش اشتها مي شود.</a:t>
            </a:r>
          </a:p>
          <a:p>
            <a:pPr algn="r"/>
            <a:r>
              <a:rPr lang="fa-IR" dirty="0" smtClean="0"/>
              <a:t>در صورت مصرف مکمل هاي فيبر، مصرف آن بايد تدريجي و با ميزان زياد آب باشد تا دچار يبوست نشويد. البته مصرف مکمل تنها در صورتي مفيد است که قصد کاهش وزن سريع داريد، در غير اين صورت داشتن يک برنامه غذايي سالم و ورزش منظم بهترين راهکار براي کاهش وزن است</a:t>
            </a:r>
            <a:endParaRPr lang="fa-I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فیبر</a:t>
            </a:r>
            <a:endParaRPr lang="fa-IR" dirty="0"/>
          </a:p>
        </p:txBody>
      </p:sp>
      <p:sp>
        <p:nvSpPr>
          <p:cNvPr id="3" name="Content Placeholder 2"/>
          <p:cNvSpPr>
            <a:spLocks noGrp="1"/>
          </p:cNvSpPr>
          <p:nvPr>
            <p:ph idx="1"/>
          </p:nvPr>
        </p:nvSpPr>
        <p:spPr/>
        <p:txBody>
          <a:bodyPr>
            <a:normAutofit fontScale="70000" lnSpcReduction="20000"/>
          </a:bodyPr>
          <a:lstStyle/>
          <a:p>
            <a:pPr algn="r" rtl="1"/>
            <a:r>
              <a:rPr lang="fa-IR" dirty="0" smtClean="0"/>
              <a:t>احساس سیری کمک می‌کنند، می‌توانند بهترین گزینه باشند. فیبر‌ها دوست شما هستند و در ایجاد حس سیری نقش موثری دارند. یک متخصص چاقی می‌گوید فیبرها موادی هستند که تخلیه معده را به تاخیر انداخته و اقامت غذا در معده را طولانی کرده به‌طوری که شما احساس سیری طولانی‌مدت خواهید داشت. تحقیقات نشان می‌دهد مقدار مناسبی از فیبر مانند سبوس می‌توانند این‌کار را به درستی انجام دهند. مطالعات اخیر نشان می‌دهد افرادی که دارای اضافه وزن هستند و هر روز از فیبر در رژیم غذایی‌شان استفاده می‌کنند، نسبت به افراد دیگر در طول روز کمتر گرسنه شده و کاهش وزن بیشتری را تجربه می‌کنند. لازم به ذکر است اگر شما تصمیم به دریافت بیشتر فیبر از مواد غذایی یا مکمل‌ها گرفته‌اید، لازم است به آرامی این‌کار را انجام دهید و از نوشیدن مقدار زیادی آب و مایعات برای جلوگیری از یبوست غافل نشوید. آکادمی ملی انیستیتوی علوم پزشکی توصیه می‌کند که مردان زیر سن 50 سال، 38 گرم فیبر در روز و بعد از سن 50 سالگی روزانه 30 گرم مصرف کنند. زنان زیر 50 سال باید روزانه 25 گرم فیبر و بعد از سن 50 سالگی 21 گرم از آن به صورت روزانه مصرف کنند. ناگفته نماند که اکثر مردم در حدود نیمی از این مقدار را دریافت می‌کنند. </a:t>
            </a:r>
            <a:br>
              <a:rPr lang="fa-IR" dirty="0" smtClean="0"/>
            </a:br>
            <a:endParaRPr lang="fa-I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گلوکومانان</a:t>
            </a:r>
            <a:br>
              <a:rPr lang="fa-IR" b="1" dirty="0" smtClean="0"/>
            </a:br>
            <a:endParaRPr lang="fa-IR" dirty="0"/>
          </a:p>
        </p:txBody>
      </p:sp>
      <p:sp>
        <p:nvSpPr>
          <p:cNvPr id="3" name="Content Placeholder 2"/>
          <p:cNvSpPr>
            <a:spLocks noGrp="1"/>
          </p:cNvSpPr>
          <p:nvPr>
            <p:ph idx="1"/>
          </p:nvPr>
        </p:nvSpPr>
        <p:spPr/>
        <p:txBody>
          <a:bodyPr>
            <a:normAutofit fontScale="62500" lnSpcReduction="20000"/>
          </a:bodyPr>
          <a:lstStyle/>
          <a:p>
            <a:pPr algn="r" rtl="1"/>
            <a:r>
              <a:rPr lang="fa-IR" dirty="0" smtClean="0"/>
              <a:t>گلوکومانان یک نوع فیبر موجود در ریشه های سیب زمینی فیلی شیرین است همچنین کوننیاکو نیز نامیده می شود.</a:t>
            </a:r>
            <a:br>
              <a:rPr lang="fa-IR" dirty="0" smtClean="0"/>
            </a:br>
            <a:r>
              <a:rPr lang="fa-IR" dirty="0" smtClean="0"/>
              <a:t>گلوکومانان چگونه کار می کند :گلوکومانان آب را جذب و ژل مانند می شود این در دل و روده نشسته و سبب احساس سیری می شود و کمک می کند تا شما کالری کمتری بخورید.</a:t>
            </a:r>
            <a:br>
              <a:rPr lang="fa-IR" dirty="0" smtClean="0"/>
            </a:br>
            <a:r>
              <a:rPr lang="fa-IR" dirty="0" smtClean="0"/>
              <a:t>اثربخشی: سه مطالعات انسانی نشان داد که گلوکومانان، همراه با یک رژیم غذایی سالم، می تواند سبب شود تا مردم (3.6 - 4.5) کیلوگرم وزن در 5 هفته از دست بدهند.</a:t>
            </a:r>
            <a:br>
              <a:rPr lang="fa-IR" dirty="0" smtClean="0"/>
            </a:br>
            <a:r>
              <a:rPr lang="fa-IR" dirty="0" smtClean="0"/>
              <a:t>مزایای دیگر: گلوکومانان فیبری است که می تواند باکتری های میزبان روده را تغذیه کند همچنین می تواند قند خون، کلسترول خون و تری گلیسیرید را کاهش دهد و در برابر یبوست بسیار موثر است.</a:t>
            </a:r>
            <a:br>
              <a:rPr lang="fa-IR" dirty="0" smtClean="0"/>
            </a:br>
            <a:r>
              <a:rPr lang="fa-IR" dirty="0" smtClean="0"/>
              <a:t>عوارض جانبی: این دارو می تواند سبب نفخ و مدفوع نرم شود و نیز اگر هم زمان با برخی از داروهای خوراکی مصرف شوند می تواند تداخل ایجاد نماید.</a:t>
            </a:r>
            <a:br>
              <a:rPr lang="fa-IR" dirty="0" smtClean="0"/>
            </a:br>
            <a:r>
              <a:rPr lang="fa-IR" dirty="0" smtClean="0"/>
              <a:t>این مهم است که گلوکومانان را حدود نیم ساعت قبل از غذا با یک لیوان آب مصرف نمایید.</a:t>
            </a:r>
            <a:br>
              <a:rPr lang="fa-IR" dirty="0" smtClean="0"/>
            </a:br>
            <a:r>
              <a:rPr lang="fa-IR" dirty="0" smtClean="0"/>
              <a:t>در انتها - مطالعات همواره نشان می دهد که فیبر گلوکومان زمانی که با یک رژیم غذایی سالم همراه شود می تواند به مردم از دست دادن وزن کمک کند</a:t>
            </a:r>
            <a:endParaRPr lang="fa-I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چای سبز</a:t>
            </a:r>
            <a:endParaRPr lang="fa-IR" dirty="0"/>
          </a:p>
        </p:txBody>
      </p:sp>
      <p:sp>
        <p:nvSpPr>
          <p:cNvPr id="4" name="Content Placeholder 3"/>
          <p:cNvSpPr>
            <a:spLocks noGrp="1"/>
          </p:cNvSpPr>
          <p:nvPr>
            <p:ph sz="half" idx="2"/>
          </p:nvPr>
        </p:nvSpPr>
        <p:spPr/>
        <p:txBody>
          <a:bodyPr>
            <a:normAutofit fontScale="77500" lnSpcReduction="20000"/>
          </a:bodyPr>
          <a:lstStyle/>
          <a:p>
            <a:pPr algn="r" rtl="1"/>
            <a:r>
              <a:rPr lang="fa-IR" b="1" dirty="0" smtClean="0"/>
              <a:t>چای سبز:</a:t>
            </a:r>
            <a:r>
              <a:rPr lang="fa-IR" dirty="0" smtClean="0"/>
              <a:t> یکی از بهترین مکمل های چربی سوز می باشد که براساس تحقیقات هم با افزایش سرعت متابولیسم همراه بوده و هم به کاهش چربی منجر می گردد. ترکیبات فعالی که در چای سبز وجود دارند پلی فنل هایی به نام کاتچین هستند که داری اثرات آنتی اکسیدانی و چربی سوزی می باشند. کاتچین اصلی و مهمی که در زمینه چربی سوزی به چای سبز کمک می کند اپی گالوکاتچین گالات نام دارد. این ماده از فعالیت آنزیم تجزیه کننده نوراپی نفرین جلوگیری می کند. این هورمون عصبی در فعالیت تنظیم سرعت متابولیسم و چربی سوزی، نقش بسیار مهمی ایفا می کند</a:t>
            </a:r>
            <a:endParaRPr lang="fa-IR" dirty="0"/>
          </a:p>
        </p:txBody>
      </p:sp>
      <p:pic>
        <p:nvPicPr>
          <p:cNvPr id="17410" name="Picture 2" descr="C:\Documents and Settings\USER\My Documents\My Pictures\images1232.jpg"/>
          <p:cNvPicPr>
            <a:picLocks noGrp="1" noChangeAspect="1" noChangeArrowheads="1"/>
          </p:cNvPicPr>
          <p:nvPr>
            <p:ph sz="half" idx="1"/>
          </p:nvPr>
        </p:nvPicPr>
        <p:blipFill>
          <a:blip r:embed="rId2"/>
          <a:srcRect/>
          <a:stretch>
            <a:fillRect/>
          </a:stretch>
        </p:blipFill>
        <p:spPr bwMode="auto">
          <a:xfrm>
            <a:off x="685800" y="1524000"/>
            <a:ext cx="3200399" cy="1661319"/>
          </a:xfrm>
          <a:prstGeom prst="rect">
            <a:avLst/>
          </a:prstGeom>
          <a:noFill/>
        </p:spPr>
      </p:pic>
      <p:sp>
        <p:nvSpPr>
          <p:cNvPr id="6" name="Rectangle 5"/>
          <p:cNvSpPr/>
          <p:nvPr/>
        </p:nvSpPr>
        <p:spPr>
          <a:xfrm>
            <a:off x="762000" y="3429000"/>
            <a:ext cx="3429000" cy="2585323"/>
          </a:xfrm>
          <a:prstGeom prst="rect">
            <a:avLst/>
          </a:prstGeom>
        </p:spPr>
        <p:txBody>
          <a:bodyPr wrap="square">
            <a:spAutoFit/>
          </a:bodyPr>
          <a:lstStyle/>
          <a:p>
            <a:pPr rtl="1"/>
            <a:r>
              <a:rPr lang="fa-IR" dirty="0" smtClean="0"/>
              <a:t>چای سبز را به عنوان داروی ضدپیری (Anti - Aging) می‌شناسند. دلیل اصلی آن وجود میزان قابل توجهی آنتی اکسیدان به ویژه آنتی اکسیدان‌های موثر در حفظ شادابی و جوانی موجود در چای سبز است. آنتی اکسیدان‌ها یکی از شاخص ترین عوامل برای حفظ سلامتی و شادابی سلول‌های بدن، با به تعویق انداختن شروع روند پیری سلول‌ها هستند.</a:t>
            </a:r>
            <a:endParaRPr lang="fa-I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عصاره چای سبز</a:t>
            </a:r>
            <a:br>
              <a:rPr lang="fa-IR" b="1" dirty="0" smtClean="0"/>
            </a:br>
            <a:endParaRPr lang="fa-IR" dirty="0"/>
          </a:p>
        </p:txBody>
      </p:sp>
      <p:sp>
        <p:nvSpPr>
          <p:cNvPr id="3" name="Content Placeholder 2"/>
          <p:cNvSpPr>
            <a:spLocks noGrp="1"/>
          </p:cNvSpPr>
          <p:nvPr>
            <p:ph idx="1"/>
          </p:nvPr>
        </p:nvSpPr>
        <p:spPr/>
        <p:txBody>
          <a:bodyPr>
            <a:normAutofit fontScale="70000" lnSpcReduction="20000"/>
          </a:bodyPr>
          <a:lstStyle/>
          <a:p>
            <a:pPr algn="r" rtl="1"/>
            <a:r>
              <a:rPr lang="fa-IR" dirty="0" smtClean="0"/>
              <a:t>عصاره چای سبز یک جزء محبوب در بسیاری از مکمل های کاهش وزن است.</a:t>
            </a:r>
            <a:br>
              <a:rPr lang="fa-IR" dirty="0" smtClean="0"/>
            </a:br>
            <a:r>
              <a:rPr lang="fa-IR" dirty="0" smtClean="0"/>
              <a:t>دلیل این است که مطالعات متعدد آنتی اکسیدان اصلی </a:t>
            </a:r>
            <a:r>
              <a:rPr lang="en-US" dirty="0" smtClean="0"/>
              <a:t>EGCG </a:t>
            </a:r>
            <a:r>
              <a:rPr lang="fa-IR" dirty="0" smtClean="0"/>
              <a:t>را برای کمک به سوزاندن چربی، در آن نشان داده اند.</a:t>
            </a:r>
            <a:br>
              <a:rPr lang="fa-IR" dirty="0" smtClean="0"/>
            </a:br>
            <a:r>
              <a:rPr lang="fa-IR" dirty="0" smtClean="0"/>
              <a:t>طرز کار عصاره چای سبز: اعتقاد بر این است که عصاره چای سبز به افزایش فعالیت نوراپی نفرین کمک می کند هورمونی است که به شما در سوزاندن چربی کمک می کند.</a:t>
            </a:r>
            <a:br>
              <a:rPr lang="fa-IR" dirty="0" smtClean="0"/>
            </a:br>
            <a:r>
              <a:rPr lang="fa-IR" dirty="0" smtClean="0"/>
              <a:t>اثربخشی: بسیاری از مطالعات انسانی نشان داده اند که عصاره چای سبز می تواند سوزاندن چربی را افزایش دهد و باعث از دست دادن چربی، به خصوص در منطقه شکم شود.</a:t>
            </a:r>
            <a:br>
              <a:rPr lang="fa-IR" dirty="0" smtClean="0"/>
            </a:br>
            <a:r>
              <a:rPr lang="fa-IR" dirty="0" smtClean="0"/>
              <a:t>عوارض جانبی: عصاره چای سبز عموماً به خوبی تحمل می شود ولی شامل مقدار کافئین است که ممکن است سبب علائم در افراد حساس به کافئین شود.</a:t>
            </a:r>
            <a:br>
              <a:rPr lang="fa-IR" dirty="0" smtClean="0"/>
            </a:br>
            <a:r>
              <a:rPr lang="fa-IR" dirty="0" smtClean="0"/>
              <a:t>در انتها - چای سبز و عصاره چای سبز می تواند سوزاندن چربی را کمی افزایش دهد و ممکن است به شما در از دست دادن چربی شکم کمک کند</a:t>
            </a:r>
            <a:endParaRPr lang="fa-I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b="1" dirty="0" smtClean="0"/>
              <a:t>مراتریم</a:t>
            </a:r>
            <a:r>
              <a:rPr lang="en-US" b="1" dirty="0" smtClean="0"/>
              <a:t> </a:t>
            </a:r>
            <a:r>
              <a:rPr lang="en-US" b="1" dirty="0" err="1" smtClean="0"/>
              <a:t>Meratrim</a:t>
            </a:r>
            <a:r>
              <a:rPr lang="en-US" b="1" dirty="0" smtClean="0"/>
              <a:t/>
            </a:r>
            <a:br>
              <a:rPr lang="en-US" b="1" dirty="0" smtClean="0"/>
            </a:br>
            <a:endParaRPr lang="fa-IR" dirty="0"/>
          </a:p>
        </p:txBody>
      </p:sp>
      <p:sp>
        <p:nvSpPr>
          <p:cNvPr id="3" name="Content Placeholder 2"/>
          <p:cNvSpPr>
            <a:spLocks noGrp="1"/>
          </p:cNvSpPr>
          <p:nvPr>
            <p:ph idx="1"/>
          </p:nvPr>
        </p:nvSpPr>
        <p:spPr/>
        <p:txBody>
          <a:bodyPr>
            <a:normAutofit fontScale="70000" lnSpcReduction="20000"/>
          </a:bodyPr>
          <a:lstStyle/>
          <a:p>
            <a:pPr algn="r" rtl="1"/>
            <a:r>
              <a:rPr lang="fa-IR" dirty="0" smtClean="0"/>
              <a:t>مراتریم یک قرص تازه وارد در بازار قرص های رژیم لاغری است.</a:t>
            </a:r>
            <a:br>
              <a:rPr lang="fa-IR" dirty="0" smtClean="0"/>
            </a:br>
            <a:r>
              <a:rPr lang="fa-IR" dirty="0" smtClean="0"/>
              <a:t>این دارو ترکیبی از دو عصاره گیاهی می باشد که ممکن است متابولیسم سلول های چربی را تغییر دهند. </a:t>
            </a:r>
            <a:br>
              <a:rPr lang="fa-IR" dirty="0" smtClean="0"/>
            </a:br>
            <a:r>
              <a:rPr lang="fa-IR" dirty="0" smtClean="0"/>
              <a:t>طرز کار دارو: یک ادعا، می گوید این دارو افزایش سلول های چربی را سخت تر می کند و برداشت چربی از خون را کاهش می دهد و کمک می کند تا چربی ذخیره شده را بسوزانید.</a:t>
            </a:r>
            <a:br>
              <a:rPr lang="fa-IR" dirty="0" smtClean="0"/>
            </a:br>
            <a:r>
              <a:rPr lang="fa-IR" dirty="0" smtClean="0"/>
              <a:t>اثربخشی دارو: تاکنون، تنها یک مطالعه بر روی </a:t>
            </a:r>
            <a:r>
              <a:rPr lang="en-US" dirty="0" err="1" smtClean="0"/>
              <a:t>Meratrim</a:t>
            </a:r>
            <a:r>
              <a:rPr lang="en-US" dirty="0" smtClean="0"/>
              <a:t> </a:t>
            </a:r>
            <a:r>
              <a:rPr lang="fa-IR" dirty="0" smtClean="0"/>
              <a:t>انجام شده است به مجموع 100 نفر چاق با یک رژیم غذایی 2000 کالری هر دو </a:t>
            </a:r>
            <a:r>
              <a:rPr lang="en-US" dirty="0" err="1" smtClean="0"/>
              <a:t>Meratrim</a:t>
            </a:r>
            <a:r>
              <a:rPr lang="en-US" dirty="0" smtClean="0"/>
              <a:t> </a:t>
            </a:r>
            <a:r>
              <a:rPr lang="fa-IR" dirty="0" smtClean="0"/>
              <a:t>و یک قرص ساختگی دادند بعد از 8 هفته، گروه مراتریم ( 5.2 ) کیلوگرم کاهش وزن و ( 11.9 ) سانتی متر کاهش دور کمر داشتند آنها همچنین بهبود کیفیت زندگی و کاهش قند خون، کلسترول و تری گلیسرید داشته اند.</a:t>
            </a:r>
            <a:br>
              <a:rPr lang="fa-IR" dirty="0" smtClean="0"/>
            </a:br>
            <a:r>
              <a:rPr lang="fa-IR" dirty="0" smtClean="0"/>
              <a:t>عوارض جانبی: بدون عوارض جانبی گزارش شده است.</a:t>
            </a:r>
            <a:br>
              <a:rPr lang="fa-IR" dirty="0" smtClean="0"/>
            </a:br>
            <a:r>
              <a:rPr lang="fa-IR" dirty="0" smtClean="0"/>
              <a:t>در انتها - یک مطالعه نشان داد است که </a:t>
            </a:r>
            <a:r>
              <a:rPr lang="en-US" dirty="0" err="1" smtClean="0"/>
              <a:t>Meratrim</a:t>
            </a:r>
            <a:r>
              <a:rPr lang="en-US" dirty="0" smtClean="0"/>
              <a:t> </a:t>
            </a:r>
            <a:r>
              <a:rPr lang="fa-IR" dirty="0" smtClean="0"/>
              <a:t>سبب از دست دادن وزن و دارای تعدادی دیگر خواص درمانی است با این حال، مطالعه در صنعت برگزار شده است و تحقیقات بیشتری مورد نیاز است.</a:t>
            </a:r>
            <a:endParaRPr lang="fa-I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t>اسید لینولئیک مزدوج </a:t>
            </a:r>
            <a:r>
              <a:rPr lang="en-US" b="1" dirty="0" smtClean="0"/>
              <a:t>CLA</a:t>
            </a:r>
            <a:endParaRPr lang="fa-IR" dirty="0"/>
          </a:p>
        </p:txBody>
      </p:sp>
      <p:sp>
        <p:nvSpPr>
          <p:cNvPr id="3" name="Content Placeholder 2"/>
          <p:cNvSpPr>
            <a:spLocks noGrp="1"/>
          </p:cNvSpPr>
          <p:nvPr>
            <p:ph idx="1"/>
          </p:nvPr>
        </p:nvSpPr>
        <p:spPr/>
        <p:txBody>
          <a:bodyPr>
            <a:normAutofit fontScale="70000" lnSpcReduction="20000"/>
          </a:bodyPr>
          <a:lstStyle/>
          <a:p>
            <a:pPr algn="r" rtl="1"/>
            <a:r>
              <a:rPr lang="fa-IR" dirty="0" smtClean="0"/>
              <a:t>اسید لینولئیک مزدوج یا </a:t>
            </a:r>
            <a:r>
              <a:rPr lang="en-US" dirty="0" smtClean="0"/>
              <a:t>CLA، </a:t>
            </a:r>
            <a:r>
              <a:rPr lang="fa-IR" dirty="0" smtClean="0"/>
              <a:t>یک مکمل از دست دادن چربی محبوب بوده است.</a:t>
            </a:r>
            <a:br>
              <a:rPr lang="fa-IR" dirty="0" smtClean="0"/>
            </a:br>
            <a:r>
              <a:rPr lang="fa-IR" dirty="0" smtClean="0"/>
              <a:t>این یکی از چربی های ترانس سالم است و به طور طبیعی در برخی غذاهای حیوانی چرب مانند پنیر و کره یافت می شود.</a:t>
            </a:r>
            <a:br>
              <a:rPr lang="fa-IR" dirty="0" smtClean="0"/>
            </a:br>
            <a:r>
              <a:rPr lang="en-US" dirty="0" smtClean="0"/>
              <a:t>CLA </a:t>
            </a:r>
            <a:r>
              <a:rPr lang="fa-IR" dirty="0" smtClean="0"/>
              <a:t>چگونه کار می کند: ممکن است اشتها را کاهش دهد و سوخت و ساز بدن و تحریک تجزیه چربی را در بدن افزایش دهد.</a:t>
            </a:r>
            <a:br>
              <a:rPr lang="fa-IR" dirty="0" smtClean="0"/>
            </a:br>
            <a:r>
              <a:rPr lang="fa-IR" dirty="0" smtClean="0"/>
              <a:t>اثربخشی: در یک بررسی بزرگ از 18 مطالعه مختلف، </a:t>
            </a:r>
            <a:r>
              <a:rPr lang="en-US" dirty="0" smtClean="0"/>
              <a:t>CLA </a:t>
            </a:r>
            <a:r>
              <a:rPr lang="fa-IR" dirty="0" smtClean="0"/>
              <a:t>باعث از دست دادن وزن حدود (0.1 کیلوگرم ) در هر هفته، تا 6 ماه می شود.</a:t>
            </a:r>
            <a:br>
              <a:rPr lang="fa-IR" dirty="0" smtClean="0"/>
            </a:br>
            <a:r>
              <a:rPr lang="fa-IR" dirty="0" smtClean="0"/>
              <a:t>بر اساس یک مطالعه دیگر در بررسی 2012، </a:t>
            </a:r>
            <a:r>
              <a:rPr lang="en-US" dirty="0" smtClean="0"/>
              <a:t>CLA </a:t>
            </a:r>
            <a:r>
              <a:rPr lang="fa-IR" dirty="0" smtClean="0"/>
              <a:t>می تواند سبب از دست دادن 1.3 کیلوگرم از وزن در مقایسه با پلاسبو شده است.</a:t>
            </a:r>
            <a:br>
              <a:rPr lang="fa-IR" dirty="0" smtClean="0"/>
            </a:br>
            <a:r>
              <a:rPr lang="fa-IR" dirty="0" smtClean="0"/>
              <a:t>عوارض جانبی :</a:t>
            </a:r>
            <a:r>
              <a:rPr lang="en-US" dirty="0" smtClean="0"/>
              <a:t>CLA </a:t>
            </a:r>
            <a:r>
              <a:rPr lang="fa-IR" dirty="0" smtClean="0"/>
              <a:t>می تواند سبب اثرات مختلف در گوارش شود و ممکن است اثرات مضر در دراز مدت داشته باشد به طور بالقوه به کبد چرب، مقاومت به انسولین و افزایش التهاب کمک می کند.</a:t>
            </a:r>
            <a:br>
              <a:rPr lang="fa-IR" dirty="0" smtClean="0"/>
            </a:br>
            <a:r>
              <a:rPr lang="fa-IR" dirty="0" smtClean="0"/>
              <a:t>در انتها: این مکمل کاهش وزن ممکن است اثرات مضر در دراز مدت داشته باشد. لذا مقدار کم از دست دادن وزن ارزش خطر کردن را ندارد</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توصیه های اولیه برای تجویز مکمل های افزاینده وزن</a:t>
            </a:r>
            <a:endParaRPr lang="fa-IR" dirty="0"/>
          </a:p>
        </p:txBody>
      </p:sp>
      <p:sp>
        <p:nvSpPr>
          <p:cNvPr id="6" name="Content Placeholder 5"/>
          <p:cNvSpPr>
            <a:spLocks noGrp="1"/>
          </p:cNvSpPr>
          <p:nvPr>
            <p:ph idx="1"/>
          </p:nvPr>
        </p:nvSpPr>
        <p:spPr/>
        <p:txBody>
          <a:bodyPr>
            <a:normAutofit lnSpcReduction="10000"/>
          </a:bodyPr>
          <a:lstStyle/>
          <a:p>
            <a:pPr algn="r" rtl="1"/>
            <a:r>
              <a:rPr lang="fa-IR" dirty="0" smtClean="0"/>
              <a:t>میزان اثر بخشی این محصول به عوامل مختلف مانند میزان متابولیسم بدن ، شدت فعالیت ، سن و جنس بستگی دارد . برای حصول نتیجه مثبت از مصرف این مکمل در افزایش وزن ، باید ابتدا علت کمبود وزن مشخص شده و نسبت به رفع آن اقدام شود . به عنوان مثال باید از سلامتی فعالیت غده تیروئید و عدم وجود انگل ها ، نداشتن استرس های شدید و بیش فعالی (در کودکان ) اطمینان حاصل کرد . چنانچه کمبود وزن علت خاصی نداشته باشد و بیشتر مربوط به عدم کفایت رژیم غذایی باشد می توان از این مکمل نتیجه مطلوبی گرفت</a:t>
            </a:r>
            <a:endParaRPr lang="fa-I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Garcinia</a:t>
            </a:r>
            <a:r>
              <a:rPr lang="en-US" b="1" dirty="0" smtClean="0"/>
              <a:t> </a:t>
            </a:r>
            <a:r>
              <a:rPr lang="en-US" b="1" dirty="0" err="1" smtClean="0"/>
              <a:t>Cambogia</a:t>
            </a:r>
            <a:r>
              <a:rPr lang="en-US" b="1" dirty="0" smtClean="0"/>
              <a:t/>
            </a:r>
            <a:br>
              <a:rPr lang="en-US" b="1" dirty="0" smtClean="0"/>
            </a:br>
            <a:r>
              <a:rPr lang="fa-IR" dirty="0" smtClean="0"/>
              <a:t> کامبوجیا گارسینیا </a:t>
            </a:r>
            <a:endParaRPr lang="fa-IR" dirty="0"/>
          </a:p>
        </p:txBody>
      </p:sp>
      <p:sp>
        <p:nvSpPr>
          <p:cNvPr id="3" name="Content Placeholder 2"/>
          <p:cNvSpPr>
            <a:spLocks noGrp="1"/>
          </p:cNvSpPr>
          <p:nvPr>
            <p:ph idx="1"/>
          </p:nvPr>
        </p:nvSpPr>
        <p:spPr/>
        <p:txBody>
          <a:bodyPr>
            <a:normAutofit fontScale="70000" lnSpcReduction="20000"/>
          </a:bodyPr>
          <a:lstStyle/>
          <a:p>
            <a:pPr algn="r" rtl="1"/>
            <a:r>
              <a:rPr lang="fa-IR" dirty="0" smtClean="0"/>
              <a:t>کامبوجیا گارسینیا میوه سبز کوچک، به شکل کدو تنبل است.</a:t>
            </a:r>
            <a:br>
              <a:rPr lang="fa-IR" dirty="0" smtClean="0"/>
            </a:br>
            <a:r>
              <a:rPr lang="fa-IR" dirty="0" smtClean="0"/>
              <a:t>پوست میوه حاوی هیدروکسی سیتریک اسید (</a:t>
            </a:r>
            <a:r>
              <a:rPr lang="en-US" dirty="0" smtClean="0"/>
              <a:t>HCA ) </a:t>
            </a:r>
            <a:r>
              <a:rPr lang="fa-IR" dirty="0" smtClean="0"/>
              <a:t>یک ماده فعال در عصاره </a:t>
            </a:r>
            <a:r>
              <a:rPr lang="en-US" dirty="0" err="1" smtClean="0"/>
              <a:t>cambogia</a:t>
            </a:r>
            <a:r>
              <a:rPr lang="en-US" dirty="0" smtClean="0"/>
              <a:t> </a:t>
            </a:r>
            <a:r>
              <a:rPr lang="en-US" dirty="0" err="1" smtClean="0"/>
              <a:t>garcinia</a:t>
            </a:r>
            <a:r>
              <a:rPr lang="en-US" dirty="0" smtClean="0"/>
              <a:t> </a:t>
            </a:r>
            <a:r>
              <a:rPr lang="fa-IR" dirty="0" smtClean="0"/>
              <a:t>است که به عنوان یک قرص رژیم غذایی به بازار عرضه شده است.</a:t>
            </a:r>
            <a:br>
              <a:rPr lang="fa-IR" dirty="0" smtClean="0"/>
            </a:br>
            <a:r>
              <a:rPr lang="fa-IR" dirty="0" smtClean="0"/>
              <a:t>طرز کار این عصاره: مطالعات حیوانی نشان می دهد که این عصاره یک آنزیم تولید کننده چربی در سطح بدن را مهار و سبب افزایش سطح سروتونین شده که به طور بالقوه به کاهش هوس های غذایی کمک می کند.</a:t>
            </a:r>
            <a:br>
              <a:rPr lang="fa-IR" dirty="0" smtClean="0"/>
            </a:br>
            <a:r>
              <a:rPr lang="fa-IR" dirty="0" smtClean="0"/>
              <a:t>میزان اثر بخشی: یک مطالعه روی 130 نفر با مقایسه</a:t>
            </a:r>
            <a:r>
              <a:rPr lang="en-US" dirty="0" err="1" smtClean="0"/>
              <a:t>garcinia</a:t>
            </a:r>
            <a:r>
              <a:rPr lang="en-US" dirty="0" smtClean="0"/>
              <a:t> </a:t>
            </a:r>
            <a:r>
              <a:rPr lang="fa-IR" dirty="0" smtClean="0"/>
              <a:t>در برابر یک قرص ساختگی انجام شده است و تفاوت در وزن یا درصد چربی بدن در دو گروه وجود دارد. در بررسی 2011 که در 12 مطالعات روی کامبوجیا گارسینیا متوجه شدند که به طور متوسط، این گیاه باعث از دست دادن وزن در حدود 2 پوند ( 0.88 کیلوگرم ) در بالای چند هفته می شود.</a:t>
            </a:r>
            <a:br>
              <a:rPr lang="fa-IR" dirty="0" smtClean="0"/>
            </a:br>
            <a:r>
              <a:rPr lang="fa-IR" dirty="0" smtClean="0"/>
              <a:t>عوارض جانبی: هیچ گزارشی از عوارض جانبی جدی وجود ندارد اما برخی گزارش ها از مشکلات گوارشی خفیف وجود دارد.</a:t>
            </a:r>
            <a:br>
              <a:rPr lang="fa-IR" dirty="0" smtClean="0"/>
            </a:br>
            <a:r>
              <a:rPr lang="fa-IR" dirty="0" smtClean="0"/>
              <a:t>در انتها: اگر چه کامبوجیا گارسینیا ممکن است سبب کاهش وزن شود ولی اثرات آن خیلی کم است و احتمالا قابل توجه نمی باشد</a:t>
            </a:r>
          </a:p>
          <a:p>
            <a:pPr algn="r" rtl="1"/>
            <a:endParaRPr lang="fa-I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هیدروکسی کات</a:t>
            </a:r>
            <a:r>
              <a:rPr lang="en-US" b="1" dirty="0" smtClean="0"/>
              <a:t> </a:t>
            </a:r>
            <a:r>
              <a:rPr lang="en-US" b="1" dirty="0" err="1" smtClean="0"/>
              <a:t>Hydroxycut</a:t>
            </a:r>
            <a:r>
              <a:rPr lang="en-US" b="1" dirty="0" smtClean="0"/>
              <a:t/>
            </a:r>
            <a:br>
              <a:rPr lang="en-US" b="1" dirty="0" smtClean="0"/>
            </a:br>
            <a:endParaRPr lang="fa-IR" dirty="0"/>
          </a:p>
        </p:txBody>
      </p:sp>
      <p:sp>
        <p:nvSpPr>
          <p:cNvPr id="3" name="Content Placeholder 2"/>
          <p:cNvSpPr>
            <a:spLocks noGrp="1"/>
          </p:cNvSpPr>
          <p:nvPr>
            <p:ph idx="1"/>
          </p:nvPr>
        </p:nvSpPr>
        <p:spPr/>
        <p:txBody>
          <a:bodyPr>
            <a:normAutofit fontScale="77500" lnSpcReduction="20000"/>
          </a:bodyPr>
          <a:lstStyle/>
          <a:p>
            <a:pPr algn="r" rtl="1"/>
            <a:r>
              <a:rPr lang="fa-IR" dirty="0" smtClean="0"/>
              <a:t>هیدروکسی کات در حدود بیش از یک دهه بوده است و در حال حاضر یکی از محبوب ترین مکمل های کاهش وزن در جهان است. انواع مختلفی از آن وجود دارد اما یکی از شایع ترین و ساده ترین آنها به نام هیدروکسی کات است.</a:t>
            </a:r>
            <a:br>
              <a:rPr lang="fa-IR" dirty="0" smtClean="0"/>
            </a:br>
            <a:r>
              <a:rPr lang="fa-IR" dirty="0" smtClean="0"/>
              <a:t>طرز کار هیدروکسی کات :این شامل چندین ماده تشکیل دهنده از جمله کافئین و چند عصاره گیاهی که ادعا می شود برای کمک به کاهش وزن موثر است.</a:t>
            </a:r>
            <a:br>
              <a:rPr lang="fa-IR" dirty="0" smtClean="0"/>
            </a:br>
            <a:r>
              <a:rPr lang="fa-IR" dirty="0" smtClean="0"/>
              <a:t>اثربخشی: یک مطالعه نشان داد که این دارو سبب کاهش ( 9.5 کیلوگرم ) از دست دادن وزن در طی یک دوره 3 ماه می شود.</a:t>
            </a:r>
            <a:br>
              <a:rPr lang="fa-IR" dirty="0" smtClean="0"/>
            </a:br>
            <a:r>
              <a:rPr lang="fa-IR" dirty="0" smtClean="0"/>
              <a:t>عوارض جانبی: اگر به کافئین حساس هستید شما ممکن است اضطراب، عصبانیت، لرزش، حالت تهوع، اسهال و تحریک پذیری را تجربه کنید.</a:t>
            </a:r>
            <a:br>
              <a:rPr lang="fa-IR" dirty="0" smtClean="0"/>
            </a:br>
            <a:r>
              <a:rPr lang="fa-IR" dirty="0" smtClean="0"/>
              <a:t>در انتها: با این حال تنها یک مطالعه بر روی این مکمل انجام شده است و هیچ اطلاعاتی در مورد اثر بخشی بلند مدت آن وجود ندارد و برای تکمیل مطالعات پژوهش های بیشتر مورد نیاز است.</a:t>
            </a:r>
          </a:p>
          <a:p>
            <a:pPr algn="r" rtl="1"/>
            <a:endParaRPr lang="fa-I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عصاره دانه قهوه سبز</a:t>
            </a:r>
            <a:br>
              <a:rPr lang="fa-IR" b="1" dirty="0" smtClean="0"/>
            </a:br>
            <a:endParaRPr lang="fa-IR" dirty="0"/>
          </a:p>
        </p:txBody>
      </p:sp>
      <p:sp>
        <p:nvSpPr>
          <p:cNvPr id="3" name="Content Placeholder 2"/>
          <p:cNvSpPr>
            <a:spLocks noGrp="1"/>
          </p:cNvSpPr>
          <p:nvPr>
            <p:ph idx="1"/>
          </p:nvPr>
        </p:nvSpPr>
        <p:spPr/>
        <p:txBody>
          <a:bodyPr>
            <a:normAutofit fontScale="70000" lnSpcReduction="20000"/>
          </a:bodyPr>
          <a:lstStyle/>
          <a:p>
            <a:pPr algn="r" rtl="1"/>
            <a:r>
              <a:rPr lang="fa-IR" dirty="0" smtClean="0"/>
              <a:t>دانه های قهوه سبز به سادگی دانه های قهوه طبیعی است که سرخ نشده است.</a:t>
            </a:r>
            <a:br>
              <a:rPr lang="fa-IR" dirty="0" smtClean="0"/>
            </a:br>
            <a:r>
              <a:rPr lang="fa-IR" dirty="0" smtClean="0"/>
              <a:t>بر این باور بودند که آنها حاوی دو ماده کافئین و اسید کلروجنیک برای کمک به کاهش وزن می باشند.</a:t>
            </a:r>
            <a:br>
              <a:rPr lang="fa-IR" dirty="0" smtClean="0"/>
            </a:br>
            <a:r>
              <a:rPr lang="fa-IR" dirty="0" smtClean="0"/>
              <a:t>طرز کار دانه قهوه سبز: کافئین می تواند سوزاندن چربی را افزایش دهد و اسید </a:t>
            </a:r>
            <a:r>
              <a:rPr lang="en-US" dirty="0" err="1" smtClean="0"/>
              <a:t>chlorogenic</a:t>
            </a:r>
            <a:r>
              <a:rPr lang="en-US" dirty="0" smtClean="0"/>
              <a:t> </a:t>
            </a:r>
            <a:r>
              <a:rPr lang="fa-IR" dirty="0" smtClean="0"/>
              <a:t>می تواند از تجزیه کربوهیدرات ها را در روده کاهش دهد.</a:t>
            </a:r>
            <a:br>
              <a:rPr lang="fa-IR" dirty="0" smtClean="0"/>
            </a:br>
            <a:r>
              <a:rPr lang="fa-IR" dirty="0" smtClean="0"/>
              <a:t>اثربخشی عصاره دانه قهوه سبز: مطالعات انسانی نشان داده است که عصاره دانه قهوه سبز می تواند به مردم در از دست دادن وزن کمک کند.</a:t>
            </a:r>
            <a:br>
              <a:rPr lang="fa-IR" dirty="0" smtClean="0"/>
            </a:br>
            <a:r>
              <a:rPr lang="fa-IR" dirty="0" smtClean="0"/>
              <a:t>بررسی 3 مطالعه نشان داده است که مکمل ساخته شده سبب ( 2.5 کیلوگرم ) کاهش وزن نسبت به یک قرص ساختگی دارونما شده است.</a:t>
            </a:r>
            <a:br>
              <a:rPr lang="fa-IR" dirty="0" smtClean="0"/>
            </a:br>
            <a:r>
              <a:rPr lang="fa-IR" dirty="0" smtClean="0"/>
              <a:t>مزایای دیگر: عصاره دانه قهوه سبز ممکن است سبب کاهش سطح قند و کاهش فشار خون شود و همچنین دارای آنتی اکسیدان بالایی است.</a:t>
            </a:r>
            <a:br>
              <a:rPr lang="fa-IR" dirty="0" smtClean="0"/>
            </a:br>
            <a:r>
              <a:rPr lang="fa-IR" dirty="0" smtClean="0"/>
              <a:t>عوارض جانبی: این می تواند عوارض جانبی همانند کافئین داشته باشد. اسید </a:t>
            </a:r>
            <a:r>
              <a:rPr lang="en-US" dirty="0" err="1" smtClean="0"/>
              <a:t>chlorogenic</a:t>
            </a:r>
            <a:r>
              <a:rPr lang="en-US" dirty="0" smtClean="0"/>
              <a:t> </a:t>
            </a:r>
            <a:r>
              <a:rPr lang="fa-IR" dirty="0" smtClean="0"/>
              <a:t>ممکن است سبب اسهال شود و نیز برخی از مردم ممکن است به دانه های قهوه سبز آلرژی داشته باشند.</a:t>
            </a:r>
            <a:br>
              <a:rPr lang="fa-IR" dirty="0" smtClean="0"/>
            </a:br>
            <a:r>
              <a:rPr lang="fa-IR" dirty="0" smtClean="0"/>
              <a:t>در انتها: عصاره دانه قهوه سبز ممکن است سبب کاهش وزن، متوسط شود اما به خاطر داشته باشید که بسیاری از مطالعات در صنعت برگزار شده است</a:t>
            </a:r>
            <a:endParaRPr lang="fa-I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fa-IR" dirty="0" smtClean="0"/>
              <a:t>چاقی ولاغری  تضمینی $؟ </a:t>
            </a:r>
            <a:endParaRPr lang="fa-IR" dirty="0"/>
          </a:p>
        </p:txBody>
      </p:sp>
      <p:sp>
        <p:nvSpPr>
          <p:cNvPr id="6" name="Text Placeholder 5"/>
          <p:cNvSpPr>
            <a:spLocks noGrp="1"/>
          </p:cNvSpPr>
          <p:nvPr>
            <p:ph type="body" idx="1"/>
          </p:nvPr>
        </p:nvSpPr>
        <p:spPr/>
        <p:txBody>
          <a:bodyPr>
            <a:normAutofit/>
          </a:bodyPr>
          <a:lstStyle/>
          <a:p>
            <a:pPr algn="r"/>
            <a:r>
              <a:rPr lang="fa-IR" sz="4000" dirty="0" smtClean="0"/>
              <a:t>تبلیغات کاذب در اینترنت و...</a:t>
            </a:r>
            <a:endParaRPr lang="fa-IR" sz="4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133600"/>
            <a:ext cx="7772400" cy="3635375"/>
          </a:xfrm>
        </p:spPr>
        <p:txBody>
          <a:bodyPr>
            <a:normAutofit fontScale="90000"/>
          </a:bodyPr>
          <a:lstStyle/>
          <a:p>
            <a:pPr algn="r" rtl="1"/>
            <a:r>
              <a:rPr lang="fa-IR" sz="3100" dirty="0" smtClean="0"/>
              <a:t>داروهایی با عنوان" </a:t>
            </a:r>
            <a:r>
              <a:rPr lang="en-US" sz="3100" dirty="0" smtClean="0"/>
              <a:t>fat burner " </a:t>
            </a:r>
            <a:r>
              <a:rPr lang="fa-IR" sz="3100" dirty="0" smtClean="0"/>
              <a:t>سوزاننده چربی در باشگاه‌های پرورش اندام توزیع می‌شود که نه تنها این دارو بلکه استفاده از سایر داروهایی که در باشگاه‌ها توزیع می‌شوند به هیچ عنوان توصیه نمی‌شود چرا که از محتویات آن‌ها اطلاع چندانی در دست نیست و گاهی دیده شده است که مقادیری آمفتامین در این داروها وجود دارد که عوارض مغزی بر جای می‌گذارد. بهترین راه برای کاهش وزن و تناسب اندام، عدم استفاده از چربی اشباع شده و چربی‌های حیوانی و انجام فعالیت بدنی مناسب است.</a:t>
            </a:r>
            <a:r>
              <a:rPr lang="fa-IR" dirty="0" smtClean="0"/>
              <a:t/>
            </a:r>
            <a:br>
              <a:rPr lang="fa-IR" dirty="0" smtClean="0"/>
            </a:br>
            <a:endParaRPr lang="fa-IR" dirty="0"/>
          </a:p>
        </p:txBody>
      </p:sp>
      <p:sp>
        <p:nvSpPr>
          <p:cNvPr id="5" name="Text Placeholder 4"/>
          <p:cNvSpPr>
            <a:spLocks noGrp="1"/>
          </p:cNvSpPr>
          <p:nvPr>
            <p:ph type="body" idx="1"/>
          </p:nvPr>
        </p:nvSpPr>
        <p:spPr>
          <a:xfrm>
            <a:off x="722313" y="609601"/>
            <a:ext cx="7772400" cy="990599"/>
          </a:xfrm>
        </p:spPr>
        <p:txBody>
          <a:bodyPr>
            <a:normAutofit/>
          </a:bodyPr>
          <a:lstStyle/>
          <a:p>
            <a:pPr algn="ctr"/>
            <a:r>
              <a:rPr lang="fa-IR" sz="4400" dirty="0" smtClean="0"/>
              <a:t>چربی سوز ها</a:t>
            </a:r>
            <a:endParaRPr lang="fa-IR" sz="4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fa-IR"/>
          </a:p>
        </p:txBody>
      </p:sp>
      <p:sp>
        <p:nvSpPr>
          <p:cNvPr id="6" name="Content Placeholder 5"/>
          <p:cNvSpPr>
            <a:spLocks noGrp="1"/>
          </p:cNvSpPr>
          <p:nvPr>
            <p:ph idx="1"/>
          </p:nvPr>
        </p:nvSpPr>
        <p:spPr/>
        <p:txBody>
          <a:bodyPr>
            <a:normAutofit fontScale="77500" lnSpcReduction="20000"/>
          </a:bodyPr>
          <a:lstStyle/>
          <a:p>
            <a:pPr algn="r" rtl="1"/>
            <a:r>
              <a:rPr lang="ar-SA" b="1" dirty="0" smtClean="0"/>
              <a:t>کپسول لاغری بوترام محصول کشور آلمان (اورجینال) </a:t>
            </a:r>
            <a:endParaRPr lang="ar-SA" dirty="0" smtClean="0"/>
          </a:p>
          <a:p>
            <a:pPr algn="r" rtl="1"/>
            <a:r>
              <a:rPr lang="ar-SA" b="1" dirty="0" smtClean="0"/>
              <a:t> قيمت: 650,000 ریال            </a:t>
            </a:r>
            <a:endParaRPr lang="ar-SA" dirty="0" smtClean="0"/>
          </a:p>
          <a:p>
            <a:pPr algn="r" rtl="1"/>
            <a:r>
              <a:rPr lang="ar-SA" b="1" dirty="0" smtClean="0"/>
              <a:t>روش پرداخت وجه: پرداخت درب منزل و یا واریز به حساب فروشنده</a:t>
            </a:r>
            <a:endParaRPr lang="ar-SA" dirty="0" smtClean="0"/>
          </a:p>
          <a:p>
            <a:pPr algn="r" rtl="1"/>
            <a:r>
              <a:rPr lang="ar-SA" dirty="0" smtClean="0"/>
              <a:t>کپسول گیاهی لاغری بوترام با ترکیباتی خاص و اثری شگفت انگیز بدون هیچ گونه عوارض جانبی و 100 درصد تضمینی،10 کیلو لاغری تضمین شده را برای شما در یک ماه به ارمغان می آورد.مطمئن باشید با استفاده از این دارو که در آلمان تولید می شود و دارای ترکیبات 100 درصد گیاهی هست به سایزی باور نکردنی دست می یابید.</a:t>
            </a:r>
          </a:p>
          <a:p>
            <a:pPr algn="r" rtl="1"/>
            <a:r>
              <a:rPr lang="ar-SA" dirty="0" smtClean="0"/>
              <a:t>ترکیبات این کپسول به گونه ای می باشد که با تنظیم کردن ترشحات داخل بدن و کاهش جذب انرژی دریافتی از </a:t>
            </a:r>
            <a:r>
              <a:rPr lang="ar-SA" b="1" dirty="0" smtClean="0"/>
              <a:t>ایجاد چربی اضافی جلوگیری کرده</a:t>
            </a:r>
            <a:r>
              <a:rPr lang="ar-SA" dirty="0" smtClean="0"/>
              <a:t> و با دفع زوائد سوخت و ساز بدن به شکل معجزه آسایی باعث کاهش وزنتان می شود و در نهایت </a:t>
            </a:r>
            <a:r>
              <a:rPr lang="ar-SA" b="1" dirty="0" smtClean="0"/>
              <a:t>اندامی مناسب، پوستی لطیف</a:t>
            </a:r>
            <a:r>
              <a:rPr lang="ar-SA" dirty="0" smtClean="0"/>
              <a:t> ، صاف و سفت و وزنی متعادل را برای شما به ارمغان می آورد.</a:t>
            </a:r>
          </a:p>
          <a:p>
            <a:pPr algn="r" rtl="1"/>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گین آپ</a:t>
            </a:r>
            <a:endParaRPr lang="fa-IR" dirty="0"/>
          </a:p>
        </p:txBody>
      </p:sp>
      <p:sp>
        <p:nvSpPr>
          <p:cNvPr id="4" name="Content Placeholder 3"/>
          <p:cNvSpPr>
            <a:spLocks noGrp="1"/>
          </p:cNvSpPr>
          <p:nvPr>
            <p:ph sz="half" idx="2"/>
          </p:nvPr>
        </p:nvSpPr>
        <p:spPr/>
        <p:txBody>
          <a:bodyPr>
            <a:normAutofit fontScale="77500" lnSpcReduction="20000"/>
          </a:bodyPr>
          <a:lstStyle/>
          <a:p>
            <a:pPr algn="r" rtl="1"/>
            <a:r>
              <a:rPr lang="fa-IR" dirty="0" smtClean="0"/>
              <a:t>گین آپ مکمل پروتئینی – کربوهیدراتی است که حاوی ویتامین ها و مواد معدنی نیز می باشد . این محصول برای افزایش وزن بسیار مفید بوده و به همین علت این مکمل برای کودکان و افراد بالغ قابل استفاده است . به علت اینکه طیف وسیعی از گروههای سنی ۲-۱۸ سال و گین آپ مخصوص گروههای سنی ۱۸ سال به بالا به طور جداگانه طراحی شده اند و به این محصولات از نظر محتوا نیز تفاوت های اندکی با هم دارند تا برای مصرف گروههای مختلف سنی و ورزشکاران مناسب باشند .</a:t>
            </a:r>
          </a:p>
          <a:p>
            <a:pPr algn="r" rtl="1"/>
            <a:endParaRPr lang="fa-IR" dirty="0"/>
          </a:p>
        </p:txBody>
      </p:sp>
      <p:pic>
        <p:nvPicPr>
          <p:cNvPr id="10242" name="Picture 2" descr="C:\Documents and Settings\USER\My Documents\My Pictures\gain%20up%20hard%20ganer.png"/>
          <p:cNvPicPr>
            <a:picLocks noGrp="1" noChangeAspect="1" noChangeArrowheads="1"/>
          </p:cNvPicPr>
          <p:nvPr>
            <p:ph sz="half" idx="1"/>
          </p:nvPr>
        </p:nvPicPr>
        <p:blipFill>
          <a:blip r:embed="rId2"/>
          <a:srcRect/>
          <a:stretch>
            <a:fillRect/>
          </a:stretch>
        </p:blipFill>
        <p:spPr bwMode="auto">
          <a:xfrm>
            <a:off x="1206658" y="1958419"/>
            <a:ext cx="2539683" cy="380952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گین آپ</a:t>
            </a:r>
            <a:endParaRPr lang="fa-IR" dirty="0"/>
          </a:p>
        </p:txBody>
      </p:sp>
      <p:sp>
        <p:nvSpPr>
          <p:cNvPr id="4" name="Content Placeholder 3"/>
          <p:cNvSpPr>
            <a:spLocks noGrp="1"/>
          </p:cNvSpPr>
          <p:nvPr>
            <p:ph sz="half" idx="2"/>
          </p:nvPr>
        </p:nvSpPr>
        <p:spPr/>
        <p:txBody>
          <a:bodyPr>
            <a:normAutofit fontScale="85000" lnSpcReduction="10000"/>
          </a:bodyPr>
          <a:lstStyle/>
          <a:p>
            <a:pPr algn="r" rtl="1"/>
            <a:r>
              <a:rPr lang="fa-IR" dirty="0" smtClean="0"/>
              <a:t>پروتئین موجود در این محصول ارزش بیولوژیکی بالایی داشته و به خوبی توسط سلول های بدن مورد استفاده قرار می گیرد . همچنین میزان هضم و جذب کربوهیدرات های گین آپ بسیار بالا است و آنزیم های افزوده شده به این محصول نیز به هضم و جذب بهتر مواد مغذی کمک زیادی می نماید . این گین آپ حاوی اسید آمینه لیزین است که محرک ترشح هورمون رشد بوده و به رشد قدی افرادی که در سن رشد هستند نی زکمک می کند</a:t>
            </a:r>
            <a:endParaRPr lang="fa-IR" dirty="0"/>
          </a:p>
        </p:txBody>
      </p:sp>
      <p:pic>
        <p:nvPicPr>
          <p:cNvPr id="12290" name="Picture 2" descr="C:\Documents and Settings\USER\My Documents\My Pictures\gain%20up%20300.png"/>
          <p:cNvPicPr>
            <a:picLocks noGrp="1" noChangeAspect="1" noChangeArrowheads="1"/>
          </p:cNvPicPr>
          <p:nvPr>
            <p:ph sz="half" idx="1"/>
          </p:nvPr>
        </p:nvPicPr>
        <p:blipFill>
          <a:blip r:embed="rId2"/>
          <a:srcRect/>
          <a:stretch>
            <a:fillRect/>
          </a:stretch>
        </p:blipFill>
        <p:spPr bwMode="auto">
          <a:xfrm>
            <a:off x="1206658" y="1958419"/>
            <a:ext cx="2539683" cy="380952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گین آپ</a:t>
            </a:r>
            <a:endParaRPr lang="fa-IR" dirty="0"/>
          </a:p>
        </p:txBody>
      </p:sp>
      <p:sp>
        <p:nvSpPr>
          <p:cNvPr id="4" name="Content Placeholder 3"/>
          <p:cNvSpPr>
            <a:spLocks noGrp="1"/>
          </p:cNvSpPr>
          <p:nvPr>
            <p:ph idx="1"/>
          </p:nvPr>
        </p:nvSpPr>
        <p:spPr/>
        <p:txBody>
          <a:bodyPr>
            <a:normAutofit fontScale="70000" lnSpcReduction="20000"/>
          </a:bodyPr>
          <a:lstStyle/>
          <a:p>
            <a:pPr algn="r" rtl="1"/>
            <a:r>
              <a:rPr lang="fa-IR" dirty="0" smtClean="0"/>
              <a:t>-    بهتر است دوز مصرفی روزانه این مکمل را به چند قسمت تقسیم کنید و به صورت میان وعده صبح ، عصر یا بعد از شام مصرف کنید تا هضم آن آسانتر شده و اثر بخشی ان افزایش یابد . توجه کنید که این مکمل را نباید قبل از وغذایی مصرف کرد .</a:t>
            </a:r>
          </a:p>
          <a:p>
            <a:pPr algn="r" rtl="1"/>
            <a:r>
              <a:rPr lang="fa-IR" dirty="0" smtClean="0"/>
              <a:t>۲-    در صورت بروز حساسیت از مصرف این محصول خوداری کرده و با متخصص تغذیه یا پزشک مشورت کنید .</a:t>
            </a:r>
          </a:p>
          <a:p>
            <a:pPr algn="r" rtl="1"/>
            <a:r>
              <a:rPr lang="fa-IR" dirty="0" smtClean="0"/>
              <a:t>۳-    مصرف این مکمل در کودکان زیر ۲ سال مجاز نمی باشد .</a:t>
            </a:r>
          </a:p>
          <a:p>
            <a:pPr algn="r" rtl="1"/>
            <a:r>
              <a:rPr lang="fa-IR" dirty="0" smtClean="0"/>
              <a:t>۴-    در صورت استفاده از این مکمل ، مقدار آب مصرفی روزانه را افزایش دهید تا مواد زاید حاصل از متابولیسم پروتئین ها از بدن دفع شود . به این منظور باید به ازای مصرف هر پیمانه از گین آپ یک لیوان اب مصرف کنید .</a:t>
            </a:r>
          </a:p>
          <a:p>
            <a:pPr algn="r" rtl="1"/>
            <a:r>
              <a:rPr lang="fa-IR" dirty="0" smtClean="0"/>
              <a:t>۵-    این محصول حاوی اسید آمینه فینل آلانین می باشد و بیماران مبتلا به فینل کتونوری نباید از این مکمل استفاده کنند .</a:t>
            </a:r>
          </a:p>
          <a:p>
            <a:pPr algn="r" rtl="1"/>
            <a:r>
              <a:rPr lang="fa-IR" dirty="0" smtClean="0"/>
              <a:t>۶-     مصرف این مکمل در افرادی که از داروهای آنتی پیرین و تئوفیلین استفاده می کنند مجاز نیست .</a:t>
            </a:r>
          </a:p>
          <a:p>
            <a:pPr algn="r" rtl="1"/>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گین آپ</a:t>
            </a:r>
            <a:endParaRPr lang="fa-IR" dirty="0"/>
          </a:p>
        </p:txBody>
      </p:sp>
      <p:sp>
        <p:nvSpPr>
          <p:cNvPr id="3" name="Content Placeholder 2"/>
          <p:cNvSpPr>
            <a:spLocks noGrp="1"/>
          </p:cNvSpPr>
          <p:nvPr>
            <p:ph idx="1"/>
          </p:nvPr>
        </p:nvSpPr>
        <p:spPr/>
        <p:txBody>
          <a:bodyPr>
            <a:normAutofit fontScale="77500" lnSpcReduction="20000"/>
          </a:bodyPr>
          <a:lstStyle/>
          <a:p>
            <a:pPr algn="r" rtl="1"/>
            <a:r>
              <a:rPr lang="fa-IR" dirty="0" smtClean="0"/>
              <a:t>اینولین یک فیبر غذایی محلول است و یک ترکیب پربیوتیک محسوب می شود . این فیبرر غذایی در دستگاه گوارش توسط باکتری های موجود روده بزرگ تجزیه و تخمیر شده و به رشد و تکثیر باکتری مفید روده کمک کرده و از تشکیل کلونی باکتری های بیماری زا جلوگیری می نماید . افزایش تعداد باکتری های مفید به ویژه بیفتید و باکترها علاوه بر افزایش سطح مقاومت و ایمنی بدن منجر به افزایش سنتز ویتامین هایی مانند ویتامین </a:t>
            </a:r>
            <a:r>
              <a:rPr lang="en-US" dirty="0" smtClean="0"/>
              <a:t>K </a:t>
            </a:r>
            <a:r>
              <a:rPr lang="fa-IR" dirty="0" smtClean="0"/>
              <a:t>و ویتامین های گروه </a:t>
            </a:r>
            <a:r>
              <a:rPr lang="en-US" dirty="0" smtClean="0"/>
              <a:t>B    </a:t>
            </a:r>
            <a:r>
              <a:rPr lang="fa-IR" dirty="0" smtClean="0"/>
              <a:t>می شود . همچنین اینولین هنگامی که در قسمت ابتدایی روده بزرگ تخمیر می شود . با کاهش </a:t>
            </a:r>
            <a:r>
              <a:rPr lang="en-US" dirty="0" smtClean="0"/>
              <a:t>PH  </a:t>
            </a:r>
            <a:r>
              <a:rPr lang="fa-IR" dirty="0" smtClean="0"/>
              <a:t>در این منطقه ، حلالیت عناصر دو ظرفیتی مانند کلسیم ، منیزیم ، روی و آهن را افزایش داده و به جذب بیشتر این املاح کمک می کند ، ثابت شده است مصرف مواد غذایی حاوی اینولین و سایر فروکتوالیگو ساکارید ها سبب افزایش دانسیته و تراکم استخوانی به ویژه دردوران نوجوانی و پیش از بلوغ می شود .  اینولین همانند سایر فیبرهای غذایی موجب افزایش فعالیت دستگاه گوارش و در نتیجه کاهش شیوع یبوست می گردد </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t>کراتین فسفات</a:t>
            </a:r>
            <a:r>
              <a:rPr lang="fa-IR" dirty="0" smtClean="0"/>
              <a:t> (Creatine)</a:t>
            </a:r>
            <a:endParaRPr lang="fa-IR" dirty="0"/>
          </a:p>
        </p:txBody>
      </p:sp>
      <p:sp>
        <p:nvSpPr>
          <p:cNvPr id="3" name="Content Placeholder 2"/>
          <p:cNvSpPr>
            <a:spLocks noGrp="1"/>
          </p:cNvSpPr>
          <p:nvPr>
            <p:ph sz="half" idx="1"/>
          </p:nvPr>
        </p:nvSpPr>
        <p:spPr>
          <a:xfrm>
            <a:off x="457200" y="1600200"/>
            <a:ext cx="5562600" cy="4525963"/>
          </a:xfrm>
        </p:spPr>
        <p:txBody>
          <a:bodyPr>
            <a:normAutofit fontScale="92500" lnSpcReduction="20000"/>
          </a:bodyPr>
          <a:lstStyle/>
          <a:p>
            <a:pPr algn="r" rtl="1"/>
            <a:r>
              <a:rPr lang="fa-IR" dirty="0" smtClean="0"/>
              <a:t>مهمترین -پرمصرف ترین ومتداول ترین مکمل ورزشی در دنیا است</a:t>
            </a:r>
          </a:p>
          <a:p>
            <a:pPr algn="r" rtl="1"/>
            <a:r>
              <a:rPr lang="fa-IR" b="1" dirty="0" smtClean="0"/>
              <a:t>کراتین فسفات</a:t>
            </a:r>
            <a:r>
              <a:rPr lang="fa-IR" dirty="0" smtClean="0"/>
              <a:t> (Creatine) یک ترکیب نیتروژنه ذخیره کننده فسفات در سلولهای عضلات است و بعد از دهیدارته شدن کراتین و بدون کاتالیزور، کراتین به </a:t>
            </a:r>
            <a:r>
              <a:rPr lang="fa-IR" dirty="0" smtClean="0">
                <a:hlinkClick r:id="rId2" action="ppaction://hlinkfile" tooltip="کراتینین"/>
              </a:rPr>
              <a:t>کراتینین</a:t>
            </a:r>
            <a:r>
              <a:rPr lang="fa-IR" dirty="0" smtClean="0"/>
              <a:t> تبدیل می‌شود که بعدا از طریق </a:t>
            </a:r>
            <a:r>
              <a:rPr lang="fa-IR" dirty="0" smtClean="0">
                <a:hlinkClick r:id="rId3" action="ppaction://hlinkfile" tooltip="کلیه"/>
              </a:rPr>
              <a:t>کلیه‌ها</a:t>
            </a:r>
            <a:r>
              <a:rPr lang="fa-IR" dirty="0" smtClean="0"/>
              <a:t> دفع می‌شود.</a:t>
            </a:r>
          </a:p>
          <a:p>
            <a:pPr algn="r" rtl="1"/>
            <a:r>
              <a:rPr lang="fa-IR" dirty="0" smtClean="0"/>
              <a:t>کراتین که منشاء عمده تولید انرژی در عضله‌است. روزانه تقریبا ۲ درصد کراتین بدن به کراتینین تبدیل می‌شود. کراتینین محصول کاتابولیک کراتین فسفات است که در انقباض عضله اسکلتی مصرف می‌شود و سپس با جریان خون به کلیه‌ها می‌رود</a:t>
            </a:r>
          </a:p>
          <a:p>
            <a:pPr algn="r" rtl="1"/>
            <a:endParaRPr lang="fa-IR" dirty="0"/>
          </a:p>
        </p:txBody>
      </p:sp>
      <p:pic>
        <p:nvPicPr>
          <p:cNvPr id="1027" name="Picture 3" descr="C:\Documents and Settings\USER\My Documents\My Pictures\creatine_monohydrate%20[edcoan_ir].jpg"/>
          <p:cNvPicPr>
            <a:picLocks noGrp="1" noChangeAspect="1" noChangeArrowheads="1"/>
          </p:cNvPicPr>
          <p:nvPr>
            <p:ph sz="half" idx="2"/>
          </p:nvPr>
        </p:nvPicPr>
        <p:blipFill>
          <a:blip r:embed="rId4"/>
          <a:srcRect/>
          <a:stretch>
            <a:fillRect/>
          </a:stretch>
        </p:blipFill>
        <p:spPr bwMode="auto">
          <a:xfrm>
            <a:off x="6629400" y="3657600"/>
            <a:ext cx="1905000" cy="2743200"/>
          </a:xfrm>
          <a:prstGeom prst="rect">
            <a:avLst/>
          </a:prstGeom>
          <a:noFill/>
        </p:spPr>
      </p:pic>
      <p:pic>
        <p:nvPicPr>
          <p:cNvPr id="1028" name="Picture 4" descr="C:\Documents and Settings\USER\My Documents\My Pictures\160px-Creatine2.png"/>
          <p:cNvPicPr>
            <a:picLocks noChangeAspect="1" noChangeArrowheads="1"/>
          </p:cNvPicPr>
          <p:nvPr/>
        </p:nvPicPr>
        <p:blipFill>
          <a:blip r:embed="rId5"/>
          <a:srcRect/>
          <a:stretch>
            <a:fillRect/>
          </a:stretch>
        </p:blipFill>
        <p:spPr bwMode="auto">
          <a:xfrm>
            <a:off x="7086600" y="1905000"/>
            <a:ext cx="1066800" cy="12192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3873</Words>
  <Application>Microsoft Office PowerPoint</Application>
  <PresentationFormat>On-screen Show (4:3)</PresentationFormat>
  <Paragraphs>163</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Slide 1</vt:lpstr>
      <vt:lpstr>مکمل های ورزشی در چاقی ولاغری</vt:lpstr>
      <vt:lpstr>مکمل های افزاینده وزن </vt:lpstr>
      <vt:lpstr>توصیه های اولیه برای تجویز مکمل های افزاینده وزن</vt:lpstr>
      <vt:lpstr>گین آپ</vt:lpstr>
      <vt:lpstr>گین آپ</vt:lpstr>
      <vt:lpstr>گین آپ</vt:lpstr>
      <vt:lpstr>گین آپ</vt:lpstr>
      <vt:lpstr>کراتین فسفات (Creatine)</vt:lpstr>
      <vt:lpstr>کراتین فسفات (Creatine)</vt:lpstr>
      <vt:lpstr>کراتین</vt:lpstr>
      <vt:lpstr>بتا – آلانین</vt:lpstr>
      <vt:lpstr>پروتئین وی</vt:lpstr>
      <vt:lpstr>پروتئین وی</vt:lpstr>
      <vt:lpstr>پروتئین وی</vt:lpstr>
      <vt:lpstr>پروتئین کازئین</vt:lpstr>
      <vt:lpstr>پروتئین کازئین</vt:lpstr>
      <vt:lpstr>بتائین- تری متیل گلیسین </vt:lpstr>
      <vt:lpstr>تورین</vt:lpstr>
      <vt:lpstr>ال-کارنیتین</vt:lpstr>
      <vt:lpstr>ال-کارنیتین</vt:lpstr>
      <vt:lpstr>گلوتامین</vt:lpstr>
      <vt:lpstr>BCAAsامینو اسید های دارای زنجیره</vt:lpstr>
      <vt:lpstr>zma</vt:lpstr>
      <vt:lpstr>آرژنین</vt:lpstr>
      <vt:lpstr>کربوهیدرات ها-کربو پروتین ها</vt:lpstr>
      <vt:lpstr>Slide 27</vt:lpstr>
      <vt:lpstr>مکمل های کاهنده وزن </vt:lpstr>
      <vt:lpstr>Ephedrine افدرین </vt:lpstr>
      <vt:lpstr>کتیوسان ها</vt:lpstr>
      <vt:lpstr>فینل پروپانول آمین(PPA ) </vt:lpstr>
      <vt:lpstr>چربی سوز ها</vt:lpstr>
      <vt:lpstr>فيبر:</vt:lpstr>
      <vt:lpstr>فیبر</vt:lpstr>
      <vt:lpstr>گلوکومانان </vt:lpstr>
      <vt:lpstr>چای سبز</vt:lpstr>
      <vt:lpstr>عصاره چای سبز </vt:lpstr>
      <vt:lpstr>مراتریم Meratrim </vt:lpstr>
      <vt:lpstr>اسید لینولئیک مزدوج CLA</vt:lpstr>
      <vt:lpstr>Garcinia Cambogia  کامبوجیا گارسینیا </vt:lpstr>
      <vt:lpstr>هیدروکسی کات Hydroxycut </vt:lpstr>
      <vt:lpstr>عصاره دانه قهوه سبز </vt:lpstr>
      <vt:lpstr>چاقی ولاغری  تضمینی $؟ </vt:lpstr>
      <vt:lpstr>داروهایی با عنوان" fat burner " سوزاننده چربی در باشگاه‌های پرورش اندام توزیع می‌شود که نه تنها این دارو بلکه استفاده از سایر داروهایی که در باشگاه‌ها توزیع می‌شوند به هیچ عنوان توصیه نمی‌شود چرا که از محتویات آن‌ها اطلاع چندانی در دست نیست و گاهی دیده شده است که مقادیری آمفتامین در این داروها وجود دارد که عوارض مغزی بر جای می‌گذارد. بهترین راه برای کاهش وزن و تناسب اندام، عدم استفاده از چربی اشباع شده و چربی‌های حیوانی و انجام فعالیت بدنی مناسب است. </vt:lpstr>
      <vt:lpstr>Slide 45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FDA</cp:lastModifiedBy>
  <cp:revision>57</cp:revision>
  <dcterms:created xsi:type="dcterms:W3CDTF">2006-08-16T00:00:00Z</dcterms:created>
  <dcterms:modified xsi:type="dcterms:W3CDTF">2015-08-18T09:18:55Z</dcterms:modified>
</cp:coreProperties>
</file>