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61" r:id="rId3"/>
    <p:sldId id="256" r:id="rId4"/>
    <p:sldId id="258" r:id="rId5"/>
    <p:sldId id="257" r:id="rId6"/>
    <p:sldId id="288" r:id="rId7"/>
    <p:sldId id="259" r:id="rId8"/>
    <p:sldId id="292" r:id="rId9"/>
    <p:sldId id="262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91" r:id="rId18"/>
    <p:sldId id="275" r:id="rId19"/>
    <p:sldId id="289" r:id="rId20"/>
    <p:sldId id="273" r:id="rId21"/>
    <p:sldId id="279" r:id="rId22"/>
    <p:sldId id="282" r:id="rId23"/>
    <p:sldId id="278" r:id="rId24"/>
    <p:sldId id="283" r:id="rId25"/>
    <p:sldId id="284" r:id="rId26"/>
    <p:sldId id="268" r:id="rId27"/>
    <p:sldId id="285" r:id="rId28"/>
    <p:sldId id="272" r:id="rId29"/>
    <p:sldId id="286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/>
              <a:t>آمار گزارشات </a:t>
            </a:r>
            <a:r>
              <a:rPr lang="en-US" dirty="0"/>
              <a:t>MDR</a:t>
            </a:r>
            <a:r>
              <a:rPr lang="fa-IR" dirty="0"/>
              <a:t> ثبت شده  در ایران از سال 1397 تا کنون</a:t>
            </a:r>
            <a:endParaRPr lang="en-US" dirty="0"/>
          </a:p>
        </c:rich>
      </c:tx>
      <c:layout>
        <c:manualLayout>
          <c:xMode val="edge"/>
          <c:yMode val="edge"/>
          <c:x val="0.17636253801608134"/>
          <c:y val="1.8521270095824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04060039370079E-2"/>
          <c:y val="0.11140433615868996"/>
          <c:w val="0.92795939960629925"/>
          <c:h val="0.77481159111641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گزارشات MDR دانشگاه اصفهان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0000"/>
                  </a:schemeClr>
                </a:gs>
                <a:gs pos="84000">
                  <a:schemeClr val="accent1">
                    <a:shade val="90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38100" dir="504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گزارشات MDR مردمی کل کشور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8000"/>
                    <a:lumMod val="110000"/>
                  </a:schemeClr>
                </a:gs>
                <a:gs pos="84000">
                  <a:schemeClr val="accent3">
                    <a:shade val="90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38100" dir="504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738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گزارشات MDR مراکز درمانی کل کشور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8000"/>
                    <a:lumMod val="110000"/>
                  </a:schemeClr>
                </a:gs>
                <a:gs pos="84000">
                  <a:schemeClr val="accent5">
                    <a:shade val="90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38100" dir="504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2698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6218072"/>
        <c:axId val="126212624"/>
      </c:barChart>
      <c:catAx>
        <c:axId val="126218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6212624"/>
        <c:crosses val="autoZero"/>
        <c:auto val="1"/>
        <c:lblAlgn val="ctr"/>
        <c:lblOffset val="100"/>
        <c:noMultiLvlLbl val="0"/>
      </c:catAx>
      <c:valAx>
        <c:axId val="126212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18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317043702870474"/>
          <c:y val="0.31055539686545058"/>
          <c:w val="0.51243802857976084"/>
          <c:h val="0.27784061336643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6DE50-F2B6-4D49-919F-11B7E40FA85E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5F0F4-ACE7-4991-B7D6-4D7CBA98E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5F0F4-ACE7-4991-B7D6-4D7CBA98E0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55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5F0F4-ACE7-4991-B7D6-4D7CBA98E0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3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5F0F4-ACE7-4991-B7D6-4D7CBA98E0E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25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5F0F4-ACE7-4991-B7D6-4D7CBA98E0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5F0F4-ACE7-4991-B7D6-4D7CBA98E0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3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5F0F4-ACE7-4991-B7D6-4D7CBA98E0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87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5F0F4-ACE7-4991-B7D6-4D7CBA98E0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1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699F-175F-4FC8-BB09-7DF67AED6F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E7C9-545D-48FD-BB26-0CF0D8533A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1543-88FE-488B-8041-3C96599FA4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BCC64C5-5603-4474-99BB-574B9569905D}" type="datetime1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52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7FC-B56B-4B9F-A68C-BBDD69ABC24E}" type="datetime1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79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D9458BF-238D-4E06-B2B3-D76B5DDB09D3}" type="datetime1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9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EACB4-212F-474A-9ECB-EA25C6D0D951}" type="datetime1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02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F4DD9-05DA-4E8B-A679-DEA6974FF6F5}" type="datetime1">
              <a:rPr lang="en-US" smtClean="0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ACEF-C669-44BF-817E-D17E3EBA0B7B}" type="datetime1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11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0730-B391-4885-87D5-285B1EFD40AE}" type="datetime1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17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877E8A7-4840-4FDF-8620-4F763143A5A8}" type="datetime1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2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BB2-A178-4267-BF9A-20D5A77BC0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B4147-C29A-4EA9-A6AA-2EE1E3DBAA4B}" type="datetime1">
              <a:rPr lang="en-US" smtClean="0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34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0A90-B4BB-46EB-ABBF-AA96F3E9B7AA}" type="datetime1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71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D5996FB-230F-4FE1-B36C-DCFCD4FA887F}" type="datetime1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2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5F25-4A99-41AE-8E0B-F0E343493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B415-36DA-42CA-8552-310797BFCD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EE3A-6C6F-4CE5-AA2C-DC4E8B70B0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C9F0-37A9-4B37-9E12-33D26EE6BD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A40-9DDB-4204-B77F-7792B46029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757F-CE2A-41F8-ADCE-5D2E2E8659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A4A5-F20D-4F5A-A0E0-0C61733B1E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D54F-A27A-4D8B-BDC4-F86EFA879A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9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08E41AB-252E-45C4-A0BE-4BF9BE7C1032}" type="datetime1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8C6E006-0F33-41EE-9CA2-BC9F7AEC00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657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10.wdp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microsoft.com/office/2007/relationships/hdphoto" Target="../media/hdphoto15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20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microsoft.com/office/2007/relationships/hdphoto" Target="../media/hdphoto22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24.wdp"/><Relationship Id="rId7" Type="http://schemas.microsoft.com/office/2007/relationships/hdphoto" Target="../media/hdphoto2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microsoft.com/office/2007/relationships/hdphoto" Target="../media/hdphoto2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microsoft.com/office/2007/relationships/hdphoto" Target="../media/hdphoto2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8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31.wdp"/><Relationship Id="rId5" Type="http://schemas.openxmlformats.org/officeDocument/2006/relationships/image" Target="../media/image70.png"/><Relationship Id="rId4" Type="http://schemas.microsoft.com/office/2007/relationships/hdphoto" Target="../media/hdphoto30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C524F-FB04-4A53-AE33-A38345C837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14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32" y="1800749"/>
            <a:ext cx="7165298" cy="3131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60"/>
          <a:stretch/>
        </p:blipFill>
        <p:spPr>
          <a:xfrm>
            <a:off x="9443803" y="3417757"/>
            <a:ext cx="2053653" cy="1366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3732" y="4676931"/>
            <a:ext cx="7165298" cy="217032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6162" y="882038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fa-IR" dirty="0" smtClean="0">
                <a:cs typeface="B Koodak" panose="00000700000000000000" pitchFamily="2" charset="-78"/>
              </a:rPr>
              <a:t>دستورالعمل </a:t>
            </a:r>
            <a:r>
              <a:rPr lang="en-US" dirty="0" smtClean="0">
                <a:cs typeface="B Koodak" panose="00000700000000000000" pitchFamily="2" charset="-78"/>
              </a:rPr>
              <a:t>MDR</a:t>
            </a:r>
            <a:r>
              <a:rPr lang="fa-IR" dirty="0" smtClean="0">
                <a:cs typeface="B Koodak" panose="00000700000000000000" pitchFamily="2" charset="-78"/>
              </a:rPr>
              <a:t> و بندهای مرتبط در آئین نامه فعالیت در حوزه تجهیزات پزشکی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12" y="1847850"/>
            <a:ext cx="7652323" cy="5010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104" y="3424798"/>
            <a:ext cx="2054530" cy="136562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6162" y="882038"/>
            <a:ext cx="11029616" cy="1013800"/>
          </a:xfrm>
        </p:spPr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دستورالعمل </a:t>
            </a:r>
            <a:r>
              <a:rPr lang="en-US" dirty="0">
                <a:cs typeface="B Koodak" panose="00000700000000000000" pitchFamily="2" charset="-78"/>
              </a:rPr>
              <a:t>MDR</a:t>
            </a:r>
            <a:r>
              <a:rPr lang="fa-IR" dirty="0" smtClean="0">
                <a:cs typeface="B Koodak" panose="00000700000000000000" pitchFamily="2" charset="-78"/>
              </a:rPr>
              <a:t> و بندهای مرتبط در آئین نامه فعالیت در حوزه تجهیزات پزشکی</a:t>
            </a:r>
            <a:r>
              <a:rPr lang="en-US" dirty="0"/>
              <a:t/>
            </a:r>
            <a:br>
              <a:rPr lang="en-US" dirty="0"/>
            </a:b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1013895"/>
            <a:ext cx="11029616" cy="55514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GlaserSteD" panose="020B0703020203020301" pitchFamily="34" charset="0"/>
                <a:cs typeface="2  Elm Border" panose="00000400000000000000" pitchFamily="2" charset="-78"/>
              </a:rPr>
              <a:t>MDR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961" t="43872" r="14654" b="42398"/>
          <a:stretch/>
        </p:blipFill>
        <p:spPr>
          <a:xfrm>
            <a:off x="581192" y="1858781"/>
            <a:ext cx="11096409" cy="139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771" y="3256744"/>
            <a:ext cx="6600037" cy="3354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ight Brace 13"/>
          <p:cNvSpPr/>
          <p:nvPr/>
        </p:nvSpPr>
        <p:spPr>
          <a:xfrm>
            <a:off x="4366194" y="3954710"/>
            <a:ext cx="644577" cy="195832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58060" y="5559741"/>
            <a:ext cx="2608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2) مشکل کیفی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2795" y="3662322"/>
            <a:ext cx="220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Nazanin" panose="00000400000000000000" pitchFamily="2" charset="-78"/>
              </a:rPr>
              <a:t>1) حادثه ناگوار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9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66880"/>
          </a:xfrm>
        </p:spPr>
        <p:txBody>
          <a:bodyPr/>
          <a:lstStyle/>
          <a:p>
            <a:pPr algn="ctr" rtl="1"/>
            <a:r>
              <a:rPr lang="fa-IR" dirty="0" smtClean="0">
                <a:cs typeface="B Koodak" panose="00000700000000000000" pitchFamily="2" charset="-78"/>
              </a:rPr>
              <a:t>حادثه ناگوار </a:t>
            </a:r>
            <a:r>
              <a:rPr lang="en-US" dirty="0" smtClean="0">
                <a:cs typeface="B Koodak" panose="00000700000000000000" pitchFamily="2" charset="-78"/>
              </a:rPr>
              <a:t>Adverse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322" t="27920" r="15061" b="60810"/>
          <a:stretch/>
        </p:blipFill>
        <p:spPr>
          <a:xfrm>
            <a:off x="3100788" y="1971332"/>
            <a:ext cx="8510019" cy="977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56" t="31402" r="10298" b="22491"/>
          <a:stretch/>
        </p:blipFill>
        <p:spPr>
          <a:xfrm>
            <a:off x="4050006" y="2948474"/>
            <a:ext cx="7814571" cy="361042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5996066" y="2459903"/>
            <a:ext cx="73451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5" y="4753688"/>
            <a:ext cx="2300871" cy="2053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1321" t="39805" r="14600" b="25974"/>
          <a:stretch/>
        </p:blipFill>
        <p:spPr>
          <a:xfrm>
            <a:off x="261985" y="2690182"/>
            <a:ext cx="5677605" cy="1976516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7" name="Left-Up Arrow 16"/>
          <p:cNvSpPr/>
          <p:nvPr/>
        </p:nvSpPr>
        <p:spPr>
          <a:xfrm>
            <a:off x="5996066" y="2459903"/>
            <a:ext cx="367258" cy="729967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0158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مشکل کیفی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61" t="59477" r="14754" b="17777"/>
          <a:stretch/>
        </p:blipFill>
        <p:spPr>
          <a:xfrm>
            <a:off x="3440497" y="1948721"/>
            <a:ext cx="8170312" cy="1873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015" t="26486" r="14292" b="56301"/>
          <a:stretch/>
        </p:blipFill>
        <p:spPr>
          <a:xfrm>
            <a:off x="3440497" y="4017363"/>
            <a:ext cx="8170312" cy="1412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9466"/>
            <a:ext cx="3012083" cy="2828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8721"/>
            <a:ext cx="3012083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3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0158"/>
            <a:ext cx="11029616" cy="10138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اجرای فرآیند </a:t>
            </a:r>
            <a:r>
              <a:rPr lang="en-US" sz="3200" dirty="0" smtClean="0">
                <a:cs typeface="B Koodak" panose="00000700000000000000" pitchFamily="2" charset="-78"/>
              </a:rPr>
              <a:t>MDR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323" t="44928" r="9221" b="40318"/>
          <a:stretch/>
        </p:blipFill>
        <p:spPr>
          <a:xfrm>
            <a:off x="1200909" y="1921220"/>
            <a:ext cx="10574791" cy="1436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892"/>
            <a:ext cx="3372323" cy="212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479" t="36527" r="15103" b="50973"/>
          <a:stretch/>
        </p:blipFill>
        <p:spPr>
          <a:xfrm>
            <a:off x="3507698" y="5441231"/>
            <a:ext cx="8064710" cy="102981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0246" t="29150" r="14601" b="51179"/>
          <a:stretch/>
        </p:blipFill>
        <p:spPr>
          <a:xfrm>
            <a:off x="3507698" y="3357797"/>
            <a:ext cx="8064710" cy="171884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</p:pic>
      <p:cxnSp>
        <p:nvCxnSpPr>
          <p:cNvPr id="10" name="Straight Connector 9"/>
          <p:cNvCxnSpPr/>
          <p:nvPr/>
        </p:nvCxnSpPr>
        <p:spPr>
          <a:xfrm flipH="1">
            <a:off x="3507700" y="3127930"/>
            <a:ext cx="899408" cy="7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44577"/>
            <a:ext cx="11029616" cy="831536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گزارش دهی </a:t>
            </a:r>
            <a:r>
              <a:rPr lang="en-US" sz="3200" dirty="0" smtClean="0">
                <a:cs typeface="B Koodak" panose="00000700000000000000" pitchFamily="2" charset="-78"/>
              </a:rPr>
              <a:t>MDR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52" y="1956158"/>
            <a:ext cx="7946297" cy="4639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7" r="12393"/>
          <a:stretch/>
        </p:blipFill>
        <p:spPr>
          <a:xfrm>
            <a:off x="0" y="3762531"/>
            <a:ext cx="3348120" cy="3095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1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47" y="672713"/>
            <a:ext cx="11029616" cy="831536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Koodak" panose="00000700000000000000" pitchFamily="2" charset="-78"/>
              </a:rPr>
              <a:t>فرم ثبت گزارش</a:t>
            </a:r>
            <a:r>
              <a:rPr lang="en-US" sz="3200" dirty="0" smtClean="0">
                <a:cs typeface="B Koodak" panose="00000700000000000000" pitchFamily="2" charset="-78"/>
              </a:rPr>
              <a:t>    MDR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" t="5334" r="3393" b="6257"/>
          <a:stretch/>
        </p:blipFill>
        <p:spPr>
          <a:xfrm>
            <a:off x="98474" y="83711"/>
            <a:ext cx="5092506" cy="6774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18" y="2994887"/>
            <a:ext cx="4369845" cy="296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85" y="4894561"/>
            <a:ext cx="1220497" cy="142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547" y="600362"/>
            <a:ext cx="11029616" cy="831536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نکات مهم در گزارش دهی و اهم وظایف رابط </a:t>
            </a:r>
            <a:r>
              <a:rPr lang="en-US" sz="3200" dirty="0" smtClean="0">
                <a:cs typeface="B Koodak" panose="00000700000000000000" pitchFamily="2" charset="-78"/>
              </a:rPr>
              <a:t>MDR</a:t>
            </a:r>
            <a:r>
              <a:rPr lang="fa-IR" sz="3200" dirty="0" smtClean="0">
                <a:cs typeface="B Koodak" panose="00000700000000000000" pitchFamily="2" charset="-78"/>
              </a:rPr>
              <a:t> مراکز درمانی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891069"/>
            <a:ext cx="1036422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dirty="0" smtClean="0">
                <a:cs typeface="B Nazanin" panose="00000400000000000000" pitchFamily="2" charset="-78"/>
              </a:rPr>
              <a:t>بررسی اولیه گزارش و اطمینان از صحت گزارش، نوع آن (مشکل کیفی یا حادثه ناگوار) و عدم شمول در حیطه اشتباهات کاربری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dirty="0" smtClean="0">
                <a:cs typeface="B Nazanin" panose="00000400000000000000" pitchFamily="2" charset="-78"/>
              </a:rPr>
              <a:t>بررسی و اطمینان از صحیح و کامل بودن اطلاعات مندرج در فرم گزارش </a:t>
            </a:r>
            <a:r>
              <a:rPr lang="en-US" sz="1600" dirty="0" smtClean="0">
                <a:cs typeface="B Nazanin" panose="00000400000000000000" pitchFamily="2" charset="-78"/>
              </a:rPr>
              <a:t>MDR</a:t>
            </a:r>
            <a:r>
              <a:rPr lang="fa-IR" sz="1600" dirty="0" smtClean="0">
                <a:cs typeface="B Nazanin" panose="00000400000000000000" pitchFamily="2" charset="-78"/>
              </a:rPr>
              <a:t>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dirty="0" smtClean="0">
                <a:cs typeface="B Nazanin" panose="00000400000000000000" pitchFamily="2" charset="-78"/>
              </a:rPr>
              <a:t>تکمیل و بارگذاری مستندات مربوطه اعم از مستندات خرید، مکاتبات، نمونه شاهد کالا یا فیلم و عکس از کالای دارای مشکل، </a:t>
            </a:r>
            <a:r>
              <a:rPr lang="en-US" sz="1600" dirty="0" err="1">
                <a:cs typeface="B Nazanin" panose="00000400000000000000" pitchFamily="2" charset="-78"/>
              </a:rPr>
              <a:t>در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صورت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cs typeface="B Nazanin" panose="00000400000000000000" pitchFamily="2" charset="-78"/>
              </a:rPr>
              <a:t>نیاز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تصویر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دفترچه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راهنما</a:t>
            </a:r>
            <a:r>
              <a:rPr lang="en-US" sz="1600" dirty="0">
                <a:cs typeface="B Nazanin" panose="00000400000000000000" pitchFamily="2" charset="-78"/>
              </a:rPr>
              <a:t>، </a:t>
            </a:r>
            <a:r>
              <a:rPr lang="en-US" sz="1600" dirty="0" err="1">
                <a:cs typeface="B Nazanin" panose="00000400000000000000" pitchFamily="2" charset="-78"/>
              </a:rPr>
              <a:t>دستورالعمل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استفاده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یا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هر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مدرکی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که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نشان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دهنده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مشخصه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های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فنی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smtClean="0">
                <a:cs typeface="B Nazanin" panose="00000400000000000000" pitchFamily="2" charset="-78"/>
              </a:rPr>
              <a:t>و</a:t>
            </a:r>
            <a:r>
              <a:rPr lang="fa-IR" sz="1600" dirty="0" smtClean="0">
                <a:cs typeface="B Nazanin" panose="00000400000000000000" pitchFamily="2" charset="-78"/>
              </a:rPr>
              <a:t>س</a:t>
            </a:r>
            <a:r>
              <a:rPr lang="en-US" sz="1600" dirty="0" err="1" smtClean="0">
                <a:cs typeface="B Nazanin" panose="00000400000000000000" pitchFamily="2" charset="-78"/>
              </a:rPr>
              <a:t>یله</a:t>
            </a:r>
            <a:r>
              <a:rPr lang="en-US" sz="1600" dirty="0" smtClean="0">
                <a:cs typeface="B Nazanin" panose="00000400000000000000" pitchFamily="2" charset="-78"/>
              </a:rPr>
              <a:t> پ</a:t>
            </a:r>
            <a:r>
              <a:rPr lang="fa-IR" sz="1600" dirty="0" smtClean="0">
                <a:cs typeface="B Nazanin" panose="00000400000000000000" pitchFamily="2" charset="-78"/>
              </a:rPr>
              <a:t>ز</a:t>
            </a:r>
            <a:r>
              <a:rPr lang="en-US" sz="1600" dirty="0" err="1" smtClean="0">
                <a:cs typeface="B Nazanin" panose="00000400000000000000" pitchFamily="2" charset="-78"/>
              </a:rPr>
              <a:t>شکی</a:t>
            </a:r>
            <a:r>
              <a:rPr lang="fa-IR" sz="1600" dirty="0"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cs typeface="B Nazanin" panose="00000400000000000000" pitchFamily="2" charset="-78"/>
              </a:rPr>
              <a:t>ب</a:t>
            </a:r>
            <a:r>
              <a:rPr lang="en-US" sz="1600" dirty="0" err="1" smtClean="0">
                <a:cs typeface="B Nazanin" panose="00000400000000000000" pitchFamily="2" charset="-78"/>
              </a:rPr>
              <a:t>اشد</a:t>
            </a:r>
            <a:endParaRPr lang="fa-IR" sz="1600" dirty="0" smtClean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dirty="0" smtClean="0">
                <a:cs typeface="B Nazanin" panose="00000400000000000000" pitchFamily="2" charset="-78"/>
              </a:rPr>
              <a:t> در صورتیکه گزارش حادثه ناگوار است اطمینان از صحت اطلاعات بیمار و ارسال اطلاعات پرونده به صورت محرمانه </a:t>
            </a:r>
            <a:endParaRPr lang="en-US" sz="1600" dirty="0" smtClean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dirty="0" smtClean="0">
                <a:cs typeface="B Nazanin" panose="00000400000000000000" pitchFamily="2" charset="-78"/>
              </a:rPr>
              <a:t>مطابق تبصره بند 4 دستورالعمل در موارد وقوع مرگ یا آسیب جدی تا زمان رسیدگی به گزارش و نتیجه گیری نهایی توسط اداره کل، توزیع و استفاده کاربری تجهیزات پزشکی موضوع گزارش باید متوقف گردد و نمونه کالا در مرکز درمانی نگهداری شود. 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err="1" smtClean="0">
                <a:cs typeface="B Nazanin" panose="00000400000000000000" pitchFamily="2" charset="-78"/>
              </a:rPr>
              <a:t>وارد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نمودن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نام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وسیله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پزشکی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منطبق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با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 smtClean="0">
                <a:cs typeface="B Nazanin" panose="00000400000000000000" pitchFamily="2" charset="-78"/>
              </a:rPr>
              <a:t>نام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ثبت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شده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در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درختواره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 smtClean="0">
                <a:cs typeface="B Nazanin" panose="00000400000000000000" pitchFamily="2" charset="-78"/>
              </a:rPr>
              <a:t>تجهیزات</a:t>
            </a:r>
            <a:r>
              <a:rPr lang="fa-IR" sz="1600" dirty="0" smtClean="0">
                <a:cs typeface="B Nazanin" panose="00000400000000000000" pitchFamily="2" charset="-78"/>
              </a:rPr>
              <a:t> پزشکی سایت </a:t>
            </a:r>
            <a:r>
              <a:rPr lang="en-US" sz="1600" dirty="0" err="1" smtClean="0">
                <a:cs typeface="B Nazanin" panose="00000400000000000000" pitchFamily="2" charset="-78"/>
              </a:rPr>
              <a:t>imed</a:t>
            </a:r>
            <a:r>
              <a:rPr lang="fa-IR" sz="1600" dirty="0" smtClean="0">
                <a:cs typeface="B Nazanin" panose="00000400000000000000" pitchFamily="2" charset="-78"/>
              </a:rPr>
              <a:t> در هنگام ثبت گزارش در سامانه</a:t>
            </a:r>
            <a:endParaRPr lang="en-US" sz="1600" dirty="0" smtClean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err="1" smtClean="0">
                <a:cs typeface="B Nazanin" panose="00000400000000000000" pitchFamily="2" charset="-78"/>
              </a:rPr>
              <a:t>وارد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نمودن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cs typeface="B Nazanin" panose="00000400000000000000" pitchFamily="2" charset="-78"/>
              </a:rPr>
              <a:t>دقیق و کامل مشخصات کالا اعم از برند، مدل،</a:t>
            </a:r>
            <a:r>
              <a:rPr lang="en-US" sz="1600" dirty="0" err="1" smtClean="0">
                <a:cs typeface="B Nazanin" panose="00000400000000000000" pitchFamily="2" charset="-78"/>
              </a:rPr>
              <a:t>کدIRC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cs typeface="B Nazanin" panose="00000400000000000000" pitchFamily="2" charset="-78"/>
              </a:rPr>
              <a:t> </a:t>
            </a:r>
            <a:r>
              <a:rPr lang="fa-IR" sz="1600" dirty="0">
                <a:cs typeface="B Nazanin" panose="00000400000000000000" pitchFamily="2" charset="-78"/>
              </a:rPr>
              <a:t>در هنگام ثبت گزارش در </a:t>
            </a:r>
            <a:r>
              <a:rPr lang="fa-IR" sz="1600" dirty="0" smtClean="0">
                <a:cs typeface="B Nazanin" panose="00000400000000000000" pitchFamily="2" charset="-78"/>
              </a:rPr>
              <a:t>سامانه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 err="1" smtClean="0">
                <a:cs typeface="B Nazanin" panose="00000400000000000000" pitchFamily="2" charset="-78"/>
              </a:rPr>
              <a:t>در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صورتی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که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مرکزدرمانی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بنا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به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در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خواست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تولید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کننده</a:t>
            </a:r>
            <a:r>
              <a:rPr lang="en-US" sz="1600" dirty="0">
                <a:cs typeface="B Nazanin" panose="00000400000000000000" pitchFamily="2" charset="-78"/>
              </a:rPr>
              <a:t>/ </a:t>
            </a:r>
            <a:r>
              <a:rPr lang="en-US" sz="1600" dirty="0" err="1">
                <a:cs typeface="B Nazanin" panose="00000400000000000000" pitchFamily="2" charset="-78"/>
              </a:rPr>
              <a:t>وارد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کننده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مایل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به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تعویض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موارد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معیوب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باشد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لازم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است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حتما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نامه‌ی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درخواست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تعویض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موارد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معیوب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از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تولید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کننده</a:t>
            </a:r>
            <a:r>
              <a:rPr lang="en-US" sz="1600" dirty="0">
                <a:cs typeface="B Nazanin" panose="00000400000000000000" pitchFamily="2" charset="-78"/>
              </a:rPr>
              <a:t>/ </a:t>
            </a:r>
            <a:r>
              <a:rPr lang="en-US" sz="1600" dirty="0" err="1">
                <a:cs typeface="B Nazanin" panose="00000400000000000000" pitchFamily="2" charset="-78"/>
              </a:rPr>
              <a:t>وارد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کننده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تحویل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 smtClean="0">
                <a:cs typeface="B Nazanin" panose="00000400000000000000" pitchFamily="2" charset="-78"/>
              </a:rPr>
              <a:t>گرفته</a:t>
            </a:r>
            <a:r>
              <a:rPr lang="fa-IR" sz="1600" dirty="0" smtClean="0">
                <a:cs typeface="B Nazanin" panose="00000400000000000000" pitchFamily="2" charset="-78"/>
              </a:rPr>
              <a:t> و با هماهنگی معاونت غذا و دارو اقدام گردد.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همچنین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لازم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است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به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تعداد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لازم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نمونه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تا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زمان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اختتام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 smtClean="0">
                <a:cs typeface="B Nazanin" panose="00000400000000000000" pitchFamily="2" charset="-78"/>
              </a:rPr>
              <a:t>بررسیMDR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fa-IR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 smtClean="0">
                <a:cs typeface="B Nazanin" panose="00000400000000000000" pitchFamily="2" charset="-78"/>
              </a:rPr>
              <a:t>در</a:t>
            </a:r>
            <a:r>
              <a:rPr lang="en-US" sz="1600" dirty="0" smtClean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مرکز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درمانی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نگهداری</a:t>
            </a:r>
            <a:r>
              <a:rPr lang="en-US" sz="1600" dirty="0">
                <a:cs typeface="B Nazanin" panose="00000400000000000000" pitchFamily="2" charset="-78"/>
              </a:rPr>
              <a:t> </a:t>
            </a:r>
            <a:r>
              <a:rPr lang="en-US" sz="1600" dirty="0" err="1">
                <a:cs typeface="B Nazanin" panose="00000400000000000000" pitchFamily="2" charset="-78"/>
              </a:rPr>
              <a:t>شود</a:t>
            </a:r>
            <a:r>
              <a:rPr lang="en-US" sz="1600" dirty="0" smtClean="0">
                <a:cs typeface="B Nazanin" panose="00000400000000000000" pitchFamily="2" charset="-78"/>
              </a:rPr>
              <a:t>.</a:t>
            </a:r>
            <a:endParaRPr lang="fa-IR" sz="1600" dirty="0" smtClean="0">
              <a:cs typeface="B Nazanin" panose="00000400000000000000" pitchFamily="2" charset="-78"/>
            </a:endParaRP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1600" dirty="0" smtClean="0">
                <a:cs typeface="B Nazanin" panose="00000400000000000000" pitchFamily="2" charset="-78"/>
              </a:rPr>
              <a:t>پیگیری گزارش تا زمان حصول نتیجه و همکاری با کمیته </a:t>
            </a:r>
            <a:r>
              <a:rPr lang="en-US" sz="1600" dirty="0" smtClean="0">
                <a:cs typeface="B Nazanin" panose="00000400000000000000" pitchFamily="2" charset="-78"/>
              </a:rPr>
              <a:t>MDR</a:t>
            </a:r>
            <a:r>
              <a:rPr lang="fa-IR" sz="1600" dirty="0" smtClean="0">
                <a:cs typeface="B Nazanin" panose="00000400000000000000" pitchFamily="2" charset="-78"/>
              </a:rPr>
              <a:t> دانشگاه</a:t>
            </a:r>
            <a:endParaRPr lang="en-US" sz="1600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r="11291"/>
          <a:stretch/>
        </p:blipFill>
        <p:spPr>
          <a:xfrm>
            <a:off x="0" y="185619"/>
            <a:ext cx="2209800" cy="1661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320943"/>
            <a:ext cx="18288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44577"/>
            <a:ext cx="11029616" cy="831536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Koodak" panose="00000700000000000000" pitchFamily="2" charset="-78"/>
              </a:rPr>
              <a:t>نحوه ثبت </a:t>
            </a:r>
            <a:r>
              <a:rPr lang="en-US" sz="3200" dirty="0" smtClean="0">
                <a:cs typeface="B Koodak" panose="00000700000000000000" pitchFamily="2" charset="-78"/>
              </a:rPr>
              <a:t>MDR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r="18948"/>
          <a:stretch/>
        </p:blipFill>
        <p:spPr>
          <a:xfrm>
            <a:off x="9487343" y="2125227"/>
            <a:ext cx="2466459" cy="3830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4" y="1060345"/>
            <a:ext cx="8927411" cy="568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952" y="4884453"/>
            <a:ext cx="585267" cy="4023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3281" b="8855"/>
          <a:stretch/>
        </p:blipFill>
        <p:spPr>
          <a:xfrm>
            <a:off x="121174" y="0"/>
            <a:ext cx="11700921" cy="66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8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2478" y="2621591"/>
            <a:ext cx="3487042" cy="176884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</a:rPr>
              <a:t/>
            </a:r>
            <a:br>
              <a:rPr lang="fa-IR" dirty="0" smtClean="0">
                <a:solidFill>
                  <a:schemeClr val="bg1"/>
                </a:solidFill>
              </a:rPr>
            </a:br>
            <a:r>
              <a:rPr lang="en-US" sz="8000" dirty="0" smtClean="0">
                <a:solidFill>
                  <a:schemeClr val="bg1"/>
                </a:solidFill>
                <a:latin typeface="Pump Demi Bold LET" pitchFamily="2" charset="0"/>
                <a:cs typeface="Traditional Arabic" panose="02010000000000000000" pitchFamily="2" charset="-78"/>
              </a:rPr>
              <a:t>MDR</a:t>
            </a:r>
            <a:endParaRPr lang="en-US" sz="5300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5292" y="5429265"/>
            <a:ext cx="4441416" cy="959385"/>
          </a:xfrm>
        </p:spPr>
        <p:txBody>
          <a:bodyPr>
            <a:noAutofit/>
          </a:bodyPr>
          <a:lstStyle/>
          <a:p>
            <a:pPr algn="ctr"/>
            <a:r>
              <a:rPr lang="fa-I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B Kamran" panose="00000400000000000000" pitchFamily="2" charset="-78"/>
              </a:rPr>
              <a:t>ارائه دهنده: پریسا خاکسار</a:t>
            </a:r>
          </a:p>
          <a:p>
            <a:pPr algn="ctr"/>
            <a:r>
              <a:rPr lang="fa-I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B Kamran" panose="00000400000000000000" pitchFamily="2" charset="-78"/>
              </a:rPr>
              <a:t>زمستان 1400</a:t>
            </a:r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  <a:cs typeface="B Kamra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9403" y="4547811"/>
            <a:ext cx="10373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 smtClean="0">
                <a:solidFill>
                  <a:schemeClr val="bg1"/>
                </a:solidFill>
                <a:cs typeface="B Koodak" panose="00000700000000000000" pitchFamily="2" charset="-78"/>
              </a:rPr>
              <a:t>گزارش مشکلات کیفی، حوادث ناگوار و بازفراخوانی تجهیزات پزشکی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97" y="756753"/>
            <a:ext cx="3702354" cy="208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2828"/>
            <a:ext cx="9791700" cy="6725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50431" y="871826"/>
            <a:ext cx="2170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chemeClr val="accent1"/>
                </a:solidFill>
                <a:cs typeface="2  Koodak" panose="00000700000000000000" pitchFamily="2" charset="-78"/>
              </a:rPr>
              <a:t>ثبت گزارش توسط</a:t>
            </a:r>
          </a:p>
          <a:p>
            <a:r>
              <a:rPr lang="fa-IR" sz="3200" dirty="0" smtClean="0">
                <a:solidFill>
                  <a:schemeClr val="accent1"/>
                </a:solidFill>
                <a:cs typeface="2  Koodak" panose="00000700000000000000" pitchFamily="2" charset="-78"/>
              </a:rPr>
              <a:t> مراکز درمانی </a:t>
            </a:r>
            <a:endParaRPr lang="en-US" sz="3200" dirty="0">
              <a:solidFill>
                <a:schemeClr val="accent1"/>
              </a:solidFill>
              <a:cs typeface="2 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t="11873" r="12980" b="10086"/>
          <a:stretch/>
        </p:blipFill>
        <p:spPr>
          <a:xfrm>
            <a:off x="9791700" y="4219730"/>
            <a:ext cx="2376622" cy="2638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13781" b="12039"/>
          <a:stretch/>
        </p:blipFill>
        <p:spPr>
          <a:xfrm>
            <a:off x="19050" y="737223"/>
            <a:ext cx="9753600" cy="573852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0800000">
            <a:off x="9567228" y="3495414"/>
            <a:ext cx="607772" cy="585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02" t="13371" r="20465" b="12244"/>
          <a:stretch/>
        </p:blipFill>
        <p:spPr>
          <a:xfrm>
            <a:off x="19050" y="737223"/>
            <a:ext cx="7760845" cy="58404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323" t="13371" r="18551" b="12859"/>
          <a:stretch/>
        </p:blipFill>
        <p:spPr>
          <a:xfrm>
            <a:off x="19049" y="635278"/>
            <a:ext cx="7779895" cy="613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9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4764" y="628651"/>
            <a:ext cx="2170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dirty="0" smtClean="0">
                <a:solidFill>
                  <a:schemeClr val="accent1"/>
                </a:solidFill>
                <a:cs typeface="2  Koodak" panose="00000700000000000000" pitchFamily="2" charset="-78"/>
              </a:rPr>
              <a:t>پیگیری گزارش توسط</a:t>
            </a:r>
          </a:p>
          <a:p>
            <a:r>
              <a:rPr lang="fa-IR" sz="3200" dirty="0" smtClean="0">
                <a:solidFill>
                  <a:schemeClr val="accent1"/>
                </a:solidFill>
                <a:cs typeface="2  Koodak" panose="00000700000000000000" pitchFamily="2" charset="-78"/>
              </a:rPr>
              <a:t> مراکز درمانی </a:t>
            </a:r>
            <a:endParaRPr lang="en-US" sz="3200" dirty="0">
              <a:solidFill>
                <a:schemeClr val="accent1"/>
              </a:solidFill>
              <a:cs typeface="2 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3781" b="12039"/>
          <a:stretch/>
        </p:blipFill>
        <p:spPr>
          <a:xfrm>
            <a:off x="3086100" y="567771"/>
            <a:ext cx="9105900" cy="629022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9701965" y="4101518"/>
            <a:ext cx="856335" cy="222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1000" r="24750" b="-1000"/>
          <a:stretch/>
        </p:blipFill>
        <p:spPr>
          <a:xfrm>
            <a:off x="0" y="3891968"/>
            <a:ext cx="3292540" cy="2966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639" t="13540" r="24220" b="24251"/>
          <a:stretch/>
        </p:blipFill>
        <p:spPr>
          <a:xfrm>
            <a:off x="3086100" y="1902971"/>
            <a:ext cx="7176611" cy="48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66750"/>
            <a:ext cx="11029616" cy="820606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ثبت گزارش توسط عموم مردم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90" y="2497642"/>
            <a:ext cx="3426619" cy="345849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>
            <a:off x="361949" y="220116"/>
            <a:ext cx="11468100" cy="66378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-2209" r="1845" b="20771"/>
          <a:stretch/>
        </p:blipFill>
        <p:spPr>
          <a:xfrm>
            <a:off x="-55931" y="0"/>
            <a:ext cx="12303860" cy="678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7" b="12920"/>
          <a:stretch/>
        </p:blipFill>
        <p:spPr>
          <a:xfrm>
            <a:off x="361949" y="-68886"/>
            <a:ext cx="11468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44577"/>
            <a:ext cx="11029616" cy="831536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کمیته </a:t>
            </a:r>
            <a:r>
              <a:rPr lang="en-US" sz="3200" dirty="0" smtClean="0">
                <a:cs typeface="B Koodak" panose="00000700000000000000" pitchFamily="2" charset="-78"/>
              </a:rPr>
              <a:t>MDR</a:t>
            </a:r>
            <a:r>
              <a:rPr lang="fa-IR" sz="3200" dirty="0" smtClean="0">
                <a:cs typeface="B Koodak" panose="00000700000000000000" pitchFamily="2" charset="-78"/>
              </a:rPr>
              <a:t> دانشگاه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>
                <a:solidFill>
                  <a:srgbClr val="9B57D3"/>
                </a:solidFill>
              </a:rPr>
              <a:pPr/>
              <a:t>23</a:t>
            </a:fld>
            <a:endParaRPr lang="en-US">
              <a:solidFill>
                <a:srgbClr val="9B57D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44" t="30145" r="16066" b="55011"/>
          <a:stretch/>
        </p:blipFill>
        <p:spPr>
          <a:xfrm>
            <a:off x="3045454" y="1817240"/>
            <a:ext cx="7867650" cy="1265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554" t="31771" r="14844" b="24479"/>
          <a:stretch/>
        </p:blipFill>
        <p:spPr>
          <a:xfrm>
            <a:off x="6438900" y="3083163"/>
            <a:ext cx="4474204" cy="35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r="4445"/>
          <a:stretch/>
        </p:blipFill>
        <p:spPr>
          <a:xfrm>
            <a:off x="33435" y="3300412"/>
            <a:ext cx="4708742" cy="3557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44577"/>
            <a:ext cx="11029616" cy="831536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روند رسیدگی به گزارشات </a:t>
            </a:r>
            <a:r>
              <a:rPr lang="en-US" sz="3200" dirty="0" smtClean="0">
                <a:cs typeface="B Koodak" panose="00000700000000000000" pitchFamily="2" charset="-78"/>
              </a:rPr>
              <a:t>MDR</a:t>
            </a:r>
            <a:r>
              <a:rPr lang="fa-IR" sz="3200" dirty="0" smtClean="0">
                <a:cs typeface="B Koodak" panose="00000700000000000000" pitchFamily="2" charset="-78"/>
              </a:rPr>
              <a:t> در دانشگاه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>
                <a:solidFill>
                  <a:srgbClr val="9B57D3"/>
                </a:solidFill>
              </a:rPr>
              <a:pPr/>
              <a:t>24</a:t>
            </a:fld>
            <a:endParaRPr lang="en-US">
              <a:solidFill>
                <a:srgbClr val="9B57D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650"/>
            <a:ext cx="4303059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22" t="35570" r="18359" b="12761"/>
          <a:stretch/>
        </p:blipFill>
        <p:spPr>
          <a:xfrm>
            <a:off x="5276850" y="1831890"/>
            <a:ext cx="6333958" cy="3976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6132" t="34114" r="21485" b="53646"/>
          <a:stretch/>
        </p:blipFill>
        <p:spPr>
          <a:xfrm>
            <a:off x="6410092" y="5794948"/>
            <a:ext cx="4908134" cy="10630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336" t="27083" r="17969" b="20313"/>
          <a:stretch/>
        </p:blipFill>
        <p:spPr>
          <a:xfrm>
            <a:off x="4303059" y="1831890"/>
            <a:ext cx="7465924" cy="4892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0158"/>
            <a:ext cx="11029616" cy="10138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بازفراخوانی </a:t>
            </a:r>
            <a:r>
              <a:rPr lang="en-US" sz="3200" dirty="0" smtClean="0">
                <a:cs typeface="B Koodak" panose="00000700000000000000" pitchFamily="2" charset="-78"/>
              </a:rPr>
              <a:t>Recall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322" t="30379" r="14908" b="39908"/>
          <a:stretch/>
        </p:blipFill>
        <p:spPr>
          <a:xfrm>
            <a:off x="1986592" y="2075757"/>
            <a:ext cx="9287333" cy="29783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9129" t="47387" r="14927" b="47798"/>
          <a:stretch/>
        </p:blipFill>
        <p:spPr>
          <a:xfrm>
            <a:off x="6517934" y="4997633"/>
            <a:ext cx="4755991" cy="477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78977"/>
            <a:ext cx="2683239" cy="178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0158"/>
            <a:ext cx="11029616" cy="10138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بازفراخوانی </a:t>
            </a:r>
            <a:r>
              <a:rPr lang="en-US" sz="3200" dirty="0" smtClean="0">
                <a:cs typeface="B Koodak" panose="00000700000000000000" pitchFamily="2" charset="-78"/>
              </a:rPr>
              <a:t>Recall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200"/>
            <a:ext cx="3321979" cy="1807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922" t="43750" r="22457" b="34635"/>
          <a:stretch/>
        </p:blipFill>
        <p:spPr>
          <a:xfrm>
            <a:off x="3648182" y="2549363"/>
            <a:ext cx="7934218" cy="2232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141" t="26562" r="22266" b="21875"/>
          <a:stretch/>
        </p:blipFill>
        <p:spPr>
          <a:xfrm>
            <a:off x="3648182" y="1799133"/>
            <a:ext cx="8105668" cy="5058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7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0158"/>
            <a:ext cx="11029616" cy="10138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بازفراخوانی </a:t>
            </a:r>
            <a:r>
              <a:rPr lang="en-US" sz="3200" dirty="0" smtClean="0">
                <a:cs typeface="B Koodak" panose="00000700000000000000" pitchFamily="2" charset="-78"/>
              </a:rPr>
              <a:t>Recall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61005" y="6487660"/>
            <a:ext cx="45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72248" y="6504723"/>
            <a:ext cx="45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07362" y="6488668"/>
            <a:ext cx="45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93619" y="6488668"/>
            <a:ext cx="45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" t="5027" r="3152" b="14098"/>
          <a:stretch/>
        </p:blipFill>
        <p:spPr>
          <a:xfrm>
            <a:off x="413531" y="1906042"/>
            <a:ext cx="5387662" cy="4581618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7258352" y="2218544"/>
            <a:ext cx="3579537" cy="3737593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400" dirty="0">
                <a:cs typeface="B Nazanin" panose="00000400000000000000" pitchFamily="2" charset="-78"/>
              </a:rPr>
              <a:t>تعداد کل فراخوانهای تجهیزات و ملزومات پزشکی از تاریخ 1395/12/24تا </a:t>
            </a:r>
            <a:r>
              <a:rPr lang="fa-IR" sz="2400" dirty="0" smtClean="0">
                <a:cs typeface="B Nazanin" panose="00000400000000000000" pitchFamily="2" charset="-78"/>
              </a:rPr>
              <a:t>1400/10/01 :</a:t>
            </a:r>
          </a:p>
          <a:p>
            <a:pPr algn="ctr" rtl="1"/>
            <a:r>
              <a:rPr lang="fa-IR" sz="2800" dirty="0" smtClean="0">
                <a:cs typeface="B Nazanin" panose="00000400000000000000" pitchFamily="2" charset="-78"/>
              </a:rPr>
              <a:t> </a:t>
            </a:r>
            <a:r>
              <a:rPr lang="fa-IR" sz="28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42 گزارش</a:t>
            </a:r>
            <a:endParaRPr lang="en-US" sz="28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0158"/>
            <a:ext cx="11029616" cy="1013800"/>
          </a:xfrm>
        </p:spPr>
        <p:txBody>
          <a:bodyPr>
            <a:normAutofit/>
          </a:bodyPr>
          <a:lstStyle/>
          <a:p>
            <a:pPr algn="ctr" rtl="1"/>
            <a:r>
              <a:rPr lang="fa-IR" sz="3200" dirty="0" smtClean="0">
                <a:cs typeface="B Koodak" panose="00000700000000000000" pitchFamily="2" charset="-78"/>
              </a:rPr>
              <a:t>بازفراخوانی </a:t>
            </a:r>
            <a:r>
              <a:rPr lang="en-US" sz="3200" dirty="0" smtClean="0">
                <a:cs typeface="B Koodak" panose="00000700000000000000" pitchFamily="2" charset="-78"/>
              </a:rPr>
              <a:t>Recall 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>
                <a:solidFill>
                  <a:srgbClr val="9B57D3"/>
                </a:solidFill>
              </a:rPr>
              <a:pPr/>
              <a:t>28</a:t>
            </a:fld>
            <a:endParaRPr lang="en-US">
              <a:solidFill>
                <a:srgbClr val="9B57D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427" r="2344" b="13542"/>
          <a:stretch/>
        </p:blipFill>
        <p:spPr>
          <a:xfrm>
            <a:off x="202404" y="434299"/>
            <a:ext cx="10196350" cy="64237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700" y="819150"/>
            <a:ext cx="6515100" cy="207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10398754" y="4381500"/>
            <a:ext cx="1275323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152650" y="819150"/>
            <a:ext cx="990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81" y="402353"/>
            <a:ext cx="11029616" cy="1013800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پرسش و پاسخ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85" y="2074808"/>
            <a:ext cx="6385808" cy="47831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GlaserSteD" panose="020B0703020203020301" pitchFamily="34" charset="0"/>
                <a:cs typeface="2  Elm Border" panose="00000400000000000000" pitchFamily="2" charset="-78"/>
              </a:rPr>
              <a:t>MDR: Medical Device reporting</a:t>
            </a:r>
            <a:endParaRPr lang="en-US" sz="4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92" y="1872052"/>
            <a:ext cx="7307986" cy="4307127"/>
          </a:xfr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81192" y="2295969"/>
            <a:ext cx="4737900" cy="38427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هر سال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ه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FDA 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چند صد هزار گزارش تجهیزات پزشکی</a:t>
            </a:r>
            <a:r>
              <a:rPr kumimoji="0" lang="fa-IR" sz="1400" b="0" i="0" u="none" strike="noStrike" cap="none" normalizeH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مبنی بر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مرگ‌های مشکوک مرتبط با 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تجهیزات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، صدمات جدی و نقص عملکرد دریافت می‌کند. گزارش دهی تجهیزات پزشکی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(MDR)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یکی از ابزارهای نظارتی پس از فروش است که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FDA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برای نظارت بر عملکرد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</a:t>
            </a:r>
            <a:r>
              <a:rPr lang="fa-IR" sz="1400" dirty="0">
                <a:solidFill>
                  <a:srgbClr val="202124"/>
                </a:solidFill>
                <a:latin typeface="inherit"/>
                <a:cs typeface="B Nazanin" panose="00000400000000000000" pitchFamily="2" charset="-78"/>
              </a:rPr>
              <a:t>تجهیزات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، شناسایی مشکلات احتمالی ایمنی مرتبط با 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آنها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، و کمک به ارزیابی سود-ریسک این محصولات استفاده می کند. گزارش</a:t>
            </a:r>
            <a:r>
              <a:rPr kumimoji="0" lang="fa-IR" sz="1400" b="0" i="0" u="none" strike="noStrike" cap="none" normalizeH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دهندگان ملزم شده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(یعنی تولیدکنندگان، </a:t>
            </a:r>
            <a:r>
              <a:rPr lang="ar-SA" sz="1400" dirty="0" smtClean="0">
                <a:solidFill>
                  <a:srgbClr val="202124"/>
                </a:solidFill>
                <a:latin typeface="inherit"/>
                <a:cs typeface="B Nazanin" panose="00000400000000000000" pitchFamily="2" charset="-78"/>
              </a:rPr>
              <a:t>واردکنندگان</a:t>
            </a:r>
            <a:r>
              <a:rPr lang="fa-IR" sz="1400" dirty="0" smtClean="0">
                <a:solidFill>
                  <a:srgbClr val="202124"/>
                </a:solidFill>
                <a:latin typeface="inherit"/>
                <a:cs typeface="B Nazanin" panose="00000400000000000000" pitchFamily="2" charset="-78"/>
              </a:rPr>
              <a:t> و</a:t>
            </a:r>
            <a:r>
              <a:rPr lang="ar-SA" sz="1400" dirty="0" smtClean="0">
                <a:solidFill>
                  <a:srgbClr val="202124"/>
                </a:solidFill>
                <a:latin typeface="inherit"/>
                <a:cs typeface="B Nazanin" panose="00000400000000000000" pitchFamily="2" charset="-78"/>
              </a:rPr>
              <a:t>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کاربر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ان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</a:t>
            </a:r>
            <a:r>
              <a:rPr lang="fa-IR" sz="1400" dirty="0" smtClean="0">
                <a:solidFill>
                  <a:srgbClr val="202124"/>
                </a:solidFill>
                <a:latin typeface="inherit"/>
                <a:cs typeface="B Nazanin" panose="00000400000000000000" pitchFamily="2" charset="-78"/>
              </a:rPr>
              <a:t>تجهیزات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) موظفند انواع خاصی از گزارش‌ها را برای 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حوادث ناگوار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و مشکلات </a:t>
            </a:r>
            <a:r>
              <a:rPr lang="fa-IR" sz="1400" dirty="0" smtClean="0">
                <a:solidFill>
                  <a:srgbClr val="202124"/>
                </a:solidFill>
                <a:latin typeface="inherit"/>
                <a:cs typeface="B Nazanin" panose="00000400000000000000" pitchFamily="2" charset="-78"/>
              </a:rPr>
              <a:t>تجهیزات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پزشکی به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FDA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ارسال کنند. علاوه بر این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، FDA 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همچنین متخصصان مراقبت های بهداشتی، بیماران، مراقبان و مصرف کنندگان را تشویق می کند تا گزارش های داوطلبانه در مورد عوارض جانبی جدی که ممکن است با یک 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تجهیز</a:t>
            </a:r>
            <a:r>
              <a:rPr kumimoji="0" lang="ar-SA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 پزشکی مرتبط باشد، و همچنین خطاهای استفاده، مشکلات کیفیت محصول، و شکست های درمانی ارائه دهند. این گزارش‌ها، همراه با داده‌های سایر منابع، می‌توانند اطلاعات مهمی را ارائه دهند که به بهبود ایمنی بیمار کمک می‌کند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B Nazanin" panose="00000400000000000000" pitchFamily="2" charset="-78"/>
              </a:rPr>
              <a:t>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B Nazanin" panose="00000400000000000000" pitchFamily="2" charset="-78"/>
              </a:rPr>
              <a:t>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GlaserSteD" panose="020B0703020203020301" pitchFamily="34" charset="0"/>
                <a:cs typeface="2  Elm Border" panose="00000400000000000000" pitchFamily="2" charset="-78"/>
              </a:rPr>
              <a:t>MDR</a:t>
            </a:r>
            <a:endParaRPr lang="en-US" sz="6000" dirty="0">
              <a:latin typeface="GlaserSteD" panose="020B0703020203020301" pitchFamily="34" charset="0"/>
              <a:cs typeface="2  Elm Borde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7933" r="3846"/>
          <a:stretch/>
        </p:blipFill>
        <p:spPr>
          <a:xfrm>
            <a:off x="2838137" y="1788954"/>
            <a:ext cx="6515725" cy="5069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446974"/>
            <a:ext cx="2206978" cy="220697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GlaserSteD" panose="020B0703020203020301" pitchFamily="34" charset="0"/>
                <a:cs typeface="2  Elm Border" panose="00000400000000000000" pitchFamily="2" charset="-78"/>
              </a:rPr>
              <a:t>MDR</a:t>
            </a:r>
            <a:endParaRPr lang="en-US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32" t="21363" r="37039" b="14908"/>
          <a:stretch/>
        </p:blipFill>
        <p:spPr>
          <a:xfrm>
            <a:off x="581192" y="1918738"/>
            <a:ext cx="4770297" cy="484824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913140004"/>
              </p:ext>
            </p:extLst>
          </p:nvPr>
        </p:nvGraphicFramePr>
        <p:xfrm>
          <a:off x="6004560" y="1958294"/>
          <a:ext cx="5019040" cy="4640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62" y="882038"/>
            <a:ext cx="11029616" cy="1013800"/>
          </a:xfrm>
        </p:spPr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اهمیت گزارش دهی مشکلات کیفی و حوادث ناگوار تجهیزات پزشکی</a:t>
            </a:r>
            <a:r>
              <a:rPr lang="en-US" dirty="0" smtClean="0">
                <a:cs typeface="B Koodak" panose="00000700000000000000" pitchFamily="2" charset="-78"/>
              </a:rPr>
              <a:t> </a:t>
            </a:r>
            <a:r>
              <a:rPr lang="fa-IR" dirty="0" smtClean="0">
                <a:cs typeface="B Koodak" panose="00000700000000000000" pitchFamily="2" charset="-78"/>
              </a:rPr>
              <a:t> </a:t>
            </a:r>
            <a:r>
              <a:rPr lang="en-US" dirty="0" smtClean="0">
                <a:cs typeface="B Koodak" panose="00000700000000000000" pitchFamily="2" charset="-78"/>
              </a:rPr>
              <a:t>MDR</a:t>
            </a:r>
            <a:r>
              <a:rPr lang="fa-IR" dirty="0" smtClean="0">
                <a:cs typeface="B Koodak" panose="00000700000000000000" pitchFamily="2" charset="-78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5542"/>
            <a:ext cx="3386216" cy="2492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6000" y="1895838"/>
            <a:ext cx="778510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افزایش سطح ایمنی بیمار، کاربر استفاده کننده از تجهیزات پزشکی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افزایش اطمینان به صحت عملکرد و نتایج حاصل از بکارگیری تجهیزات پزشکی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امکان نظارت دقیق تر در حوزه تجهیزات پزشکی برای ارگانهای نظارتی و برنامه ریزی های کلان کشوری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کمک به خروج کالای فاقد کیفیت و کارایی لازم از سطح مصرف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کمک به ارتقا کیفیت تجهیزات پزشکی تولیدی و وارداتی و امکان رتبه بندی کیفی محصولات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کمک به انطباق حداکثری تجهیزات پزشکی با استانداردها و ضوابط مربوطه</a:t>
            </a:r>
          </a:p>
          <a:p>
            <a:pPr marL="285750" indent="-285750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کاهش هدر رفت سرمایه در حوزه تجهیزات پزشکی به جهت استفاده از کالای فاقد کیفیت و کارایی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440" y="5280287"/>
            <a:ext cx="2807953" cy="1577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0" y="5267750"/>
            <a:ext cx="2266950" cy="1590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62" y="882038"/>
            <a:ext cx="11029616" cy="1013800"/>
          </a:xfrm>
        </p:spPr>
        <p:txBody>
          <a:bodyPr/>
          <a:lstStyle/>
          <a:p>
            <a:pPr algn="r"/>
            <a:r>
              <a:rPr lang="fa-IR" dirty="0" smtClean="0">
                <a:cs typeface="B Koodak" panose="00000700000000000000" pitchFamily="2" charset="-78"/>
              </a:rPr>
              <a:t>دستورالعمل </a:t>
            </a:r>
            <a:r>
              <a:rPr lang="fa-IR" dirty="0">
                <a:cs typeface="B Koodak" panose="00000700000000000000" pitchFamily="2" charset="-78"/>
              </a:rPr>
              <a:t>گزارش مشکلات کیفی، حوادث ناگوار و بازفراخوانی تجهیزات پزشکی</a:t>
            </a:r>
            <a:r>
              <a:rPr lang="en-US" dirty="0"/>
              <a:t/>
            </a:r>
            <a:br>
              <a:rPr lang="en-US" dirty="0"/>
            </a:b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9631" t="30174" r="9068" b="17162"/>
          <a:stretch/>
        </p:blipFill>
        <p:spPr>
          <a:xfrm>
            <a:off x="2824010" y="1895838"/>
            <a:ext cx="8871742" cy="43100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" y="5156037"/>
            <a:ext cx="2847975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>
                <a:solidFill>
                  <a:srgbClr val="9B57D3"/>
                </a:solidFill>
              </a:rPr>
              <a:pPr/>
              <a:t>8</a:t>
            </a:fld>
            <a:endParaRPr lang="en-US">
              <a:solidFill>
                <a:srgbClr val="9B57D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9" t="33880" r="13732" b="14156"/>
          <a:stretch/>
        </p:blipFill>
        <p:spPr>
          <a:xfrm>
            <a:off x="5910888" y="2342441"/>
            <a:ext cx="4881452" cy="4515559"/>
          </a:xfrm>
          <a:prstGeom prst="rect">
            <a:avLst/>
          </a:prstGeom>
          <a:ln>
            <a:solidFill>
              <a:srgbClr val="FEFEFE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8" t="20109" r="13483" b="27432"/>
          <a:stretch/>
        </p:blipFill>
        <p:spPr>
          <a:xfrm>
            <a:off x="821997" y="2342441"/>
            <a:ext cx="4754425" cy="4515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1997" y="1890245"/>
            <a:ext cx="1184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این دستورالعمل در خصوص کلیه تجهیزات و ملزومات پزشکی موضوع بند «1» ماده 2 آئین نامه فعالیت در حوزه تجهیزات پزشکی کاربرد دارد: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6162" y="882038"/>
            <a:ext cx="11029616" cy="1013800"/>
          </a:xfrm>
        </p:spPr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دستورالعمل </a:t>
            </a:r>
            <a:r>
              <a:rPr lang="en-US" dirty="0">
                <a:cs typeface="B Koodak" panose="00000700000000000000" pitchFamily="2" charset="-78"/>
              </a:rPr>
              <a:t>MDR</a:t>
            </a:r>
            <a:r>
              <a:rPr lang="fa-IR" dirty="0" smtClean="0">
                <a:cs typeface="B Koodak" panose="00000700000000000000" pitchFamily="2" charset="-78"/>
              </a:rPr>
              <a:t> و بندهای مرتبط در آئین نامه فعالیت در حوزه تجهیزات پزشکی</a:t>
            </a:r>
            <a:r>
              <a:rPr lang="en-US" dirty="0"/>
              <a:t/>
            </a:r>
            <a:br>
              <a:rPr lang="en-US" dirty="0"/>
            </a:b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8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162" y="882038"/>
            <a:ext cx="11029616" cy="1013800"/>
          </a:xfrm>
        </p:spPr>
        <p:txBody>
          <a:bodyPr/>
          <a:lstStyle/>
          <a:p>
            <a:pPr algn="r" rtl="1"/>
            <a:r>
              <a:rPr lang="fa-IR" dirty="0" smtClean="0">
                <a:cs typeface="B Koodak" panose="00000700000000000000" pitchFamily="2" charset="-78"/>
              </a:rPr>
              <a:t>دستورالعمل </a:t>
            </a:r>
            <a:r>
              <a:rPr lang="en-US" dirty="0">
                <a:cs typeface="B Koodak" panose="00000700000000000000" pitchFamily="2" charset="-78"/>
              </a:rPr>
              <a:t>MDR</a:t>
            </a:r>
            <a:r>
              <a:rPr lang="fa-IR" dirty="0" smtClean="0">
                <a:cs typeface="B Koodak" panose="00000700000000000000" pitchFamily="2" charset="-78"/>
              </a:rPr>
              <a:t> و بندهای مرتبط در آئین نامه فعالیت در حوزه تجهیزات پزشکی</a:t>
            </a:r>
            <a:r>
              <a:rPr lang="en-US" dirty="0"/>
              <a:t/>
            </a:r>
            <a:br>
              <a:rPr lang="en-US" dirty="0"/>
            </a:b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E006-0F33-41EE-9CA2-BC9F7AEC003F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161" t="25461" r="20595" b="62654"/>
          <a:stretch/>
        </p:blipFill>
        <p:spPr>
          <a:xfrm>
            <a:off x="2038664" y="2083633"/>
            <a:ext cx="7222418" cy="1034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39" t="30174" r="20440" b="45235"/>
          <a:stretch/>
        </p:blipFill>
        <p:spPr>
          <a:xfrm>
            <a:off x="2003686" y="4410862"/>
            <a:ext cx="7405139" cy="2103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64" y="2935733"/>
            <a:ext cx="7219950" cy="1657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60"/>
          <a:stretch/>
        </p:blipFill>
        <p:spPr>
          <a:xfrm>
            <a:off x="9443803" y="3417757"/>
            <a:ext cx="2053653" cy="1366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661676"/>
            <a:ext cx="1871193" cy="105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 Light"/>
        <a:ea typeface=""/>
        <a:cs typeface="B Zar"/>
      </a:majorFont>
      <a:minorFont>
        <a:latin typeface="Calibri"/>
        <a:ea typeface=""/>
        <a:cs typeface="B Z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811</Words>
  <Application>Microsoft Office PowerPoint</Application>
  <PresentationFormat>Widescreen</PresentationFormat>
  <Paragraphs>96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2  Elm Border</vt:lpstr>
      <vt:lpstr>2  Koodak</vt:lpstr>
      <vt:lpstr>Arial</vt:lpstr>
      <vt:lpstr>B Kamran</vt:lpstr>
      <vt:lpstr>B Koodak</vt:lpstr>
      <vt:lpstr>B Nazanin</vt:lpstr>
      <vt:lpstr>B Zar</vt:lpstr>
      <vt:lpstr>Calibri</vt:lpstr>
      <vt:lpstr>Calibri Light</vt:lpstr>
      <vt:lpstr>Gill Sans MT</vt:lpstr>
      <vt:lpstr>GlaserSteD</vt:lpstr>
      <vt:lpstr>inherit</vt:lpstr>
      <vt:lpstr>Majalla UI</vt:lpstr>
      <vt:lpstr>Pump Demi Bold LET</vt:lpstr>
      <vt:lpstr>Traditional Arabic</vt:lpstr>
      <vt:lpstr>Wingdings</vt:lpstr>
      <vt:lpstr>Wingdings 2</vt:lpstr>
      <vt:lpstr>1_Office Theme</vt:lpstr>
      <vt:lpstr>Dividend</vt:lpstr>
      <vt:lpstr>PowerPoint Presentation</vt:lpstr>
      <vt:lpstr> MDR</vt:lpstr>
      <vt:lpstr>MDR: Medical Device reporting</vt:lpstr>
      <vt:lpstr>MDR</vt:lpstr>
      <vt:lpstr>MDR</vt:lpstr>
      <vt:lpstr>اهمیت گزارش دهی مشکلات کیفی و حوادث ناگوار تجهیزات پزشکی  MDR   </vt:lpstr>
      <vt:lpstr>دستورالعمل گزارش مشکلات کیفی، حوادث ناگوار و بازفراخوانی تجهیزات پزشکی  </vt:lpstr>
      <vt:lpstr>دستورالعمل MDR و بندهای مرتبط در آئین نامه فعالیت در حوزه تجهیزات پزشکی  </vt:lpstr>
      <vt:lpstr>دستورالعمل MDR و بندهای مرتبط در آئین نامه فعالیت در حوزه تجهیزات پزشکی  </vt:lpstr>
      <vt:lpstr>PowerPoint Presentation</vt:lpstr>
      <vt:lpstr>دستورالعمل MDR و بندهای مرتبط در آئین نامه فعالیت در حوزه تجهیزات پزشکی  </vt:lpstr>
      <vt:lpstr>MDR</vt:lpstr>
      <vt:lpstr>حادثه ناگوار Adverse event</vt:lpstr>
      <vt:lpstr>مشکل کیفی</vt:lpstr>
      <vt:lpstr>اجرای فرآیند MDR</vt:lpstr>
      <vt:lpstr>گزارش دهی MDR</vt:lpstr>
      <vt:lpstr>فرم ثبت گزارش    MDR </vt:lpstr>
      <vt:lpstr>نکات مهم در گزارش دهی و اهم وظایف رابط MDR مراکز درمانی</vt:lpstr>
      <vt:lpstr>نحوه ثبت MDR</vt:lpstr>
      <vt:lpstr>PowerPoint Presentation</vt:lpstr>
      <vt:lpstr>PowerPoint Presentation</vt:lpstr>
      <vt:lpstr>ثبت گزارش توسط عموم مردم</vt:lpstr>
      <vt:lpstr>کمیته MDR دانشگاه</vt:lpstr>
      <vt:lpstr>روند رسیدگی به گزارشات MDR در دانشگاه</vt:lpstr>
      <vt:lpstr>بازفراخوانی Recall </vt:lpstr>
      <vt:lpstr>بازفراخوانی Recall </vt:lpstr>
      <vt:lpstr>بازفراخوانی Recall </vt:lpstr>
      <vt:lpstr>بازفراخوانی Recall </vt:lpstr>
      <vt:lpstr>پرسش و پاسخ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khaksar</dc:creator>
  <cp:lastModifiedBy>khaksar</cp:lastModifiedBy>
  <cp:revision>92</cp:revision>
  <dcterms:created xsi:type="dcterms:W3CDTF">2021-11-30T05:43:21Z</dcterms:created>
  <dcterms:modified xsi:type="dcterms:W3CDTF">2021-12-23T04:32:46Z</dcterms:modified>
</cp:coreProperties>
</file>