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7" r:id="rId2"/>
    <p:sldId id="299" r:id="rId3"/>
    <p:sldId id="298" r:id="rId4"/>
    <p:sldId id="296" r:id="rId5"/>
    <p:sldId id="297" r:id="rId6"/>
    <p:sldId id="289" r:id="rId7"/>
    <p:sldId id="284" r:id="rId8"/>
    <p:sldId id="286" r:id="rId9"/>
    <p:sldId id="287" r:id="rId10"/>
    <p:sldId id="285" r:id="rId11"/>
    <p:sldId id="290" r:id="rId12"/>
    <p:sldId id="291" r:id="rId13"/>
    <p:sldId id="292" r:id="rId14"/>
    <p:sldId id="261" r:id="rId15"/>
    <p:sldId id="264" r:id="rId16"/>
    <p:sldId id="265" r:id="rId17"/>
    <p:sldId id="301" r:id="rId18"/>
    <p:sldId id="266" r:id="rId19"/>
    <p:sldId id="281" r:id="rId20"/>
    <p:sldId id="267" r:id="rId21"/>
    <p:sldId id="293" r:id="rId22"/>
    <p:sldId id="294" r:id="rId23"/>
    <p:sldId id="268" r:id="rId24"/>
    <p:sldId id="269" r:id="rId25"/>
    <p:sldId id="270" r:id="rId26"/>
    <p:sldId id="273" r:id="rId27"/>
    <p:sldId id="272" r:id="rId28"/>
    <p:sldId id="274" r:id="rId29"/>
    <p:sldId id="295" r:id="rId30"/>
    <p:sldId id="302" r:id="rId31"/>
    <p:sldId id="305" r:id="rId32"/>
    <p:sldId id="303" r:id="rId33"/>
    <p:sldId id="306" r:id="rId34"/>
    <p:sldId id="304" r:id="rId35"/>
    <p:sldId id="27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9918EE-3913-42A7-9BB4-2A42E238EF3D}" type="datetimeFigureOut">
              <a:rPr lang="en-US" smtClean="0"/>
              <a:pPr/>
              <a:t>12/7/2020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043947-90A6-4AD0-A196-E71C6F5E95B2}" type="slidenum">
              <a:rPr lang="en-US" smtClean="0"/>
              <a:pPr/>
              <a:t>‹#›</a:t>
            </a:fld>
            <a:endParaRPr lang="en-US"/>
          </a:p>
        </p:txBody>
      </p:sp>
    </p:spTree>
    <p:extLst>
      <p:ext uri="{BB962C8B-B14F-4D97-AF65-F5344CB8AC3E}">
        <p14:creationId xmlns:p14="http://schemas.microsoft.com/office/powerpoint/2010/main" val="1204145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043947-90A6-4AD0-A196-E71C6F5E95B2}" type="slidenum">
              <a:rPr lang="en-US" smtClean="0"/>
              <a:pPr/>
              <a:t>27</a:t>
            </a:fld>
            <a:endParaRPr lang="en-US"/>
          </a:p>
        </p:txBody>
      </p:sp>
    </p:spTree>
    <p:extLst>
      <p:ext uri="{BB962C8B-B14F-4D97-AF65-F5344CB8AC3E}">
        <p14:creationId xmlns:p14="http://schemas.microsoft.com/office/powerpoint/2010/main" val="4144626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12/7/2020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12/7/2020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www.google.com/url?url=http://moaraghkari.persianblog.ir/tag/%D8%B9%D9%84%D8%A7%D9%85%D8%AA_%D9%85%D8%B1%DA%AF_%D8%8C_%D8%B9%D9%84%D8%A7%D9%85%D8%AA_%D8%AE%D8%B7%D8%B1&amp;rct=j&amp;frm=1&amp;q=&amp;esrc=s&amp;sa=U&amp;ved=0ahUKEwjHnc6Y0ZfXAhWKPxoKHdnwBbEQwW4IFzAB&amp;usg=AOvVaw0mFkym2UVJRwacxhCarlq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ttac.ir/"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7.jpeg"/><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url?url=http://d-bedary.blogfa.com/post/341&amp;rct=j&amp;frm=1&amp;q=&amp;esrc=s&amp;sa=U&amp;ved=0ahUKEwiutpbc1ZfXAhUFnRoKHfesD64QwW4IOTAS&amp;usg=AOvVaw3gj_WQHTg3cqQsL-B0hTRJ"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ThE OtHeRs\پايان نامه\بسم\besmellah__36_.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524000"/>
          </a:xfrm>
        </p:spPr>
        <p:txBody>
          <a:bodyPr>
            <a:noAutofit/>
          </a:bodyPr>
          <a:lstStyle/>
          <a:p>
            <a:pPr algn="r"/>
            <a:r>
              <a:rPr lang="fa-IR" sz="2400" b="1" dirty="0" smtClean="0">
                <a:cs typeface="B Nazanin" pitchFamily="2" charset="-78"/>
              </a:rPr>
              <a:t>طبق مفاد ماده 11 قانون مواد خوراکی ، آشامیدنی ، آرایشی و بهداشتی چه مواردی باید بر روی برچسب یک فراورده  تولید  داخل وجود داشته باشد که امکان تشخیص یک فرآورده مجاز تولید داخل را به راحتی امکان پذیر می نماید</a:t>
            </a:r>
            <a:r>
              <a:rPr lang="fa-IR" sz="2800" b="1" dirty="0" smtClean="0">
                <a:cs typeface="B Nazanin" pitchFamily="2" charset="-78"/>
              </a:rPr>
              <a:t>.</a:t>
            </a:r>
            <a:endParaRPr lang="en-US" sz="2800" b="1" dirty="0">
              <a:cs typeface="B Nazanin" pitchFamily="2" charset="-78"/>
            </a:endParaRPr>
          </a:p>
        </p:txBody>
      </p:sp>
      <p:sp>
        <p:nvSpPr>
          <p:cNvPr id="3" name="Content Placeholder 2"/>
          <p:cNvSpPr>
            <a:spLocks noGrp="1"/>
          </p:cNvSpPr>
          <p:nvPr>
            <p:ph idx="1"/>
          </p:nvPr>
        </p:nvSpPr>
        <p:spPr>
          <a:xfrm>
            <a:off x="457200" y="2286000"/>
            <a:ext cx="8229600" cy="4389120"/>
          </a:xfrm>
        </p:spPr>
        <p:txBody>
          <a:bodyPr/>
          <a:lstStyle/>
          <a:p>
            <a:pPr algn="r" rtl="1"/>
            <a:r>
              <a:rPr lang="fa-IR" dirty="0" smtClean="0"/>
              <a:t>1</a:t>
            </a:r>
            <a:r>
              <a:rPr lang="fa-IR" sz="2400" dirty="0" smtClean="0"/>
              <a:t>- نام فرآورده </a:t>
            </a:r>
          </a:p>
          <a:p>
            <a:pPr algn="r" rtl="1"/>
            <a:r>
              <a:rPr lang="fa-IR" sz="2400" dirty="0" smtClean="0"/>
              <a:t>2- نام تجاری</a:t>
            </a:r>
          </a:p>
          <a:p>
            <a:pPr algn="r" rtl="1"/>
            <a:r>
              <a:rPr lang="fa-IR" sz="2400" dirty="0" smtClean="0"/>
              <a:t>3- شماره  پروانه ساخت وزارت بهداشت و آرم سازمان غذاو دارو</a:t>
            </a:r>
          </a:p>
          <a:p>
            <a:pPr algn="r" rtl="1"/>
            <a:r>
              <a:rPr lang="fa-IR" sz="2400" dirty="0" smtClean="0"/>
              <a:t>4- ترکیبات متشکله </a:t>
            </a:r>
          </a:p>
          <a:p>
            <a:pPr algn="r" rtl="1"/>
            <a:r>
              <a:rPr lang="fa-IR" sz="2400" dirty="0" smtClean="0"/>
              <a:t>5- تاریخ تولید</a:t>
            </a:r>
          </a:p>
          <a:p>
            <a:pPr algn="r" rtl="1"/>
            <a:r>
              <a:rPr lang="fa-IR" sz="2400" dirty="0" smtClean="0"/>
              <a:t>6-تاریخ انقضا</a:t>
            </a:r>
          </a:p>
          <a:p>
            <a:pPr algn="r" rtl="1"/>
            <a:r>
              <a:rPr lang="fa-IR" sz="2400" dirty="0" smtClean="0"/>
              <a:t>7- سری ساخت </a:t>
            </a:r>
          </a:p>
          <a:p>
            <a:pPr algn="r" rtl="1"/>
            <a:r>
              <a:rPr lang="fa-IR" sz="2400" dirty="0" smtClean="0"/>
              <a:t>8- ادرس و نام کارخانه سازنده </a:t>
            </a:r>
          </a:p>
          <a:p>
            <a:pPr algn="r" rtl="1"/>
            <a:r>
              <a:rPr lang="fa-IR" sz="2400" dirty="0" smtClean="0"/>
              <a:t>9- نحوه نگهداری ، نحوه مصرف و هشدارها در صورت لزوم </a:t>
            </a:r>
            <a:endParaRPr lang="en-US" sz="2400" dirty="0"/>
          </a:p>
        </p:txBody>
      </p:sp>
      <p:pic>
        <p:nvPicPr>
          <p:cNvPr id="5" name="Content Placeholder 3"/>
          <p:cNvPicPr>
            <a:picLocks noChangeAspect="1" noChangeArrowheads="1"/>
          </p:cNvPicPr>
          <p:nvPr/>
        </p:nvPicPr>
        <p:blipFill>
          <a:blip r:embed="rId2"/>
          <a:srcRect/>
          <a:stretch>
            <a:fillRect/>
          </a:stretch>
        </p:blipFill>
        <p:spPr bwMode="auto">
          <a:xfrm>
            <a:off x="3429000" y="3581400"/>
            <a:ext cx="1752600" cy="15648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990600"/>
          </a:xfrm>
        </p:spPr>
        <p:txBody>
          <a:bodyPr/>
          <a:lstStyle/>
          <a:p>
            <a:pPr algn="ctr" rtl="1"/>
            <a:r>
              <a:rPr lang="fa-IR" b="1" dirty="0" smtClean="0"/>
              <a:t>فراورده های وارداتی</a:t>
            </a:r>
            <a:endParaRPr lang="en-US" b="1" dirty="0"/>
          </a:p>
        </p:txBody>
      </p:sp>
      <p:sp>
        <p:nvSpPr>
          <p:cNvPr id="3" name="Content Placeholder 2"/>
          <p:cNvSpPr>
            <a:spLocks noGrp="1"/>
          </p:cNvSpPr>
          <p:nvPr>
            <p:ph idx="1"/>
          </p:nvPr>
        </p:nvSpPr>
        <p:spPr>
          <a:xfrm>
            <a:off x="533400" y="2743200"/>
            <a:ext cx="8153400" cy="3581400"/>
          </a:xfrm>
        </p:spPr>
        <p:txBody>
          <a:bodyPr/>
          <a:lstStyle/>
          <a:p>
            <a:pPr algn="r" rtl="1">
              <a:buClr>
                <a:srgbClr val="FF0000"/>
              </a:buClr>
              <a:buFont typeface="Wingdings" pitchFamily="2" charset="2"/>
              <a:buChar char="ü"/>
            </a:pPr>
            <a:r>
              <a:rPr lang="fa-IR" sz="2800" dirty="0" smtClean="0">
                <a:solidFill>
                  <a:schemeClr val="tx1">
                    <a:lumMod val="85000"/>
                    <a:lumOff val="15000"/>
                  </a:schemeClr>
                </a:solidFill>
                <a:cs typeface="B Nazanin" pitchFamily="2" charset="-78"/>
              </a:rPr>
              <a:t> </a:t>
            </a:r>
            <a:r>
              <a:rPr lang="fa-IR" sz="2400" dirty="0" smtClean="0">
                <a:cs typeface="B Nazanin" pitchFamily="2" charset="-78"/>
              </a:rPr>
              <a:t>ابتدا کارخانه مورد نظر توسط کارشناسان سازمان غذا و دارو بازدید و امکانات ساختمانی و تجهیزاتی کارخانه تولید کننده مورد بررسی قرار گرفته و در صورت تایید  پس از انجام سایر  بررسی های لازم، آنالیز ترکیبات این فرآورده ها و اطمینان از بی خطر بودن آن برای سلامت افراد، اجازه ورود اولیه فراورده توسط وزارت بهداشت صادر میگردد که به این مرحله ثبت منبع گفته می شود</a:t>
            </a:r>
            <a:r>
              <a:rPr lang="fa-IR" sz="2800" dirty="0" smtClean="0">
                <a:cs typeface="B Nazanin" pitchFamily="2" charset="-78"/>
              </a:rPr>
              <a:t>.</a:t>
            </a:r>
            <a:endParaRPr lang="en-US" dirty="0"/>
          </a:p>
        </p:txBody>
      </p:sp>
      <p:pic>
        <p:nvPicPr>
          <p:cNvPr id="4" name="Picture 2" descr="C:\Documents and Settings\User\Desktop\clip_image002.jpg"/>
          <p:cNvPicPr>
            <a:picLocks noChangeAspect="1" noChangeArrowheads="1"/>
          </p:cNvPicPr>
          <p:nvPr/>
        </p:nvPicPr>
        <p:blipFill>
          <a:blip r:embed="rId2">
            <a:duotone>
              <a:schemeClr val="accent1">
                <a:shade val="45000"/>
                <a:satMod val="135000"/>
              </a:schemeClr>
              <a:prstClr val="white"/>
            </a:duotone>
          </a:blip>
          <a:srcRect/>
          <a:stretch>
            <a:fillRect/>
          </a:stretch>
        </p:blipFill>
        <p:spPr bwMode="auto">
          <a:xfrm>
            <a:off x="7162800" y="304800"/>
            <a:ext cx="976365" cy="13906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noChangeArrowheads="1"/>
          </p:cNvPicPr>
          <p:nvPr/>
        </p:nvPicPr>
        <p:blipFill>
          <a:blip r:embed="rId3"/>
          <a:srcRect/>
          <a:stretch>
            <a:fillRect/>
          </a:stretch>
        </p:blipFill>
        <p:spPr bwMode="auto">
          <a:xfrm>
            <a:off x="762000" y="381000"/>
            <a:ext cx="1097018" cy="1295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lgn="r" rtl="1">
              <a:lnSpc>
                <a:spcPct val="150000"/>
              </a:lnSpc>
              <a:buNone/>
            </a:pPr>
            <a:r>
              <a:rPr lang="fa-IR" b="1" dirty="0" smtClean="0">
                <a:solidFill>
                  <a:schemeClr val="tx1">
                    <a:lumMod val="85000"/>
                    <a:lumOff val="15000"/>
                  </a:schemeClr>
                </a:solidFill>
              </a:rPr>
              <a:t> </a:t>
            </a:r>
            <a:endParaRPr lang="fa-IR" dirty="0" smtClean="0">
              <a:solidFill>
                <a:schemeClr val="tx1">
                  <a:lumMod val="85000"/>
                  <a:lumOff val="15000"/>
                </a:schemeClr>
              </a:solidFill>
            </a:endParaRPr>
          </a:p>
          <a:p>
            <a:pPr algn="r" rtl="1">
              <a:lnSpc>
                <a:spcPct val="150000"/>
              </a:lnSpc>
              <a:buClr>
                <a:srgbClr val="FF0000"/>
              </a:buClr>
              <a:buSzPct val="200000"/>
              <a:buFont typeface="Wingdings" pitchFamily="2" charset="2"/>
              <a:buChar char="ü"/>
            </a:pPr>
            <a:r>
              <a:rPr lang="fa-IR" dirty="0" smtClean="0">
                <a:solidFill>
                  <a:schemeClr val="tx1">
                    <a:lumMod val="85000"/>
                    <a:lumOff val="15000"/>
                  </a:schemeClr>
                </a:solidFill>
              </a:rPr>
              <a:t>   </a:t>
            </a:r>
            <a:r>
              <a:rPr lang="fa-IR" dirty="0" smtClean="0">
                <a:solidFill>
                  <a:schemeClr val="tx1">
                    <a:lumMod val="85000"/>
                    <a:lumOff val="15000"/>
                  </a:schemeClr>
                </a:solidFill>
                <a:cs typeface="B Nazanin" pitchFamily="2" charset="-78"/>
              </a:rPr>
              <a:t>در مرحله ی بعد و ورود محصول به گمرک از محموله ی مورد نظر نمونه و به آزمایشگاه های کنترل مواد خوراکی، آرایشی و بهداشتی ارسال می گردد.</a:t>
            </a:r>
          </a:p>
          <a:p>
            <a:pPr algn="r" rtl="1">
              <a:lnSpc>
                <a:spcPct val="150000"/>
              </a:lnSpc>
              <a:buClr>
                <a:srgbClr val="FF0000"/>
              </a:buClr>
              <a:buSzPct val="200000"/>
              <a:buNone/>
            </a:pPr>
            <a:endParaRPr lang="fa-IR" dirty="0" smtClean="0">
              <a:solidFill>
                <a:schemeClr val="tx1">
                  <a:lumMod val="85000"/>
                  <a:lumOff val="15000"/>
                </a:schemeClr>
              </a:solidFill>
              <a:cs typeface="B Nazanin" pitchFamily="2" charset="-78"/>
            </a:endParaRPr>
          </a:p>
          <a:p>
            <a:pPr algn="r" rtl="1">
              <a:lnSpc>
                <a:spcPct val="150000"/>
              </a:lnSpc>
              <a:buClr>
                <a:srgbClr val="FF0000"/>
              </a:buClr>
              <a:buSzPct val="200000"/>
              <a:buFont typeface="Wingdings" pitchFamily="2" charset="2"/>
              <a:buChar char="ü"/>
            </a:pPr>
            <a:r>
              <a:rPr lang="fa-IR" dirty="0" smtClean="0">
                <a:solidFill>
                  <a:schemeClr val="tx1">
                    <a:lumMod val="85000"/>
                    <a:lumOff val="15000"/>
                  </a:schemeClr>
                </a:solidFill>
                <a:cs typeface="B Nazanin" pitchFamily="2" charset="-78"/>
              </a:rPr>
              <a:t>در صورت تأیید سلامت محصولات مورد نظر، مجوز ترخیص و مصرف آن توسط وزارت بهداشت صادر می گردد.</a:t>
            </a:r>
          </a:p>
          <a:p>
            <a:pPr algn="r" rtl="1">
              <a:lnSpc>
                <a:spcPct val="150000"/>
              </a:lnSpc>
              <a:buNone/>
            </a:pPr>
            <a:r>
              <a:rPr lang="fa-IR" dirty="0" smtClean="0">
                <a:solidFill>
                  <a:schemeClr val="tx1">
                    <a:lumMod val="85000"/>
                    <a:lumOff val="15000"/>
                  </a:schemeClr>
                </a:solidFill>
              </a:rPr>
              <a:t>  </a:t>
            </a:r>
          </a:p>
          <a:p>
            <a:pPr algn="r" rtl="1">
              <a:lnSpc>
                <a:spcPct val="150000"/>
              </a:lnSpc>
              <a:buClr>
                <a:srgbClr val="FF0000"/>
              </a:buClr>
              <a:buSzPct val="200000"/>
              <a:buFont typeface="Wingdings" pitchFamily="2" charset="2"/>
              <a:buChar char="ü"/>
            </a:pPr>
            <a:r>
              <a:rPr lang="fa-IR" dirty="0" smtClean="0">
                <a:solidFill>
                  <a:schemeClr val="tx1">
                    <a:lumMod val="85000"/>
                    <a:lumOff val="15000"/>
                  </a:schemeClr>
                </a:solidFill>
              </a:rPr>
              <a:t>  </a:t>
            </a:r>
            <a:r>
              <a:rPr lang="fa-IR" dirty="0" smtClean="0">
                <a:solidFill>
                  <a:schemeClr val="tx1">
                    <a:lumMod val="85000"/>
                    <a:lumOff val="15000"/>
                  </a:schemeClr>
                </a:solidFill>
                <a:cs typeface="B Nazanin" pitchFamily="2" charset="-78"/>
              </a:rPr>
              <a:t> در همین مرحله واردکننده موظف است برچسب مورد تأیید وزارت بهداشت را بر روی محصول خود الصاق و آن را در سطح کشور پخش نماید.</a:t>
            </a:r>
            <a:endParaRPr lang="fa-IR" dirty="0">
              <a:cs typeface="B Nazanin" pitchFamily="2" charset="-78"/>
            </a:endParaRPr>
          </a:p>
        </p:txBody>
      </p:sp>
      <p:pic>
        <p:nvPicPr>
          <p:cNvPr id="4" name="Picture 2" descr="C:\Documents and Settings\User\Desktop\clip_image002.jpg"/>
          <p:cNvPicPr>
            <a:picLocks noChangeAspect="1" noChangeArrowheads="1"/>
          </p:cNvPicPr>
          <p:nvPr/>
        </p:nvPicPr>
        <p:blipFill>
          <a:blip r:embed="rId2">
            <a:duotone>
              <a:schemeClr val="accent1">
                <a:shade val="45000"/>
                <a:satMod val="135000"/>
              </a:schemeClr>
              <a:prstClr val="white"/>
            </a:duotone>
          </a:blip>
          <a:srcRect/>
          <a:stretch>
            <a:fillRect/>
          </a:stretch>
        </p:blipFill>
        <p:spPr bwMode="auto">
          <a:xfrm>
            <a:off x="7162800" y="304800"/>
            <a:ext cx="976365" cy="13906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noChangeArrowheads="1"/>
          </p:cNvPicPr>
          <p:nvPr/>
        </p:nvPicPr>
        <p:blipFill>
          <a:blip r:embed="rId3"/>
          <a:srcRect/>
          <a:stretch>
            <a:fillRect/>
          </a:stretch>
        </p:blipFill>
        <p:spPr bwMode="auto">
          <a:xfrm>
            <a:off x="762000" y="381000"/>
            <a:ext cx="1097018" cy="1295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0"/>
            <a:ext cx="8229600" cy="3581400"/>
          </a:xfrm>
        </p:spPr>
        <p:txBody>
          <a:bodyPr>
            <a:noAutofit/>
          </a:bodyPr>
          <a:lstStyle/>
          <a:p>
            <a:pPr algn="r" rtl="1"/>
            <a:r>
              <a:rPr lang="fa-IR" sz="3600" b="1" dirty="0" smtClean="0">
                <a:solidFill>
                  <a:srgbClr val="7030A0"/>
                </a:solidFill>
                <a:cs typeface="B Nazanin" pitchFamily="2" charset="-78"/>
              </a:rPr>
              <a:t>فرایند شناسه دار کردن اقلام سلامت محور وارداتی مجاز به نحوی که این فراورده ها برای مصرف کننده به راحتی قابل شناسایی باشد امری است بسیار مهم که باید توسط وزارت بهداشت سازمان دهی گردد</a:t>
            </a:r>
            <a:endParaRPr lang="en-US" sz="3600" b="1" dirty="0">
              <a:solidFill>
                <a:srgbClr val="7030A0"/>
              </a:solidFill>
              <a:cs typeface="B Nazanin" pitchFamily="2" charset="-78"/>
            </a:endParaRPr>
          </a:p>
        </p:txBody>
      </p:sp>
      <p:pic>
        <p:nvPicPr>
          <p:cNvPr id="4" name="Picture 2" descr="C:\Documents and Settings\User\Desktop\clip_image002.jpg"/>
          <p:cNvPicPr>
            <a:picLocks noChangeAspect="1" noChangeArrowheads="1"/>
          </p:cNvPicPr>
          <p:nvPr/>
        </p:nvPicPr>
        <p:blipFill>
          <a:blip r:embed="rId2">
            <a:duotone>
              <a:schemeClr val="accent1">
                <a:shade val="45000"/>
                <a:satMod val="135000"/>
              </a:schemeClr>
              <a:prstClr val="white"/>
            </a:duotone>
          </a:blip>
          <a:srcRect/>
          <a:stretch>
            <a:fillRect/>
          </a:stretch>
        </p:blipFill>
        <p:spPr bwMode="auto">
          <a:xfrm>
            <a:off x="7162800" y="304800"/>
            <a:ext cx="976365" cy="13906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noChangeArrowheads="1"/>
          </p:cNvPicPr>
          <p:nvPr/>
        </p:nvPicPr>
        <p:blipFill>
          <a:blip r:embed="rId3"/>
          <a:srcRect/>
          <a:stretch>
            <a:fillRect/>
          </a:stretch>
        </p:blipFill>
        <p:spPr bwMode="auto">
          <a:xfrm>
            <a:off x="762000" y="381000"/>
            <a:ext cx="1097018" cy="1295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untitledff.bmp"/>
          <p:cNvPicPr>
            <a:picLocks noChangeAspect="1"/>
          </p:cNvPicPr>
          <p:nvPr/>
        </p:nvPicPr>
        <p:blipFill>
          <a:blip r:embed="rId4">
            <a:duotone>
              <a:schemeClr val="accent2">
                <a:shade val="45000"/>
                <a:satMod val="135000"/>
              </a:schemeClr>
              <a:prstClr val="white"/>
            </a:duotone>
          </a:blip>
          <a:stretch>
            <a:fillRect/>
          </a:stretch>
        </p:blipFill>
        <p:spPr>
          <a:xfrm>
            <a:off x="2667000" y="1371600"/>
            <a:ext cx="2142857" cy="2142857"/>
          </a:xfrm>
          <a:prstGeom prst="rect">
            <a:avLst/>
          </a:prstGeom>
        </p:spPr>
      </p:pic>
      <p:pic>
        <p:nvPicPr>
          <p:cNvPr id="7" name="Picture 6" descr="untitledبب.bmp"/>
          <p:cNvPicPr>
            <a:picLocks noChangeAspect="1"/>
          </p:cNvPicPr>
          <p:nvPr/>
        </p:nvPicPr>
        <p:blipFill>
          <a:blip r:embed="rId5">
            <a:duotone>
              <a:schemeClr val="accent2">
                <a:shade val="45000"/>
                <a:satMod val="135000"/>
              </a:schemeClr>
              <a:prstClr val="white"/>
            </a:duotone>
          </a:blip>
          <a:stretch>
            <a:fillRect/>
          </a:stretch>
        </p:blipFill>
        <p:spPr>
          <a:xfrm>
            <a:off x="4495800" y="1371600"/>
            <a:ext cx="1357322" cy="2143140"/>
          </a:xfrm>
          <a:prstGeom prst="rect">
            <a:avLst/>
          </a:prstGeom>
          <a:solidFill>
            <a:srgbClr val="C00000">
              <a:alpha val="13000"/>
            </a:srgbClr>
          </a:solid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133600"/>
            <a:ext cx="8610600" cy="4191000"/>
          </a:xfrm>
        </p:spPr>
        <p:txBody>
          <a:bodyPr>
            <a:normAutofit/>
          </a:bodyPr>
          <a:lstStyle/>
          <a:p>
            <a:pPr algn="r" rtl="1">
              <a:buNone/>
            </a:pPr>
            <a:r>
              <a:rPr lang="fa-IR" b="1" dirty="0" smtClean="0">
                <a:solidFill>
                  <a:srgbClr val="7030A0"/>
                </a:solidFill>
                <a:latin typeface="Arial" pitchFamily="34" charset="0"/>
                <a:cs typeface="B Titr" pitchFamily="2" charset="-78"/>
              </a:rPr>
              <a:t>اهداف طرح:</a:t>
            </a:r>
          </a:p>
          <a:p>
            <a:pPr algn="r" rtl="1">
              <a:lnSpc>
                <a:spcPct val="150000"/>
              </a:lnSpc>
              <a:buNone/>
            </a:pPr>
            <a:r>
              <a:rPr lang="fa-IR" sz="2400" dirty="0" smtClean="0">
                <a:cs typeface="B Nazanin" pitchFamily="2" charset="-78"/>
              </a:rPr>
              <a:t>1ـ ایجاد بستر مناسب برای مدیریت سلامت و اصالت فرآورده ها </a:t>
            </a:r>
          </a:p>
          <a:p>
            <a:pPr algn="r" rtl="1">
              <a:lnSpc>
                <a:spcPct val="150000"/>
              </a:lnSpc>
              <a:buNone/>
            </a:pPr>
            <a:r>
              <a:rPr lang="fa-IR" sz="2400" dirty="0" smtClean="0">
                <a:cs typeface="B Nazanin" pitchFamily="2" charset="-78"/>
              </a:rPr>
              <a:t>2ـ ایجاد امکان لازم برای مصرف کنندگان در تهیه و مصرف فرآورده های اصیل </a:t>
            </a:r>
          </a:p>
          <a:p>
            <a:pPr algn="r" rtl="1">
              <a:lnSpc>
                <a:spcPct val="150000"/>
              </a:lnSpc>
              <a:buNone/>
            </a:pPr>
            <a:r>
              <a:rPr lang="fa-IR" sz="2400" dirty="0" smtClean="0">
                <a:cs typeface="B Nazanin" pitchFamily="2" charset="-78"/>
              </a:rPr>
              <a:t>3ـ نظارت و کنترل کیفی و رهگیری محصولات در سطح عرضه</a:t>
            </a:r>
          </a:p>
          <a:p>
            <a:pPr algn="r" rtl="1">
              <a:lnSpc>
                <a:spcPct val="150000"/>
              </a:lnSpc>
              <a:buNone/>
            </a:pPr>
            <a:r>
              <a:rPr lang="fa-IR" sz="2400" dirty="0" smtClean="0">
                <a:cs typeface="B Nazanin" pitchFamily="2" charset="-78"/>
              </a:rPr>
              <a:t>4ـ مبارزه با تخلفات شرکت های وارد کننده، شرکت های پخش و فروشگاهها </a:t>
            </a:r>
          </a:p>
          <a:p>
            <a:pPr algn="r" rtl="1">
              <a:lnSpc>
                <a:spcPct val="150000"/>
              </a:lnSpc>
              <a:buNone/>
            </a:pPr>
            <a:r>
              <a:rPr lang="fa-IR" sz="2400" dirty="0" smtClean="0">
                <a:cs typeface="B Nazanin" pitchFamily="2" charset="-78"/>
              </a:rPr>
              <a:t>5- مبارزه با تجارت و قاچاق  فرآورده های غیر اصیل</a:t>
            </a:r>
          </a:p>
        </p:txBody>
      </p:sp>
      <p:pic>
        <p:nvPicPr>
          <p:cNvPr id="4" name="Picture 2" descr="C:\Documents and Settings\User\Desktop\clip_image002.jpg"/>
          <p:cNvPicPr>
            <a:picLocks noChangeAspect="1" noChangeArrowheads="1"/>
          </p:cNvPicPr>
          <p:nvPr/>
        </p:nvPicPr>
        <p:blipFill>
          <a:blip r:embed="rId2">
            <a:duotone>
              <a:schemeClr val="accent1">
                <a:shade val="45000"/>
                <a:satMod val="135000"/>
              </a:schemeClr>
              <a:prstClr val="white"/>
            </a:duotone>
          </a:blip>
          <a:srcRect/>
          <a:stretch>
            <a:fillRect/>
          </a:stretch>
        </p:blipFill>
        <p:spPr bwMode="auto">
          <a:xfrm>
            <a:off x="7467600" y="304800"/>
            <a:ext cx="976365" cy="13906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noChangeArrowheads="1"/>
          </p:cNvPicPr>
          <p:nvPr/>
        </p:nvPicPr>
        <p:blipFill>
          <a:blip r:embed="rId3"/>
          <a:srcRect/>
          <a:stretch>
            <a:fillRect/>
          </a:stretch>
        </p:blipFill>
        <p:spPr bwMode="auto">
          <a:xfrm>
            <a:off x="762000" y="381000"/>
            <a:ext cx="1097018" cy="1295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077200" cy="3916363"/>
          </a:xfrm>
        </p:spPr>
        <p:txBody>
          <a:bodyPr>
            <a:normAutofit/>
          </a:bodyPr>
          <a:lstStyle/>
          <a:p>
            <a:pPr algn="r" rtl="1">
              <a:buClr>
                <a:srgbClr val="FF0000"/>
              </a:buClr>
              <a:buNone/>
            </a:pPr>
            <a:r>
              <a:rPr lang="fa-IR" sz="3200" b="1" dirty="0" smtClean="0">
                <a:solidFill>
                  <a:srgbClr val="CC00CC"/>
                </a:solidFill>
                <a:cs typeface="B Nazanin" pitchFamily="2" charset="-78"/>
              </a:rPr>
              <a:t>برچسب فارسی نویس:</a:t>
            </a:r>
          </a:p>
          <a:p>
            <a:pPr algn="r" rtl="1">
              <a:buClr>
                <a:srgbClr val="FF0000"/>
              </a:buClr>
              <a:buFont typeface="Wingdings" pitchFamily="2" charset="2"/>
              <a:buChar char="ü"/>
            </a:pPr>
            <a:r>
              <a:rPr lang="fa-IR" sz="2400" dirty="0" smtClean="0">
                <a:cs typeface="B Nazanin" pitchFamily="2" charset="-78"/>
              </a:rPr>
              <a:t>الصاق این بر چسب فارسی نویس رسما از سال 1384 بروی ا ین فراورد ه ها الزامی گردید . این بر چسب پس از تأیید وزارت بهداشت  و به فرمت ذیل بروی این کالا ها درج میگردید</a:t>
            </a:r>
            <a:r>
              <a:rPr lang="fa-IR" sz="2400" dirty="0" smtClean="0"/>
              <a:t>.</a:t>
            </a:r>
            <a:endParaRPr lang="fa-IR" sz="2400" dirty="0"/>
          </a:p>
        </p:txBody>
      </p:sp>
      <p:pic>
        <p:nvPicPr>
          <p:cNvPr id="5" name="Picture 2" descr="C:\Documents and Settings\User\Desktop\clip_image002.jpg"/>
          <p:cNvPicPr>
            <a:picLocks noChangeAspect="1" noChangeArrowheads="1"/>
          </p:cNvPicPr>
          <p:nvPr/>
        </p:nvPicPr>
        <p:blipFill>
          <a:blip r:embed="rId2">
            <a:duotone>
              <a:schemeClr val="accent1">
                <a:shade val="45000"/>
                <a:satMod val="135000"/>
              </a:schemeClr>
              <a:prstClr val="white"/>
            </a:duotone>
          </a:blip>
          <a:srcRect/>
          <a:stretch>
            <a:fillRect/>
          </a:stretch>
        </p:blipFill>
        <p:spPr bwMode="auto">
          <a:xfrm>
            <a:off x="7772400" y="304800"/>
            <a:ext cx="976365" cy="13144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noChangeArrowheads="1"/>
          </p:cNvPicPr>
          <p:nvPr/>
        </p:nvPicPr>
        <p:blipFill>
          <a:blip r:embed="rId3"/>
          <a:srcRect/>
          <a:stretch>
            <a:fillRect/>
          </a:stretch>
        </p:blipFill>
        <p:spPr bwMode="auto">
          <a:xfrm>
            <a:off x="762000" y="381000"/>
            <a:ext cx="1097018" cy="1295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2"/>
          <p:cNvPicPr>
            <a:picLocks noChangeAspect="1" noChangeArrowheads="1"/>
          </p:cNvPicPr>
          <p:nvPr/>
        </p:nvPicPr>
        <p:blipFill>
          <a:blip r:embed="rId4"/>
          <a:srcRect/>
          <a:stretch>
            <a:fillRect/>
          </a:stretch>
        </p:blipFill>
        <p:spPr bwMode="auto">
          <a:xfrm>
            <a:off x="2360942" y="3962400"/>
            <a:ext cx="4269748" cy="21526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angle 8"/>
          <p:cNvSpPr/>
          <p:nvPr/>
        </p:nvSpPr>
        <p:spPr>
          <a:xfrm>
            <a:off x="304800" y="1600200"/>
            <a:ext cx="7391400" cy="523220"/>
          </a:xfrm>
          <a:prstGeom prst="rect">
            <a:avLst/>
          </a:prstGeom>
        </p:spPr>
        <p:txBody>
          <a:bodyPr wrap="square">
            <a:spAutoFit/>
          </a:bodyPr>
          <a:lstStyle/>
          <a:p>
            <a:pPr algn="r" rtl="1">
              <a:buNone/>
            </a:pPr>
            <a:r>
              <a:rPr lang="fa-IR" sz="2800" b="1" dirty="0" smtClean="0">
                <a:solidFill>
                  <a:srgbClr val="7030A0"/>
                </a:solidFill>
                <a:latin typeface="Arial" pitchFamily="34" charset="0"/>
                <a:cs typeface="B Titr" pitchFamily="2" charset="-78"/>
              </a:rPr>
              <a:t>تاریخچه شناسه دار کردن اقلام سلامت محور: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4267200"/>
          </a:xfrm>
        </p:spPr>
        <p:txBody>
          <a:bodyPr>
            <a:normAutofit fontScale="92500"/>
          </a:bodyPr>
          <a:lstStyle/>
          <a:p>
            <a:pPr algn="r" rtl="1">
              <a:buNone/>
            </a:pPr>
            <a:r>
              <a:rPr lang="fa-IR" sz="2900" b="1" dirty="0" smtClean="0">
                <a:solidFill>
                  <a:srgbClr val="7030A0"/>
                </a:solidFill>
                <a:latin typeface="Arial" pitchFamily="34" charset="0"/>
                <a:cs typeface="B Titr" pitchFamily="2" charset="-78"/>
              </a:rPr>
              <a:t>برخی اشکالات موجود در بر چسب فارسی نویس:</a:t>
            </a:r>
          </a:p>
          <a:p>
            <a:pPr algn="r" rtl="1">
              <a:buNone/>
            </a:pPr>
            <a:endParaRPr lang="fa-IR" sz="3100" dirty="0" smtClean="0"/>
          </a:p>
          <a:p>
            <a:pPr algn="r" rtl="1">
              <a:buClr>
                <a:srgbClr val="FF0066"/>
              </a:buClr>
              <a:buSzPct val="64000"/>
              <a:buFont typeface="Wingdings" pitchFamily="2" charset="2"/>
              <a:buChar char="ü"/>
            </a:pPr>
            <a:r>
              <a:rPr lang="fa-IR" sz="2600" dirty="0" smtClean="0">
                <a:cs typeface="B Nazanin" pitchFamily="2" charset="-78"/>
              </a:rPr>
              <a:t>ضریب امنیتی پایین ، امکان کپی برداری و تقلب  در برچسب مذکور</a:t>
            </a:r>
          </a:p>
          <a:p>
            <a:pPr algn="r" rtl="1">
              <a:buClr>
                <a:srgbClr val="FF0066"/>
              </a:buClr>
              <a:buSzPct val="64000"/>
              <a:buFont typeface="Wingdings" pitchFamily="2" charset="2"/>
              <a:buChar char="ü"/>
            </a:pPr>
            <a:endParaRPr lang="fa-IR" sz="2600" dirty="0" smtClean="0">
              <a:cs typeface="B Nazanin" pitchFamily="2" charset="-78"/>
            </a:endParaRPr>
          </a:p>
          <a:p>
            <a:pPr algn="r" rtl="1">
              <a:buClr>
                <a:srgbClr val="FF0066"/>
              </a:buClr>
              <a:buSzPct val="64000"/>
              <a:buFont typeface="Wingdings" pitchFamily="2" charset="2"/>
              <a:buChar char="ü"/>
            </a:pPr>
            <a:r>
              <a:rPr lang="fa-IR" sz="2600" dirty="0" smtClean="0">
                <a:cs typeface="B Nazanin" pitchFamily="2" charset="-78"/>
              </a:rPr>
              <a:t>اختصاصی نبودن این برچسب برای هر قلم کالای قابل خرید و فروش</a:t>
            </a:r>
          </a:p>
          <a:p>
            <a:pPr algn="r" rtl="1">
              <a:buClr>
                <a:srgbClr val="FF0066"/>
              </a:buClr>
              <a:buSzPct val="64000"/>
              <a:buFont typeface="Wingdings" pitchFamily="2" charset="2"/>
              <a:buChar char="ü"/>
            </a:pPr>
            <a:endParaRPr lang="fa-IR" sz="2600" dirty="0" smtClean="0">
              <a:cs typeface="B Nazanin" pitchFamily="2" charset="-78"/>
            </a:endParaRPr>
          </a:p>
          <a:p>
            <a:pPr algn="r" rtl="1">
              <a:buClr>
                <a:srgbClr val="FF0066"/>
              </a:buClr>
              <a:buSzPct val="64000"/>
              <a:buFont typeface="Wingdings" pitchFamily="2" charset="2"/>
              <a:buChar char="ü"/>
            </a:pPr>
            <a:r>
              <a:rPr lang="fa-IR" sz="2600" dirty="0" smtClean="0">
                <a:cs typeface="B Nazanin" pitchFamily="2" charset="-78"/>
              </a:rPr>
              <a:t>عدم امکان پیگیری ، پایش و گزارش اطلاعات</a:t>
            </a:r>
          </a:p>
          <a:p>
            <a:pPr algn="r" rtl="1">
              <a:buClr>
                <a:srgbClr val="FF0066"/>
              </a:buClr>
              <a:buSzPct val="64000"/>
              <a:buFont typeface="Wingdings" pitchFamily="2" charset="2"/>
              <a:buChar char="ü"/>
            </a:pPr>
            <a:endParaRPr lang="fa-IR" sz="2600" dirty="0" smtClean="0">
              <a:cs typeface="B Nazanin" pitchFamily="2" charset="-78"/>
            </a:endParaRPr>
          </a:p>
          <a:p>
            <a:pPr algn="r" rtl="1">
              <a:buClr>
                <a:srgbClr val="FF0066"/>
              </a:buClr>
              <a:buSzPct val="64000"/>
              <a:buFont typeface="Wingdings" pitchFamily="2" charset="2"/>
              <a:buChar char="ü"/>
            </a:pPr>
            <a:r>
              <a:rPr lang="fa-IR" sz="2600" dirty="0" smtClean="0">
                <a:cs typeface="B Nazanin" pitchFamily="2" charset="-78"/>
              </a:rPr>
              <a:t>عدم امکان فراخوان جمع آوری و ردیابی محصولات از سطح عرضه در صورت لزوم</a:t>
            </a:r>
          </a:p>
          <a:p>
            <a:pPr algn="r" rtl="1">
              <a:buNone/>
            </a:pPr>
            <a:endParaRPr lang="en-US" dirty="0" smtClean="0"/>
          </a:p>
          <a:p>
            <a:endParaRPr lang="fa-IR" dirty="0"/>
          </a:p>
        </p:txBody>
      </p:sp>
      <p:pic>
        <p:nvPicPr>
          <p:cNvPr id="4" name="Picture 2" descr="C:\Documents and Settings\User\Desktop\clip_image002.jpg"/>
          <p:cNvPicPr>
            <a:picLocks noChangeAspect="1" noChangeArrowheads="1"/>
          </p:cNvPicPr>
          <p:nvPr/>
        </p:nvPicPr>
        <p:blipFill>
          <a:blip r:embed="rId2">
            <a:duotone>
              <a:schemeClr val="accent1">
                <a:shade val="45000"/>
                <a:satMod val="135000"/>
              </a:schemeClr>
              <a:prstClr val="white"/>
            </a:duotone>
          </a:blip>
          <a:srcRect/>
          <a:stretch>
            <a:fillRect/>
          </a:stretch>
        </p:blipFill>
        <p:spPr bwMode="auto">
          <a:xfrm>
            <a:off x="7162800" y="304800"/>
            <a:ext cx="976365" cy="13906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noChangeArrowheads="1"/>
          </p:cNvPicPr>
          <p:nvPr/>
        </p:nvPicPr>
        <p:blipFill>
          <a:blip r:embed="rId3"/>
          <a:srcRect/>
          <a:stretch>
            <a:fillRect/>
          </a:stretch>
        </p:blipFill>
        <p:spPr bwMode="auto">
          <a:xfrm>
            <a:off x="762000" y="304800"/>
            <a:ext cx="1097018" cy="1295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297363"/>
          </a:xfrm>
        </p:spPr>
        <p:txBody>
          <a:bodyPr/>
          <a:lstStyle/>
          <a:p>
            <a:pPr algn="ctr" rtl="1">
              <a:buNone/>
            </a:pPr>
            <a:r>
              <a:rPr lang="fa-IR" sz="2800" b="1" dirty="0" smtClean="0">
                <a:solidFill>
                  <a:srgbClr val="FF0000"/>
                </a:solidFill>
                <a:latin typeface="Arial" pitchFamily="34" charset="0"/>
                <a:cs typeface="B Titr" pitchFamily="2" charset="-78"/>
              </a:rPr>
              <a:t>با توجه به نقایص موجود سامانه های جدیدی  طراحی گردید</a:t>
            </a:r>
            <a:endParaRPr lang="en-US" sz="2800" b="1" dirty="0" smtClean="0">
              <a:solidFill>
                <a:srgbClr val="FF0000"/>
              </a:solidFill>
              <a:latin typeface="Arial" pitchFamily="34" charset="0"/>
              <a:cs typeface="B Titr" pitchFamily="2" charset="-78"/>
            </a:endParaRPr>
          </a:p>
          <a:p>
            <a:pPr>
              <a:buNone/>
            </a:pPr>
            <a:endParaRPr lang="fa-IR" dirty="0"/>
          </a:p>
        </p:txBody>
      </p:sp>
      <p:pic>
        <p:nvPicPr>
          <p:cNvPr id="4" name="Picture 2" descr="C:\Documents and Settings\User\Desktop\clip_image002.jpg"/>
          <p:cNvPicPr>
            <a:picLocks noChangeAspect="1" noChangeArrowheads="1"/>
          </p:cNvPicPr>
          <p:nvPr/>
        </p:nvPicPr>
        <p:blipFill>
          <a:blip r:embed="rId2">
            <a:duotone>
              <a:schemeClr val="accent1">
                <a:shade val="45000"/>
                <a:satMod val="135000"/>
              </a:schemeClr>
              <a:prstClr val="white"/>
            </a:duotone>
          </a:blip>
          <a:srcRect/>
          <a:stretch>
            <a:fillRect/>
          </a:stretch>
        </p:blipFill>
        <p:spPr bwMode="auto">
          <a:xfrm>
            <a:off x="7162800" y="304800"/>
            <a:ext cx="976365" cy="13906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noChangeArrowheads="1"/>
          </p:cNvPicPr>
          <p:nvPr/>
        </p:nvPicPr>
        <p:blipFill>
          <a:blip r:embed="rId3"/>
          <a:srcRect/>
          <a:stretch>
            <a:fillRect/>
          </a:stretch>
        </p:blipFill>
        <p:spPr bwMode="auto">
          <a:xfrm>
            <a:off x="762000" y="304800"/>
            <a:ext cx="1097018" cy="1295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2"/>
          <p:cNvPicPr>
            <a:picLocks noChangeAspect="1" noChangeArrowheads="1"/>
          </p:cNvPicPr>
          <p:nvPr/>
        </p:nvPicPr>
        <p:blipFill>
          <a:blip r:embed="rId4" cstate="print"/>
          <a:srcRect/>
          <a:stretch>
            <a:fillRect/>
          </a:stretch>
        </p:blipFill>
        <p:spPr bwMode="auto">
          <a:xfrm>
            <a:off x="1143000" y="3048000"/>
            <a:ext cx="2286000" cy="18867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ight Arrow 6"/>
          <p:cNvSpPr/>
          <p:nvPr/>
        </p:nvSpPr>
        <p:spPr>
          <a:xfrm>
            <a:off x="4038600" y="3733800"/>
            <a:ext cx="990600" cy="785818"/>
          </a:xfrm>
          <a:prstGeom prst="rightArrow">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K:\2.jpg"/>
          <p:cNvPicPr>
            <a:picLocks noChangeAspect="1" noChangeArrowheads="1"/>
          </p:cNvPicPr>
          <p:nvPr/>
        </p:nvPicPr>
        <p:blipFill>
          <a:blip r:embed="rId5"/>
          <a:srcRect l="14857" t="5551" r="8424" b="7484"/>
          <a:stretch>
            <a:fillRect/>
          </a:stretch>
        </p:blipFill>
        <p:spPr bwMode="auto">
          <a:xfrm rot="21445547">
            <a:off x="5565467" y="2589110"/>
            <a:ext cx="2429094" cy="32767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amond(in)">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297363"/>
          </a:xfrm>
        </p:spPr>
        <p:txBody>
          <a:bodyPr/>
          <a:lstStyle/>
          <a:p>
            <a:pPr algn="ctr" rtl="1">
              <a:buNone/>
            </a:pPr>
            <a:r>
              <a:rPr lang="fa-IR" sz="2800" b="1" dirty="0" smtClean="0">
                <a:solidFill>
                  <a:srgbClr val="FF0000"/>
                </a:solidFill>
                <a:latin typeface="Arial" pitchFamily="34" charset="0"/>
                <a:cs typeface="B Titr" pitchFamily="2" charset="-78"/>
              </a:rPr>
              <a:t>با توجه به نقایص موجود سامانه های جدیدی  طراحی گردید</a:t>
            </a:r>
            <a:endParaRPr lang="en-US" sz="2800" b="1" dirty="0" smtClean="0">
              <a:solidFill>
                <a:srgbClr val="FF0000"/>
              </a:solidFill>
              <a:latin typeface="Arial" pitchFamily="34" charset="0"/>
              <a:cs typeface="B Titr" pitchFamily="2" charset="-78"/>
            </a:endParaRPr>
          </a:p>
          <a:p>
            <a:pPr>
              <a:buNone/>
            </a:pPr>
            <a:endParaRPr lang="fa-IR" dirty="0"/>
          </a:p>
        </p:txBody>
      </p:sp>
      <p:pic>
        <p:nvPicPr>
          <p:cNvPr id="4" name="Picture 2" descr="C:\Documents and Settings\User\Desktop\clip_image002.jpg"/>
          <p:cNvPicPr>
            <a:picLocks noChangeAspect="1" noChangeArrowheads="1"/>
          </p:cNvPicPr>
          <p:nvPr/>
        </p:nvPicPr>
        <p:blipFill>
          <a:blip r:embed="rId2">
            <a:duotone>
              <a:schemeClr val="accent1">
                <a:shade val="45000"/>
                <a:satMod val="135000"/>
              </a:schemeClr>
              <a:prstClr val="white"/>
            </a:duotone>
          </a:blip>
          <a:srcRect/>
          <a:stretch>
            <a:fillRect/>
          </a:stretch>
        </p:blipFill>
        <p:spPr bwMode="auto">
          <a:xfrm>
            <a:off x="7162800" y="304800"/>
            <a:ext cx="976365" cy="13906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noChangeArrowheads="1"/>
          </p:cNvPicPr>
          <p:nvPr/>
        </p:nvPicPr>
        <p:blipFill>
          <a:blip r:embed="rId3"/>
          <a:srcRect/>
          <a:stretch>
            <a:fillRect/>
          </a:stretch>
        </p:blipFill>
        <p:spPr bwMode="auto">
          <a:xfrm>
            <a:off x="762000" y="304800"/>
            <a:ext cx="1097018" cy="1295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2"/>
          <p:cNvPicPr>
            <a:picLocks noChangeAspect="1" noChangeArrowheads="1"/>
          </p:cNvPicPr>
          <p:nvPr/>
        </p:nvPicPr>
        <p:blipFill>
          <a:blip r:embed="rId4" cstate="print"/>
          <a:srcRect/>
          <a:stretch>
            <a:fillRect/>
          </a:stretch>
        </p:blipFill>
        <p:spPr bwMode="auto">
          <a:xfrm>
            <a:off x="381000" y="3581400"/>
            <a:ext cx="2286000" cy="18867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ight Arrow 6"/>
          <p:cNvSpPr/>
          <p:nvPr/>
        </p:nvSpPr>
        <p:spPr>
          <a:xfrm>
            <a:off x="2743200" y="4114800"/>
            <a:ext cx="990600" cy="785818"/>
          </a:xfrm>
          <a:prstGeom prst="rightArrow">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K:\2.jpg"/>
          <p:cNvPicPr>
            <a:picLocks noChangeAspect="1" noChangeArrowheads="1"/>
          </p:cNvPicPr>
          <p:nvPr/>
        </p:nvPicPr>
        <p:blipFill>
          <a:blip r:embed="rId5"/>
          <a:srcRect l="14857" t="5551" r="8424" b="7484"/>
          <a:stretch>
            <a:fillRect/>
          </a:stretch>
        </p:blipFill>
        <p:spPr bwMode="auto">
          <a:xfrm rot="21445547">
            <a:off x="3775129" y="3439223"/>
            <a:ext cx="1404623" cy="2092889"/>
          </a:xfrm>
          <a:prstGeom prst="rect">
            <a:avLst/>
          </a:prstGeom>
          <a:noFill/>
        </p:spPr>
      </p:pic>
      <p:sp>
        <p:nvSpPr>
          <p:cNvPr id="9" name="Right Arrow 8"/>
          <p:cNvSpPr/>
          <p:nvPr/>
        </p:nvSpPr>
        <p:spPr>
          <a:xfrm>
            <a:off x="5257800" y="4191000"/>
            <a:ext cx="990600" cy="785818"/>
          </a:xfrm>
          <a:prstGeom prst="rightArrow">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Documents and Settings\DR-DEHGHAN\Desktop\اصالت.png"/>
          <p:cNvPicPr>
            <a:picLocks noChangeAspect="1" noChangeArrowheads="1"/>
          </p:cNvPicPr>
          <p:nvPr/>
        </p:nvPicPr>
        <p:blipFill>
          <a:blip r:embed="rId6"/>
          <a:srcRect/>
          <a:stretch>
            <a:fillRect/>
          </a:stretch>
        </p:blipFill>
        <p:spPr bwMode="auto">
          <a:xfrm>
            <a:off x="6299200" y="3200400"/>
            <a:ext cx="2844800" cy="2133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amond(in)">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User\Desktop\clip_image002.jpg"/>
          <p:cNvPicPr>
            <a:picLocks noChangeAspect="1" noChangeArrowheads="1"/>
          </p:cNvPicPr>
          <p:nvPr/>
        </p:nvPicPr>
        <p:blipFill>
          <a:blip r:embed="rId2">
            <a:duotone>
              <a:schemeClr val="accent1">
                <a:shade val="45000"/>
                <a:satMod val="135000"/>
              </a:schemeClr>
              <a:prstClr val="white"/>
            </a:duotone>
          </a:blip>
          <a:srcRect/>
          <a:stretch>
            <a:fillRect/>
          </a:stretch>
        </p:blipFill>
        <p:spPr bwMode="auto">
          <a:xfrm>
            <a:off x="7391400" y="609600"/>
            <a:ext cx="976365" cy="13906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noChangeArrowheads="1"/>
          </p:cNvPicPr>
          <p:nvPr/>
        </p:nvPicPr>
        <p:blipFill>
          <a:blip r:embed="rId3"/>
          <a:srcRect/>
          <a:stretch>
            <a:fillRect/>
          </a:stretch>
        </p:blipFill>
        <p:spPr bwMode="auto">
          <a:xfrm>
            <a:off x="928635" y="590528"/>
            <a:ext cx="1097018" cy="1295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shabnam2.jpg"/>
          <p:cNvPicPr>
            <a:picLocks noChangeAspect="1"/>
          </p:cNvPicPr>
          <p:nvPr/>
        </p:nvPicPr>
        <p:blipFill>
          <a:blip r:embed="rId4"/>
          <a:stretch>
            <a:fillRect/>
          </a:stretch>
        </p:blipFill>
        <p:spPr>
          <a:xfrm>
            <a:off x="1015603" y="3124200"/>
            <a:ext cx="2108597" cy="3138376"/>
          </a:xfrm>
          <a:prstGeom prst="rect">
            <a:avLst/>
          </a:prstGeom>
        </p:spPr>
      </p:pic>
      <p:pic>
        <p:nvPicPr>
          <p:cNvPr id="7" name="Picture 6" descr="shabnam1.jpg"/>
          <p:cNvPicPr>
            <a:picLocks noChangeAspect="1"/>
          </p:cNvPicPr>
          <p:nvPr/>
        </p:nvPicPr>
        <p:blipFill>
          <a:blip r:embed="rId5"/>
          <a:stretch>
            <a:fillRect/>
          </a:stretch>
        </p:blipFill>
        <p:spPr>
          <a:xfrm>
            <a:off x="5486400" y="3064564"/>
            <a:ext cx="1962150" cy="3412435"/>
          </a:xfrm>
          <a:prstGeom prst="rect">
            <a:avLst/>
          </a:prstGeom>
        </p:spPr>
      </p:pic>
      <p:cxnSp>
        <p:nvCxnSpPr>
          <p:cNvPr id="9" name="Straight Connector 8"/>
          <p:cNvCxnSpPr/>
          <p:nvPr/>
        </p:nvCxnSpPr>
        <p:spPr>
          <a:xfrm rot="5400000">
            <a:off x="228600" y="3352800"/>
            <a:ext cx="3581400" cy="26670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304800" y="3581400"/>
            <a:ext cx="3657600" cy="24384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4762500" y="3467100"/>
            <a:ext cx="3429000" cy="25908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4876800" y="3657600"/>
            <a:ext cx="3581400" cy="23622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Content Placeholder 2"/>
          <p:cNvSpPr txBox="1">
            <a:spLocks/>
          </p:cNvSpPr>
          <p:nvPr/>
        </p:nvSpPr>
        <p:spPr>
          <a:xfrm>
            <a:off x="457200" y="2057400"/>
            <a:ext cx="8229600" cy="685800"/>
          </a:xfrm>
          <a:prstGeom prst="rect">
            <a:avLst/>
          </a:prstGeom>
        </p:spPr>
        <p:txBody>
          <a:bodyPr>
            <a:normAutofit/>
          </a:bodyPr>
          <a:lstStyle/>
          <a:p>
            <a:pPr marL="274320" marR="0" lvl="0" indent="-274320" algn="ctr" defTabSz="914400" rtl="1" eaLnBrk="1" fontAlgn="auto" latinLnBrk="0" hangingPunct="1">
              <a:lnSpc>
                <a:spcPct val="100000"/>
              </a:lnSpc>
              <a:spcBef>
                <a:spcPct val="20000"/>
              </a:spcBef>
              <a:spcAft>
                <a:spcPts val="0"/>
              </a:spcAft>
              <a:buClr>
                <a:schemeClr val="accent3"/>
              </a:buClr>
              <a:buSzPct val="95000"/>
              <a:tabLst/>
              <a:defRPr/>
            </a:pPr>
            <a:r>
              <a:rPr lang="fa-IR" sz="2600" dirty="0" smtClean="0">
                <a:solidFill>
                  <a:srgbClr val="FF0000"/>
                </a:solidFill>
                <a:cs typeface="B Jadid" pitchFamily="2" charset="-78"/>
              </a:rPr>
              <a:t>طرحی به نام شبنم برای وزارت بهداشت تعریف نشده بود</a:t>
            </a:r>
            <a:endParaRPr kumimoji="0" lang="fa-IR" sz="2600" b="0" i="0" u="none" strike="noStrike" kern="1200" cap="none" spc="0" normalizeH="0" baseline="0" noProof="0" dirty="0">
              <a:ln>
                <a:noFill/>
              </a:ln>
              <a:solidFill>
                <a:srgbClr val="FF0000"/>
              </a:solidFill>
              <a:effectLst/>
              <a:uLnTx/>
              <a:uFillTx/>
              <a:cs typeface="B Jadid"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3" presetClass="emph" presetSubtype="0" fill="remove" nodeType="clickEffect">
                                  <p:stCondLst>
                                    <p:cond delay="0"/>
                                  </p:stCondLst>
                                  <p:childTnLst>
                                    <p:animClr clrSpc="rgb" dir="cw">
                                      <p:cBhvr override="childStyle">
                                        <p:cTn id="12" dur="1500" accel="50000" autoRev="1" fill="hold" tmFilter="0, 0; .33333, 1; 1, 1">
                                          <p:stCondLst>
                                            <p:cond delay="0"/>
                                          </p:stCondLst>
                                        </p:cTn>
                                        <p:tgtEl>
                                          <p:spTgt spid="6"/>
                                        </p:tgtEl>
                                        <p:attrNameLst>
                                          <p:attrName>style.color</p:attrName>
                                        </p:attrNameLst>
                                      </p:cBhvr>
                                      <p:to>
                                        <a:schemeClr val="accent2"/>
                                      </p:to>
                                    </p:animClr>
                                    <p:animClr clrSpc="rgb" dir="cw">
                                      <p:cBhvr>
                                        <p:cTn id="13" dur="1500" accel="50000" autoRev="1" fill="hold" tmFilter="0, 0; .33333, 1; 1, 1">
                                          <p:stCondLst>
                                            <p:cond delay="0"/>
                                          </p:stCondLst>
                                        </p:cTn>
                                        <p:tgtEl>
                                          <p:spTgt spid="6"/>
                                        </p:tgtEl>
                                        <p:attrNameLst>
                                          <p:attrName>fillcolor</p:attrName>
                                        </p:attrNameLst>
                                      </p:cBhvr>
                                      <p:to>
                                        <a:schemeClr val="accent2"/>
                                      </p:to>
                                    </p:animClr>
                                    <p:set>
                                      <p:cBhvr>
                                        <p:cTn id="14" dur="3000" fill="hold"/>
                                        <p:tgtEl>
                                          <p:spTgt spid="6"/>
                                        </p:tgtEl>
                                        <p:attrNameLst>
                                          <p:attrName>fill.type</p:attrName>
                                        </p:attrNameLst>
                                      </p:cBhvr>
                                      <p:to>
                                        <p:strVal val="solid"/>
                                      </p:to>
                                    </p:set>
                                    <p:set>
                                      <p:cBhvr>
                                        <p:cTn id="15" dur="3000" fill="hold"/>
                                        <p:tgtEl>
                                          <p:spTgt spid="6"/>
                                        </p:tgtEl>
                                        <p:attrNameLst>
                                          <p:attrName>fill.on</p:attrName>
                                        </p:attrNameLst>
                                      </p:cBhvr>
                                      <p:to>
                                        <p:strVal val="true"/>
                                      </p:to>
                                    </p:set>
                                    <p:animScale>
                                      <p:cBhvr>
                                        <p:cTn id="16" dur="1500" accel="50000" autoRev="1" fill="hold" tmFilter="0, 0; .33333, 1; 1, 1">
                                          <p:stCondLst>
                                            <p:cond delay="0"/>
                                          </p:stCondLst>
                                        </p:cTn>
                                        <p:tgtEl>
                                          <p:spTgt spid="6"/>
                                        </p:tgtEl>
                                      </p:cBhvr>
                                      <p:from x="100000" y="100000"/>
                                      <p:to x="100000" y="140000"/>
                                    </p:animScale>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par>
                                <p:cTn id="22" presetID="3" presetClass="entr" presetSubtype="1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linds(horizont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33" presetClass="emph" presetSubtype="0" fill="remove" nodeType="clickEffect">
                                  <p:stCondLst>
                                    <p:cond delay="0"/>
                                  </p:stCondLst>
                                  <p:childTnLst>
                                    <p:animClr clrSpc="rgb" dir="cw">
                                      <p:cBhvr override="childStyle">
                                        <p:cTn id="28" dur="1500" accel="50000" autoRev="1" fill="hold" tmFilter="0, 0; .33333, 1; 1, 1">
                                          <p:stCondLst>
                                            <p:cond delay="0"/>
                                          </p:stCondLst>
                                        </p:cTn>
                                        <p:tgtEl>
                                          <p:spTgt spid="7"/>
                                        </p:tgtEl>
                                        <p:attrNameLst>
                                          <p:attrName>style.color</p:attrName>
                                        </p:attrNameLst>
                                      </p:cBhvr>
                                      <p:to>
                                        <a:schemeClr val="accent2"/>
                                      </p:to>
                                    </p:animClr>
                                    <p:animClr clrSpc="rgb" dir="cw">
                                      <p:cBhvr>
                                        <p:cTn id="29" dur="1500" accel="50000" autoRev="1" fill="hold" tmFilter="0, 0; .33333, 1; 1, 1">
                                          <p:stCondLst>
                                            <p:cond delay="0"/>
                                          </p:stCondLst>
                                        </p:cTn>
                                        <p:tgtEl>
                                          <p:spTgt spid="7"/>
                                        </p:tgtEl>
                                        <p:attrNameLst>
                                          <p:attrName>fillcolor</p:attrName>
                                        </p:attrNameLst>
                                      </p:cBhvr>
                                      <p:to>
                                        <a:schemeClr val="accent2"/>
                                      </p:to>
                                    </p:animClr>
                                    <p:set>
                                      <p:cBhvr>
                                        <p:cTn id="30" dur="3000" fill="hold"/>
                                        <p:tgtEl>
                                          <p:spTgt spid="7"/>
                                        </p:tgtEl>
                                        <p:attrNameLst>
                                          <p:attrName>fill.type</p:attrName>
                                        </p:attrNameLst>
                                      </p:cBhvr>
                                      <p:to>
                                        <p:strVal val="solid"/>
                                      </p:to>
                                    </p:set>
                                    <p:set>
                                      <p:cBhvr>
                                        <p:cTn id="31" dur="3000" fill="hold"/>
                                        <p:tgtEl>
                                          <p:spTgt spid="7"/>
                                        </p:tgtEl>
                                        <p:attrNameLst>
                                          <p:attrName>fill.on</p:attrName>
                                        </p:attrNameLst>
                                      </p:cBhvr>
                                      <p:to>
                                        <p:strVal val="true"/>
                                      </p:to>
                                    </p:set>
                                    <p:animScale>
                                      <p:cBhvr>
                                        <p:cTn id="32" dur="1500" accel="50000" autoRev="1" fill="hold" tmFilter="0, 0; .33333, 1; 1, 1">
                                          <p:stCondLst>
                                            <p:cond delay="0"/>
                                          </p:stCondLst>
                                        </p:cTn>
                                        <p:tgtEl>
                                          <p:spTgt spid="7"/>
                                        </p:tgtEl>
                                      </p:cBhvr>
                                      <p:from x="100000" y="100000"/>
                                      <p:to x="100000" y="140000"/>
                                    </p:animScale>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par>
                                <p:cTn id="38" presetID="3" presetClass="entr" presetSubtype="1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52600" y="2362200"/>
            <a:ext cx="7162800" cy="381000"/>
          </a:xfrm>
        </p:spPr>
        <p:txBody>
          <a:bodyPr>
            <a:normAutofit fontScale="90000"/>
          </a:bodyPr>
          <a:lstStyle/>
          <a:p>
            <a:pPr algn="r"/>
            <a:r>
              <a:rPr lang="en-US"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            </a:t>
            </a:r>
            <a:br>
              <a:rPr lang="en-US"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br>
            <a:r>
              <a:rPr lang="fa-I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fa-I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              </a:t>
            </a:r>
            <a:r>
              <a:rPr lang="fa-I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fa-I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098" name="Picture 2" descr="D:\y\34.bmp"/>
          <p:cNvPicPr>
            <a:picLocks noChangeAspect="1" noChangeArrowheads="1"/>
          </p:cNvPicPr>
          <p:nvPr/>
        </p:nvPicPr>
        <p:blipFill>
          <a:blip r:embed="rId2" cstate="print"/>
          <a:srcRect/>
          <a:stretch>
            <a:fillRect/>
          </a:stretch>
        </p:blipFill>
        <p:spPr bwMode="auto">
          <a:xfrm>
            <a:off x="7696200" y="0"/>
            <a:ext cx="1447800" cy="1066800"/>
          </a:xfrm>
          <a:prstGeom prst="rect">
            <a:avLst/>
          </a:prstGeom>
          <a:noFill/>
        </p:spPr>
      </p:pic>
      <p:pic>
        <p:nvPicPr>
          <p:cNvPr id="4099" name="Picture 3" descr="D:\y\35.bmp"/>
          <p:cNvPicPr>
            <a:picLocks noChangeAspect="1" noChangeArrowheads="1"/>
          </p:cNvPicPr>
          <p:nvPr/>
        </p:nvPicPr>
        <p:blipFill>
          <a:blip r:embed="rId3" cstate="print"/>
          <a:srcRect/>
          <a:stretch>
            <a:fillRect/>
          </a:stretch>
        </p:blipFill>
        <p:spPr bwMode="auto">
          <a:xfrm>
            <a:off x="0" y="0"/>
            <a:ext cx="1219200" cy="1342103"/>
          </a:xfrm>
          <a:prstGeom prst="rect">
            <a:avLst/>
          </a:prstGeom>
          <a:noFill/>
        </p:spPr>
      </p:pic>
      <p:sp>
        <p:nvSpPr>
          <p:cNvPr id="6" name="Rectangle 5"/>
          <p:cNvSpPr/>
          <p:nvPr/>
        </p:nvSpPr>
        <p:spPr>
          <a:xfrm>
            <a:off x="762000" y="914401"/>
            <a:ext cx="7391400" cy="2123658"/>
          </a:xfrm>
          <a:prstGeom prst="rect">
            <a:avLst/>
          </a:prstGeom>
        </p:spPr>
        <p:txBody>
          <a:bodyPr wrap="square">
            <a:spAutoFit/>
          </a:bodyPr>
          <a:lstStyle/>
          <a:p>
            <a:pPr algn="r"/>
            <a:r>
              <a:rPr lang="fa-IR" sz="3200" cap="all" dirty="0" smtClean="0">
                <a:ln w="9000" cmpd="sng">
                  <a:solidFill>
                    <a:schemeClr val="accent4">
                      <a:shade val="50000"/>
                      <a:satMod val="120000"/>
                    </a:schemeClr>
                  </a:solidFill>
                  <a:prstDash val="solid"/>
                </a:ln>
                <a:solidFill>
                  <a:schemeClr val="tx1">
                    <a:lumMod val="85000"/>
                    <a:lumOff val="15000"/>
                  </a:schemeClr>
                </a:solidFill>
                <a:effectLst>
                  <a:reflection blurRad="12700" stA="28000" endPos="45000" dist="1000" dir="5400000" sy="-100000" algn="bl" rotWithShape="0"/>
                </a:effectLst>
              </a:rPr>
              <a:t>فرآورد ه های قاچاق و غیر مجاز  </a:t>
            </a:r>
          </a:p>
          <a:p>
            <a:pPr algn="r"/>
            <a:r>
              <a:rPr lang="fa-IR" sz="2000" cap="all" dirty="0" smtClean="0">
                <a:ln w="9000" cmpd="sng">
                  <a:solidFill>
                    <a:schemeClr val="accent4">
                      <a:shade val="50000"/>
                      <a:satMod val="120000"/>
                    </a:schemeClr>
                  </a:solidFill>
                  <a:prstDash val="solid"/>
                </a:ln>
                <a:solidFill>
                  <a:schemeClr val="tx1">
                    <a:lumMod val="85000"/>
                    <a:lumOff val="15000"/>
                  </a:schemeClr>
                </a:solidFill>
                <a:effectLst>
                  <a:reflection blurRad="12700" stA="28000" endPos="45000" dist="1000" dir="5400000" sy="-100000" algn="bl" rotWithShape="0"/>
                </a:effectLst>
              </a:rPr>
              <a:t>ضربه به امور تولیدی و اشتغال زایی </a:t>
            </a:r>
          </a:p>
          <a:p>
            <a:pPr algn="r"/>
            <a:r>
              <a:rPr lang="fa-IR" sz="2000" cap="all" dirty="0" smtClean="0">
                <a:ln w="9000" cmpd="sng">
                  <a:solidFill>
                    <a:schemeClr val="accent4">
                      <a:shade val="50000"/>
                      <a:satMod val="120000"/>
                    </a:schemeClr>
                  </a:solidFill>
                  <a:prstDash val="solid"/>
                </a:ln>
                <a:solidFill>
                  <a:schemeClr val="tx1">
                    <a:lumMod val="85000"/>
                    <a:lumOff val="15000"/>
                  </a:schemeClr>
                </a:solidFill>
                <a:effectLst>
                  <a:reflection blurRad="12700" stA="28000" endPos="45000" dist="1000" dir="5400000" sy="-100000" algn="bl" rotWithShape="0"/>
                </a:effectLst>
              </a:rPr>
              <a:t>بهم خوردن تراز بازرگانی کشور</a:t>
            </a:r>
          </a:p>
          <a:p>
            <a:pPr algn="r"/>
            <a:r>
              <a:rPr lang="fa-IR" sz="2000" cap="all" dirty="0" smtClean="0">
                <a:ln w="9000" cmpd="sng">
                  <a:solidFill>
                    <a:schemeClr val="accent4">
                      <a:shade val="50000"/>
                      <a:satMod val="120000"/>
                    </a:schemeClr>
                  </a:solidFill>
                  <a:prstDash val="solid"/>
                </a:ln>
                <a:solidFill>
                  <a:schemeClr val="tx1">
                    <a:lumMod val="85000"/>
                    <a:lumOff val="15000"/>
                  </a:schemeClr>
                </a:solidFill>
                <a:effectLst>
                  <a:reflection blurRad="12700" stA="28000" endPos="45000" dist="1000" dir="5400000" sy="-100000" algn="bl" rotWithShape="0"/>
                </a:effectLst>
              </a:rPr>
              <a:t>ضربه به چرخه اقتصادی </a:t>
            </a:r>
          </a:p>
          <a:p>
            <a:pPr algn="r"/>
            <a:r>
              <a:rPr lang="fa-IR" sz="2000" cap="all" dirty="0" smtClean="0">
                <a:ln w="9000" cmpd="sng">
                  <a:solidFill>
                    <a:schemeClr val="accent4">
                      <a:shade val="50000"/>
                      <a:satMod val="120000"/>
                    </a:schemeClr>
                  </a:solidFill>
                  <a:prstDash val="solid"/>
                </a:ln>
                <a:solidFill>
                  <a:schemeClr val="tx1">
                    <a:lumMod val="85000"/>
                    <a:lumOff val="15000"/>
                  </a:schemeClr>
                </a:solidFill>
                <a:effectLst>
                  <a:reflection blurRad="12700" stA="28000" endPos="45000" dist="1000" dir="5400000" sy="-100000" algn="bl" rotWithShape="0"/>
                </a:effectLst>
              </a:rPr>
              <a:t>کاهش سرمایه گذاری مولد </a:t>
            </a:r>
          </a:p>
          <a:p>
            <a:pPr algn="r"/>
            <a:r>
              <a:rPr lang="fa-IR" sz="2000" cap="all" dirty="0" smtClean="0">
                <a:ln w="9000" cmpd="sng">
                  <a:solidFill>
                    <a:schemeClr val="accent4">
                      <a:shade val="50000"/>
                      <a:satMod val="120000"/>
                    </a:schemeClr>
                  </a:solidFill>
                  <a:prstDash val="solid"/>
                </a:ln>
                <a:solidFill>
                  <a:schemeClr val="tx1">
                    <a:lumMod val="85000"/>
                    <a:lumOff val="15000"/>
                  </a:schemeClr>
                </a:solidFill>
                <a:effectLst>
                  <a:reflection blurRad="12700" stA="28000" endPos="45000" dist="1000" dir="5400000" sy="-100000" algn="bl" rotWithShape="0"/>
                </a:effectLst>
              </a:rPr>
              <a:t>گسترش فقر و ....</a:t>
            </a:r>
            <a:endParaRPr lang="en-US" sz="2000" dirty="0"/>
          </a:p>
        </p:txBody>
      </p:sp>
      <p:sp>
        <p:nvSpPr>
          <p:cNvPr id="7" name="Rectangle 6"/>
          <p:cNvSpPr/>
          <p:nvPr/>
        </p:nvSpPr>
        <p:spPr>
          <a:xfrm>
            <a:off x="762000" y="3505200"/>
            <a:ext cx="7391400" cy="2800767"/>
          </a:xfrm>
          <a:prstGeom prst="rect">
            <a:avLst/>
          </a:prstGeom>
        </p:spPr>
        <p:txBody>
          <a:bodyPr wrap="square">
            <a:spAutoFit/>
          </a:bodyPr>
          <a:lstStyle/>
          <a:p>
            <a:pPr algn="r"/>
            <a:endParaRPr lang="fa-IR" sz="3200" cap="all" dirty="0" smtClean="0">
              <a:ln w="9000" cmpd="sng">
                <a:solidFill>
                  <a:schemeClr val="accent4">
                    <a:shade val="50000"/>
                    <a:satMod val="120000"/>
                  </a:schemeClr>
                </a:solidFill>
                <a:prstDash val="solid"/>
              </a:ln>
              <a:solidFill>
                <a:schemeClr val="tx1">
                  <a:lumMod val="85000"/>
                  <a:lumOff val="15000"/>
                </a:schemeClr>
              </a:solidFill>
              <a:effectLst>
                <a:reflection blurRad="12700" stA="28000" endPos="45000" dist="1000" dir="5400000" sy="-100000" algn="bl" rotWithShape="0"/>
              </a:effectLst>
            </a:endParaRPr>
          </a:p>
          <a:p>
            <a:pPr algn="r"/>
            <a:r>
              <a:rPr lang="fa-IR" sz="3200" cap="all" dirty="0" smtClean="0">
                <a:ln w="9000" cmpd="sng">
                  <a:solidFill>
                    <a:schemeClr val="accent4">
                      <a:shade val="50000"/>
                      <a:satMod val="120000"/>
                    </a:schemeClr>
                  </a:solidFill>
                  <a:prstDash val="solid"/>
                </a:ln>
                <a:solidFill>
                  <a:schemeClr val="tx1">
                    <a:lumMod val="85000"/>
                    <a:lumOff val="15000"/>
                  </a:schemeClr>
                </a:solidFill>
                <a:effectLst>
                  <a:reflection blurRad="12700" stA="28000" endPos="45000" dist="1000" dir="5400000" sy="-100000" algn="bl" rotWithShape="0"/>
                </a:effectLst>
              </a:rPr>
              <a:t>فراورد ه های سلامت محور قاچاق  =</a:t>
            </a:r>
            <a:endParaRPr lang="en-US" sz="3200" cap="all" dirty="0" smtClean="0">
              <a:ln w="9000" cmpd="sng">
                <a:solidFill>
                  <a:schemeClr val="accent4">
                    <a:shade val="50000"/>
                    <a:satMod val="120000"/>
                  </a:schemeClr>
                </a:solidFill>
                <a:prstDash val="solid"/>
              </a:ln>
              <a:solidFill>
                <a:schemeClr val="tx1">
                  <a:lumMod val="85000"/>
                  <a:lumOff val="15000"/>
                </a:schemeClr>
              </a:solidFill>
              <a:effectLst>
                <a:reflection blurRad="12700" stA="28000" endPos="45000" dist="1000" dir="5400000" sy="-100000" algn="bl" rotWithShape="0"/>
              </a:effectLst>
            </a:endParaRPr>
          </a:p>
          <a:p>
            <a:pPr algn="r"/>
            <a:endParaRPr lang="fa-IR" sz="2400" cap="all" dirty="0" smtClean="0">
              <a:ln w="9000" cmpd="sng">
                <a:solidFill>
                  <a:schemeClr val="accent4">
                    <a:shade val="50000"/>
                    <a:satMod val="120000"/>
                  </a:schemeClr>
                </a:solidFill>
                <a:prstDash val="solid"/>
              </a:ln>
              <a:solidFill>
                <a:schemeClr val="tx1">
                  <a:lumMod val="85000"/>
                  <a:lumOff val="15000"/>
                </a:schemeClr>
              </a:solidFill>
              <a:effectLst>
                <a:reflection blurRad="12700" stA="28000" endPos="45000" dist="1000" dir="5400000" sy="-100000" algn="bl" rotWithShape="0"/>
              </a:effectLst>
            </a:endParaRPr>
          </a:p>
          <a:p>
            <a:pPr algn="r"/>
            <a:r>
              <a:rPr lang="fa-IR" sz="2400" cap="all" dirty="0" smtClean="0">
                <a:ln w="9000" cmpd="sng">
                  <a:solidFill>
                    <a:schemeClr val="accent4">
                      <a:shade val="50000"/>
                      <a:satMod val="120000"/>
                    </a:schemeClr>
                  </a:solidFill>
                  <a:prstDash val="solid"/>
                </a:ln>
                <a:solidFill>
                  <a:schemeClr val="tx1">
                    <a:lumMod val="85000"/>
                    <a:lumOff val="15000"/>
                  </a:schemeClr>
                </a:solidFill>
                <a:effectLst>
                  <a:reflection blurRad="12700" stA="28000" endPos="45000" dist="1000" dir="5400000" sy="-100000" algn="bl" rotWithShape="0"/>
                </a:effectLst>
              </a:rPr>
              <a:t>نبود امکان کنترل های بهداشتی از نظر نوع و میزان مواد اولیه مصرفی, شرایط ساخت,شرایط حمل و نقل ,شرایط توزیع, انجام کنترل های بعدی و ...</a:t>
            </a:r>
            <a:r>
              <a:rPr lang="en-US" sz="2400" cap="all" dirty="0" smtClean="0">
                <a:ln w="9000" cmpd="sng">
                  <a:solidFill>
                    <a:schemeClr val="accent4">
                      <a:shade val="50000"/>
                      <a:satMod val="120000"/>
                    </a:schemeClr>
                  </a:solidFill>
                  <a:prstDash val="solid"/>
                </a:ln>
                <a:solidFill>
                  <a:schemeClr val="tx1">
                    <a:lumMod val="85000"/>
                    <a:lumOff val="15000"/>
                  </a:schemeClr>
                </a:solidFill>
                <a:effectLst>
                  <a:reflection blurRad="12700" stA="28000" endPos="45000" dist="1000" dir="5400000" sy="-100000" algn="bl" rotWithShape="0"/>
                </a:effectLst>
              </a:rPr>
              <a:t/>
            </a:r>
            <a:br>
              <a:rPr lang="en-US" sz="2400" cap="all" dirty="0" smtClean="0">
                <a:ln w="9000" cmpd="sng">
                  <a:solidFill>
                    <a:schemeClr val="accent4">
                      <a:shade val="50000"/>
                      <a:satMod val="120000"/>
                    </a:schemeClr>
                  </a:solidFill>
                  <a:prstDash val="solid"/>
                </a:ln>
                <a:solidFill>
                  <a:schemeClr val="tx1">
                    <a:lumMod val="85000"/>
                    <a:lumOff val="15000"/>
                  </a:schemeClr>
                </a:solidFill>
                <a:effectLst>
                  <a:reflection blurRad="12700" stA="28000" endPos="45000" dist="1000" dir="5400000" sy="-100000" algn="bl" rotWithShape="0"/>
                </a:effectLst>
              </a:rPr>
            </a:br>
            <a:endParaRPr lang="en-US" sz="1600" dirty="0"/>
          </a:p>
        </p:txBody>
      </p:sp>
      <p:pic>
        <p:nvPicPr>
          <p:cNvPr id="31746" name="Picture 2" descr="Image result for ‫علامت خطر مرگ‬‎">
            <a:hlinkClick r:id="rId4"/>
          </p:cNvPr>
          <p:cNvPicPr>
            <a:picLocks noChangeAspect="1" noChangeArrowheads="1"/>
          </p:cNvPicPr>
          <p:nvPr/>
        </p:nvPicPr>
        <p:blipFill>
          <a:blip r:embed="rId5"/>
          <a:srcRect/>
          <a:stretch>
            <a:fillRect/>
          </a:stretch>
        </p:blipFill>
        <p:spPr bwMode="auto">
          <a:xfrm>
            <a:off x="1447800" y="3657600"/>
            <a:ext cx="1447800" cy="1143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normAutofit fontScale="77500" lnSpcReduction="20000"/>
          </a:bodyPr>
          <a:lstStyle/>
          <a:p>
            <a:pPr marL="468000" algn="r" rtl="1">
              <a:lnSpc>
                <a:spcPct val="150000"/>
              </a:lnSpc>
              <a:buClr>
                <a:srgbClr val="FF0000"/>
              </a:buClr>
              <a:buFont typeface="Wingdings" pitchFamily="2" charset="2"/>
              <a:buChar char="ü"/>
            </a:pPr>
            <a:r>
              <a:rPr lang="fa-IR" sz="3100" dirty="0" smtClean="0">
                <a:cs typeface="B Nazanin" pitchFamily="2" charset="-78"/>
              </a:rPr>
              <a:t>به منظور اینکه  سامانه های ‌جدید  بتواند سلامت و کیفیت محصولات را تأیید کند، برنامه  ریزی شد به این صورت که در مرحله اول  فرآورده های دارویی و مکمل زیر پوشش طرح رفته</a:t>
            </a:r>
            <a:r>
              <a:rPr lang="en-US" sz="3100" dirty="0" smtClean="0">
                <a:cs typeface="B Nazanin" pitchFamily="2" charset="-78"/>
              </a:rPr>
              <a:t> </a:t>
            </a:r>
            <a:r>
              <a:rPr lang="fa-IR" sz="3100" dirty="0" smtClean="0">
                <a:cs typeface="B Nazanin" pitchFamily="2" charset="-78"/>
              </a:rPr>
              <a:t>و در مرحله بعد،  فرآورده های آرایشی و بهداشتی زیر پوشش طرح قرارگرفتند.</a:t>
            </a:r>
            <a:endParaRPr lang="en-US" sz="3100" dirty="0" smtClean="0">
              <a:cs typeface="B Nazanin" pitchFamily="2" charset="-78"/>
            </a:endParaRPr>
          </a:p>
          <a:p>
            <a:pPr marL="468000" algn="r" rtl="1">
              <a:lnSpc>
                <a:spcPct val="150000"/>
              </a:lnSpc>
            </a:pPr>
            <a:endParaRPr lang="en-US" sz="3100" dirty="0" smtClean="0">
              <a:cs typeface="B Nazanin" pitchFamily="2" charset="-78"/>
            </a:endParaRPr>
          </a:p>
          <a:p>
            <a:pPr marL="468000" algn="r" rtl="1">
              <a:lnSpc>
                <a:spcPct val="150000"/>
              </a:lnSpc>
              <a:buClr>
                <a:srgbClr val="FF0000"/>
              </a:buClr>
              <a:buFont typeface="Wingdings" pitchFamily="2" charset="2"/>
              <a:buChar char="ü"/>
            </a:pPr>
            <a:r>
              <a:rPr lang="fa-IR" sz="3100" dirty="0" smtClean="0">
                <a:cs typeface="B Nazanin" pitchFamily="2" charset="-78"/>
              </a:rPr>
              <a:t>این سامانه ها علاوه بر ایجاد توان برای پایش فرآورده‌های آرایشی و بهداشتی از تأمین تا سطح عرضه، این امکان را به مردم می دهد که بتوانند شخصاً از سلامت کالاها ی مورد استفاده خود مطمئن شوند.</a:t>
            </a:r>
            <a:endParaRPr lang="en-US" sz="3100" dirty="0" smtClean="0">
              <a:cs typeface="B Nazanin" pitchFamily="2" charset="-78"/>
            </a:endParaRPr>
          </a:p>
          <a:p>
            <a:endParaRPr lang="fa-IR" dirty="0"/>
          </a:p>
        </p:txBody>
      </p:sp>
      <p:pic>
        <p:nvPicPr>
          <p:cNvPr id="4" name="Picture 2" descr="C:\Documents and Settings\User\Desktop\clip_image002.jpg"/>
          <p:cNvPicPr>
            <a:picLocks noChangeAspect="1" noChangeArrowheads="1"/>
          </p:cNvPicPr>
          <p:nvPr/>
        </p:nvPicPr>
        <p:blipFill>
          <a:blip r:embed="rId2">
            <a:duotone>
              <a:schemeClr val="accent1">
                <a:shade val="45000"/>
                <a:satMod val="135000"/>
              </a:schemeClr>
              <a:prstClr val="white"/>
            </a:duotone>
          </a:blip>
          <a:srcRect/>
          <a:stretch>
            <a:fillRect/>
          </a:stretch>
        </p:blipFill>
        <p:spPr bwMode="auto">
          <a:xfrm>
            <a:off x="7162800" y="304800"/>
            <a:ext cx="976365" cy="13906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noChangeArrowheads="1"/>
          </p:cNvPicPr>
          <p:nvPr/>
        </p:nvPicPr>
        <p:blipFill>
          <a:blip r:embed="rId3"/>
          <a:srcRect/>
          <a:stretch>
            <a:fillRect/>
          </a:stretch>
        </p:blipFill>
        <p:spPr bwMode="auto">
          <a:xfrm>
            <a:off x="762000" y="381000"/>
            <a:ext cx="1097018" cy="12192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3916363"/>
          </a:xfrm>
        </p:spPr>
        <p:txBody>
          <a:bodyPr>
            <a:normAutofit fontScale="85000" lnSpcReduction="20000"/>
          </a:bodyPr>
          <a:lstStyle/>
          <a:p>
            <a:pPr algn="r" rtl="1">
              <a:buNone/>
            </a:pPr>
            <a:r>
              <a:rPr lang="fa-IR" b="1" dirty="0" smtClean="0">
                <a:solidFill>
                  <a:srgbClr val="7030A0"/>
                </a:solidFill>
                <a:cs typeface="B Titr" pitchFamily="2" charset="-78"/>
              </a:rPr>
              <a:t>نظام ردیابی رهگیری و کنترل اصالت فراورده های سلامت محور:</a:t>
            </a:r>
          </a:p>
          <a:p>
            <a:pPr algn="r" rtl="1">
              <a:buNone/>
            </a:pPr>
            <a:endParaRPr lang="fa-IR" b="1" dirty="0" smtClean="0"/>
          </a:p>
          <a:p>
            <a:pPr algn="r" rtl="1">
              <a:lnSpc>
                <a:spcPct val="150000"/>
              </a:lnSpc>
              <a:buClr>
                <a:srgbClr val="FF0000"/>
              </a:buClr>
              <a:buFont typeface="Wingdings" pitchFamily="2" charset="2"/>
              <a:buChar char="ü"/>
            </a:pPr>
            <a:r>
              <a:rPr lang="fa-IR" dirty="0" smtClean="0">
                <a:cs typeface="B Nazanin" pitchFamily="2" charset="-78"/>
              </a:rPr>
              <a:t>سامانه ردیابی رهگیری و کنترل اصالت (</a:t>
            </a:r>
            <a:r>
              <a:rPr lang="en-US" dirty="0" smtClean="0">
                <a:cs typeface="B Nazanin" pitchFamily="2" charset="-78"/>
              </a:rPr>
              <a:t>TTAC system</a:t>
            </a:r>
            <a:r>
              <a:rPr lang="fa-IR" dirty="0" smtClean="0">
                <a:cs typeface="B Nazanin" pitchFamily="2" charset="-78"/>
              </a:rPr>
              <a:t>) یا به اختصار تی تک، سامانه ای زیر نظر سازمان غذا ودارو است</a:t>
            </a:r>
            <a:r>
              <a:rPr lang="ar-SA" dirty="0" smtClean="0"/>
              <a:t> و دارای شماره </a:t>
            </a:r>
            <a:r>
              <a:rPr lang="ar-SA" b="1" dirty="0" smtClean="0"/>
              <a:t>پیامک ثابت</a:t>
            </a:r>
            <a:r>
              <a:rPr lang="ar-SA" dirty="0" smtClean="0"/>
              <a:t> 20008822 و سایت </a:t>
            </a:r>
            <a:r>
              <a:rPr lang="en-US" u="sng" dirty="0" smtClean="0">
                <a:solidFill>
                  <a:srgbClr val="FF0000"/>
                </a:solidFill>
                <a:hlinkClick r:id="rId2"/>
              </a:rPr>
              <a:t>www.TTAC.ir</a:t>
            </a:r>
            <a:r>
              <a:rPr lang="ar-SA" dirty="0" smtClean="0"/>
              <a:t> می‌باشد</a:t>
            </a:r>
            <a:r>
              <a:rPr lang="fa-IR" dirty="0" smtClean="0">
                <a:cs typeface="B Nazanin" pitchFamily="2" charset="-78"/>
              </a:rPr>
              <a:t> که از طریق این سامانه امکان ردیابی رهگیری و کنترل اصالت کالا امکان پذیر میباشد به عبارت دیگر تعیین محل فعلی ،مبدا ،مقصد و جا به جایی های مالکیتی و مکانی و مسیر جا به جایی فراورده ها با این سامانه مشخص میگردد و رابطه شفافی بین فراورده و شرکت وارد کننده مجاز ایجاد نموده و امکان پاسخ گویی مشخص برای مصرف کنندگان و سایر افراد و سازمان های ذی نفع میسر میباشد.</a:t>
            </a:r>
            <a:endParaRPr lang="fa-IR" dirty="0"/>
          </a:p>
        </p:txBody>
      </p:sp>
      <p:pic>
        <p:nvPicPr>
          <p:cNvPr id="4" name="Picture 2" descr="C:\Documents and Settings\User\Desktop\clip_image002.jpg"/>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7696200" y="228600"/>
            <a:ext cx="976365" cy="13906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noChangeArrowheads="1"/>
          </p:cNvPicPr>
          <p:nvPr/>
        </p:nvPicPr>
        <p:blipFill>
          <a:blip r:embed="rId4"/>
          <a:srcRect/>
          <a:stretch>
            <a:fillRect/>
          </a:stretch>
        </p:blipFill>
        <p:spPr bwMode="auto">
          <a:xfrm>
            <a:off x="533400" y="228600"/>
            <a:ext cx="1097018" cy="12192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سامانه </a:t>
            </a:r>
            <a:r>
              <a:rPr lang="en-US" dirty="0" smtClean="0"/>
              <a:t>TTAC -EPL</a:t>
            </a:r>
            <a:endParaRPr lang="en-US" dirty="0"/>
          </a:p>
        </p:txBody>
      </p:sp>
      <p:sp>
        <p:nvSpPr>
          <p:cNvPr id="3" name="Content Placeholder 2"/>
          <p:cNvSpPr>
            <a:spLocks noGrp="1"/>
          </p:cNvSpPr>
          <p:nvPr>
            <p:ph idx="1"/>
          </p:nvPr>
        </p:nvSpPr>
        <p:spPr/>
        <p:txBody>
          <a:bodyPr>
            <a:normAutofit/>
          </a:bodyPr>
          <a:lstStyle/>
          <a:p>
            <a:pPr algn="r" rtl="1"/>
            <a:r>
              <a:rPr lang="fa-IR" sz="2400" dirty="0" smtClean="0">
                <a:cs typeface="B Nazanin" pitchFamily="2" charset="-78"/>
              </a:rPr>
              <a:t>این سامانه،سامانه مشترک سازمان غذا و دارو وگمرک جمهوری اسلامی ایران است که به منظور شفاف سازی ، تسهیل و تسریع در ترخیص فراورده های سلامت محور از تاریخ 95/2/15 مورد بهره برداری قرار گرفته است بدین ترتیب کلیه مجوز های ترخیص این فراورده ها صرفا به صورت الکترونیک صادر می گردد که یکی از مزایای این کار جلوگیری از تقلب و یا هر گونه سوء استفاده احتمالی است.</a:t>
            </a:r>
          </a:p>
          <a:p>
            <a:pPr algn="r" rtl="1">
              <a:buNone/>
            </a:pPr>
            <a:endParaRPr lang="fa-IR" sz="2400" dirty="0" smtClean="0">
              <a:cs typeface="B Nazanin" pitchFamily="2" charset="-78"/>
            </a:endParaRPr>
          </a:p>
          <a:p>
            <a:pPr algn="r" rtl="1"/>
            <a:r>
              <a:rPr lang="fa-IR" sz="2400" dirty="0" smtClean="0">
                <a:cs typeface="B Nazanin" pitchFamily="2" charset="-78"/>
              </a:rPr>
              <a:t>در مرحله بعد کلیه وارد کنندگان مجاز فراورده های سلامت محور اطلاعات خود را در این سامانه بارگذاری می کنند که اصطلاحا مجوز آزاد سازی در سامانه مرکزی صادر ،شناسه ها فعال و امکان استعلام این فراورده ها برای مصرف کننده و اطمینان از سالم و کارا بودن فراورده مصرفی را امکان پذیر می سازد.</a:t>
            </a:r>
            <a:endParaRPr lang="en-US" sz="2400" dirty="0">
              <a:cs typeface="B Nazanin" pitchFamily="2" charset="-7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4068763"/>
          </a:xfrm>
        </p:spPr>
        <p:txBody>
          <a:bodyPr/>
          <a:lstStyle/>
          <a:p>
            <a:pPr algn="r" rtl="1">
              <a:buNone/>
            </a:pPr>
            <a:r>
              <a:rPr lang="fa-IR" b="1" dirty="0" smtClean="0">
                <a:solidFill>
                  <a:srgbClr val="7030A0"/>
                </a:solidFill>
                <a:cs typeface="B Titr" pitchFamily="2" charset="-78"/>
              </a:rPr>
              <a:t>ویژگی های برچسب جدید کنترل اصالت و سلامت کالا:</a:t>
            </a:r>
          </a:p>
          <a:p>
            <a:pPr algn="r" rtl="1">
              <a:buNone/>
            </a:pPr>
            <a:r>
              <a:rPr lang="fa-IR" sz="2400" b="1" dirty="0" smtClean="0"/>
              <a:t>برچسب سفید دارای حاشیه زرد رنگ</a:t>
            </a:r>
          </a:p>
          <a:p>
            <a:pPr algn="r" rtl="1">
              <a:buNone/>
            </a:pPr>
            <a:r>
              <a:rPr lang="en-US" sz="2800" dirty="0" smtClean="0">
                <a:cs typeface="B Nazanin" pitchFamily="2" charset="-78"/>
              </a:rPr>
              <a:t>GTN</a:t>
            </a:r>
            <a:r>
              <a:rPr lang="fa-IR" sz="2800" dirty="0" smtClean="0">
                <a:cs typeface="B Nazanin" pitchFamily="2" charset="-78"/>
              </a:rPr>
              <a:t>: شناسه تجاری فرآورده</a:t>
            </a:r>
          </a:p>
          <a:p>
            <a:pPr algn="r" rtl="1">
              <a:buNone/>
            </a:pPr>
            <a:r>
              <a:rPr lang="en-US" sz="2800" dirty="0" smtClean="0">
                <a:cs typeface="B Nazanin" pitchFamily="2" charset="-78"/>
              </a:rPr>
              <a:t>UID </a:t>
            </a:r>
            <a:r>
              <a:rPr lang="fa-IR" sz="2800" dirty="0" smtClean="0">
                <a:cs typeface="B Nazanin" pitchFamily="2" charset="-78"/>
              </a:rPr>
              <a:t>: شناسه ردیابی و رهگیری</a:t>
            </a:r>
            <a:endParaRPr lang="en-US" sz="2800" dirty="0" smtClean="0">
              <a:cs typeface="B Nazanin" pitchFamily="2" charset="-78"/>
            </a:endParaRPr>
          </a:p>
          <a:p>
            <a:pPr algn="r" rtl="1">
              <a:buNone/>
            </a:pPr>
            <a:r>
              <a:rPr lang="en-US" sz="2800" dirty="0" smtClean="0">
                <a:cs typeface="B Nazanin" pitchFamily="2" charset="-78"/>
              </a:rPr>
              <a:t>LOT </a:t>
            </a:r>
            <a:r>
              <a:rPr lang="fa-IR" sz="2800" dirty="0" smtClean="0">
                <a:cs typeface="B Nazanin" pitchFamily="2" charset="-78"/>
              </a:rPr>
              <a:t>: شناسه سری ساخت</a:t>
            </a:r>
            <a:endParaRPr lang="en-US" sz="2800" dirty="0" smtClean="0">
              <a:cs typeface="B Nazanin" pitchFamily="2" charset="-78"/>
            </a:endParaRPr>
          </a:p>
          <a:p>
            <a:pPr algn="r" rtl="1">
              <a:buNone/>
            </a:pPr>
            <a:r>
              <a:rPr lang="en-US" sz="2800" dirty="0" smtClean="0">
                <a:cs typeface="B Nazanin" pitchFamily="2" charset="-78"/>
              </a:rPr>
              <a:t>EXP </a:t>
            </a:r>
            <a:r>
              <a:rPr lang="fa-IR" sz="2800" dirty="0" smtClean="0">
                <a:cs typeface="B Nazanin" pitchFamily="2" charset="-78"/>
              </a:rPr>
              <a:t>: تاریخ انقضا</a:t>
            </a:r>
            <a:endParaRPr lang="en-US" sz="2800" dirty="0" smtClean="0">
              <a:cs typeface="B Nazanin" pitchFamily="2" charset="-78"/>
            </a:endParaRPr>
          </a:p>
          <a:p>
            <a:pPr algn="r" rtl="1">
              <a:buNone/>
            </a:pPr>
            <a:r>
              <a:rPr lang="en-US" sz="2800" dirty="0" smtClean="0">
                <a:cs typeface="B Nazanin" pitchFamily="2" charset="-78"/>
              </a:rPr>
              <a:t>Scratched </a:t>
            </a:r>
            <a:r>
              <a:rPr lang="fa-IR" sz="2800" dirty="0" smtClean="0">
                <a:cs typeface="B Nazanin" pitchFamily="2" charset="-78"/>
              </a:rPr>
              <a:t>: شناسه اصالت</a:t>
            </a:r>
            <a:endParaRPr lang="en-US" sz="2800" dirty="0" smtClean="0">
              <a:cs typeface="B Nazanin" pitchFamily="2" charset="-78"/>
            </a:endParaRPr>
          </a:p>
          <a:p>
            <a:pPr algn="r" rtl="1">
              <a:buNone/>
            </a:pPr>
            <a:endParaRPr lang="fa-IR" sz="2800" dirty="0" smtClean="0">
              <a:cs typeface="B Nazanin" pitchFamily="2" charset="-78"/>
            </a:endParaRPr>
          </a:p>
          <a:p>
            <a:pPr algn="r" rtl="1">
              <a:buNone/>
            </a:pPr>
            <a:endParaRPr lang="fa-IR" dirty="0" smtClean="0"/>
          </a:p>
          <a:p>
            <a:pPr algn="r" rtl="1">
              <a:buNone/>
            </a:pPr>
            <a:endParaRPr lang="fa-IR" dirty="0" smtClean="0"/>
          </a:p>
          <a:p>
            <a:pPr algn="r" rtl="1">
              <a:buNone/>
            </a:pPr>
            <a:endParaRPr lang="fa-IR" dirty="0" smtClean="0"/>
          </a:p>
          <a:p>
            <a:pPr algn="r" rtl="1">
              <a:buNone/>
            </a:pPr>
            <a:endParaRPr lang="fa-IR" dirty="0"/>
          </a:p>
        </p:txBody>
      </p:sp>
      <p:pic>
        <p:nvPicPr>
          <p:cNvPr id="4" name="Picture 2" descr="C:\Documents and Settings\User\Desktop\clip_image002.jpg"/>
          <p:cNvPicPr>
            <a:picLocks noChangeAspect="1" noChangeArrowheads="1"/>
          </p:cNvPicPr>
          <p:nvPr/>
        </p:nvPicPr>
        <p:blipFill>
          <a:blip r:embed="rId2">
            <a:duotone>
              <a:schemeClr val="accent1">
                <a:shade val="45000"/>
                <a:satMod val="135000"/>
              </a:schemeClr>
              <a:prstClr val="white"/>
            </a:duotone>
          </a:blip>
          <a:srcRect/>
          <a:stretch>
            <a:fillRect/>
          </a:stretch>
        </p:blipFill>
        <p:spPr bwMode="auto">
          <a:xfrm>
            <a:off x="7162800" y="304800"/>
            <a:ext cx="976365" cy="13906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noChangeArrowheads="1"/>
          </p:cNvPicPr>
          <p:nvPr/>
        </p:nvPicPr>
        <p:blipFill>
          <a:blip r:embed="rId3"/>
          <a:srcRect/>
          <a:stretch>
            <a:fillRect/>
          </a:stretch>
        </p:blipFill>
        <p:spPr bwMode="auto">
          <a:xfrm>
            <a:off x="762000" y="228600"/>
            <a:ext cx="1097018" cy="12192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C:\Documents and Settings\DR-DEHGHAN\Desktop\اصالت.png"/>
          <p:cNvPicPr>
            <a:picLocks noChangeAspect="1" noChangeArrowheads="1"/>
          </p:cNvPicPr>
          <p:nvPr/>
        </p:nvPicPr>
        <p:blipFill>
          <a:blip r:embed="rId4"/>
          <a:srcRect/>
          <a:stretch>
            <a:fillRect/>
          </a:stretch>
        </p:blipFill>
        <p:spPr bwMode="auto">
          <a:xfrm>
            <a:off x="457200" y="2438400"/>
            <a:ext cx="3810000" cy="2857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229600" cy="3840163"/>
          </a:xfrm>
        </p:spPr>
        <p:txBody>
          <a:bodyPr/>
          <a:lstStyle/>
          <a:p>
            <a:pPr algn="r" rtl="1">
              <a:buNone/>
            </a:pPr>
            <a:r>
              <a:rPr lang="en-US" b="1" dirty="0" smtClean="0">
                <a:solidFill>
                  <a:srgbClr val="7030A0"/>
                </a:solidFill>
                <a:cs typeface="B Titr" pitchFamily="2" charset="-78"/>
              </a:rPr>
              <a:t>:GTN    </a:t>
            </a:r>
            <a:r>
              <a:rPr lang="fa-IR" b="1" dirty="0" smtClean="0">
                <a:solidFill>
                  <a:srgbClr val="7030A0"/>
                </a:solidFill>
                <a:cs typeface="B Titr" pitchFamily="2" charset="-78"/>
              </a:rPr>
              <a:t>شناسه تجاری فرآورده</a:t>
            </a:r>
          </a:p>
          <a:p>
            <a:pPr algn="r" rtl="1">
              <a:buClr>
                <a:srgbClr val="FF0000"/>
              </a:buClr>
              <a:buFont typeface="Wingdings" pitchFamily="2" charset="2"/>
              <a:buChar char="ü"/>
            </a:pPr>
            <a:r>
              <a:rPr lang="fa-IR" sz="2800" dirty="0" smtClean="0">
                <a:cs typeface="B Nazanin" pitchFamily="2" charset="-78"/>
              </a:rPr>
              <a:t>شماره جهانی اقلام تجاری که شناسه ای اختصاصی جهت هرنوع فراورده در سطح جهان است. </a:t>
            </a:r>
          </a:p>
          <a:p>
            <a:pPr algn="r" rtl="1">
              <a:buClr>
                <a:srgbClr val="FF0000"/>
              </a:buClr>
              <a:buFont typeface="Wingdings" pitchFamily="2" charset="2"/>
              <a:buChar char="ü"/>
            </a:pPr>
            <a:r>
              <a:rPr lang="fa-IR" sz="2800" dirty="0" smtClean="0">
                <a:cs typeface="B Nazanin" pitchFamily="2" charset="-78"/>
              </a:rPr>
              <a:t>طول ثابت 14 رقمی </a:t>
            </a:r>
          </a:p>
          <a:p>
            <a:pPr algn="r" rtl="1">
              <a:buClr>
                <a:srgbClr val="FF0000"/>
              </a:buClr>
              <a:buFont typeface="Wingdings" pitchFamily="2" charset="2"/>
              <a:buChar char="ü"/>
            </a:pPr>
            <a:r>
              <a:rPr lang="fa-IR" sz="2800" dirty="0" smtClean="0">
                <a:cs typeface="B Nazanin" pitchFamily="2" charset="-78"/>
              </a:rPr>
              <a:t>رقم اول برای کوچکترین واحد</a:t>
            </a:r>
            <a:endParaRPr lang="fa-IR" sz="2800" dirty="0"/>
          </a:p>
        </p:txBody>
      </p:sp>
      <p:pic>
        <p:nvPicPr>
          <p:cNvPr id="4" name="Picture 2" descr="C:\Documents and Settings\User\Desktop\clip_image002.jpg"/>
          <p:cNvPicPr>
            <a:picLocks noChangeAspect="1" noChangeArrowheads="1"/>
          </p:cNvPicPr>
          <p:nvPr/>
        </p:nvPicPr>
        <p:blipFill>
          <a:blip r:embed="rId2">
            <a:duotone>
              <a:schemeClr val="accent1">
                <a:shade val="45000"/>
                <a:satMod val="135000"/>
              </a:schemeClr>
              <a:prstClr val="white"/>
            </a:duotone>
          </a:blip>
          <a:srcRect/>
          <a:stretch>
            <a:fillRect/>
          </a:stretch>
        </p:blipFill>
        <p:spPr bwMode="auto">
          <a:xfrm>
            <a:off x="7239000" y="228600"/>
            <a:ext cx="976365" cy="13906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noChangeArrowheads="1"/>
          </p:cNvPicPr>
          <p:nvPr/>
        </p:nvPicPr>
        <p:blipFill>
          <a:blip r:embed="rId3"/>
          <a:srcRect/>
          <a:stretch>
            <a:fillRect/>
          </a:stretch>
        </p:blipFill>
        <p:spPr bwMode="auto">
          <a:xfrm>
            <a:off x="762000" y="304800"/>
            <a:ext cx="1097018" cy="12192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5" name="Picture 3" descr="C:\Documents and Settings\DR-DEHGHAN\Desktop\اصالت.png"/>
          <p:cNvPicPr>
            <a:picLocks noChangeAspect="1" noChangeArrowheads="1"/>
          </p:cNvPicPr>
          <p:nvPr/>
        </p:nvPicPr>
        <p:blipFill>
          <a:blip r:embed="rId4"/>
          <a:srcRect/>
          <a:stretch>
            <a:fillRect/>
          </a:stretch>
        </p:blipFill>
        <p:spPr bwMode="auto">
          <a:xfrm>
            <a:off x="533400" y="3200400"/>
            <a:ext cx="3810000" cy="2857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514600"/>
            <a:ext cx="8229600" cy="3992563"/>
          </a:xfrm>
        </p:spPr>
        <p:txBody>
          <a:bodyPr/>
          <a:lstStyle/>
          <a:p>
            <a:pPr algn="r" rtl="1">
              <a:buNone/>
            </a:pPr>
            <a:r>
              <a:rPr lang="en-US" b="1" dirty="0" smtClean="0">
                <a:solidFill>
                  <a:srgbClr val="7030A0"/>
                </a:solidFill>
                <a:cs typeface="B Titr" pitchFamily="2" charset="-78"/>
              </a:rPr>
              <a:t>UID </a:t>
            </a:r>
            <a:r>
              <a:rPr lang="fa-IR" b="1" dirty="0" smtClean="0">
                <a:solidFill>
                  <a:srgbClr val="7030A0"/>
                </a:solidFill>
                <a:cs typeface="B Titr" pitchFamily="2" charset="-78"/>
              </a:rPr>
              <a:t>: شناسه ردیابی و رهگیری</a:t>
            </a:r>
          </a:p>
          <a:p>
            <a:pPr algn="r" rtl="1">
              <a:buClr>
                <a:srgbClr val="FF0000"/>
              </a:buClr>
              <a:buFont typeface="Wingdings" pitchFamily="2" charset="2"/>
              <a:buChar char="ü"/>
            </a:pPr>
            <a:r>
              <a:rPr lang="fa-IR" sz="2800" dirty="0" smtClean="0">
                <a:cs typeface="B Nazanin" pitchFamily="2" charset="-78"/>
              </a:rPr>
              <a:t>شناسه ای اختصاصی و منحصر به فرد جهت هر واحد فراورده که بر اساس استاندارد تدوین شده است.</a:t>
            </a:r>
          </a:p>
          <a:p>
            <a:pPr algn="r" rtl="1">
              <a:buClr>
                <a:srgbClr val="FF0000"/>
              </a:buClr>
              <a:buFont typeface="Wingdings" pitchFamily="2" charset="2"/>
              <a:buChar char="ü"/>
            </a:pPr>
            <a:r>
              <a:rPr lang="fa-IR" sz="2800" dirty="0" smtClean="0">
                <a:cs typeface="B Nazanin" pitchFamily="2" charset="-78"/>
              </a:rPr>
              <a:t>طول ثابت 20 رقمی </a:t>
            </a:r>
          </a:p>
          <a:p>
            <a:pPr algn="r" rtl="1">
              <a:buClr>
                <a:srgbClr val="FF0000"/>
              </a:buClr>
              <a:buNone/>
            </a:pPr>
            <a:r>
              <a:rPr lang="en-US" b="1" dirty="0" smtClean="0">
                <a:solidFill>
                  <a:srgbClr val="7030A0"/>
                </a:solidFill>
                <a:cs typeface="B Titr" pitchFamily="2" charset="-78"/>
              </a:rPr>
              <a:t>LOT </a:t>
            </a:r>
            <a:r>
              <a:rPr lang="fa-IR" b="1" dirty="0" smtClean="0">
                <a:solidFill>
                  <a:srgbClr val="7030A0"/>
                </a:solidFill>
                <a:cs typeface="B Titr" pitchFamily="2" charset="-78"/>
              </a:rPr>
              <a:t>: شناسه سری ساخت </a:t>
            </a:r>
          </a:p>
          <a:p>
            <a:pPr algn="r" rtl="1">
              <a:buClr>
                <a:srgbClr val="FF0000"/>
              </a:buClr>
              <a:buFont typeface="Wingdings" pitchFamily="2" charset="2"/>
              <a:buChar char="ü"/>
            </a:pPr>
            <a:r>
              <a:rPr lang="fa-IR" sz="2800" dirty="0" smtClean="0">
                <a:cs typeface="B Nazanin" pitchFamily="2" charset="-78"/>
              </a:rPr>
              <a:t>شماره ای که شرکت تولید کننده به هر سری ساخت اختصاص داده است.</a:t>
            </a:r>
            <a:endParaRPr lang="en-US" sz="2800" dirty="0" smtClean="0">
              <a:cs typeface="B Nazanin" pitchFamily="2" charset="-78"/>
            </a:endParaRPr>
          </a:p>
          <a:p>
            <a:pPr algn="r" rtl="1">
              <a:buClr>
                <a:srgbClr val="FF0000"/>
              </a:buClr>
              <a:buNone/>
            </a:pPr>
            <a:endParaRPr lang="en-US" dirty="0" smtClean="0"/>
          </a:p>
          <a:p>
            <a:pPr algn="r" rtl="1"/>
            <a:endParaRPr lang="fa-IR" dirty="0"/>
          </a:p>
        </p:txBody>
      </p:sp>
      <p:pic>
        <p:nvPicPr>
          <p:cNvPr id="5" name="Picture 2" descr="C:\Documents and Settings\User\Desktop\clip_image002.jpg"/>
          <p:cNvPicPr>
            <a:picLocks noChangeAspect="1" noChangeArrowheads="1"/>
          </p:cNvPicPr>
          <p:nvPr/>
        </p:nvPicPr>
        <p:blipFill>
          <a:blip r:embed="rId2">
            <a:duotone>
              <a:schemeClr val="accent1">
                <a:shade val="45000"/>
                <a:satMod val="135000"/>
              </a:schemeClr>
              <a:prstClr val="white"/>
            </a:duotone>
          </a:blip>
          <a:srcRect/>
          <a:stretch>
            <a:fillRect/>
          </a:stretch>
        </p:blipFill>
        <p:spPr bwMode="auto">
          <a:xfrm>
            <a:off x="7239000" y="228600"/>
            <a:ext cx="976365" cy="13906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noChangeArrowheads="1"/>
          </p:cNvPicPr>
          <p:nvPr/>
        </p:nvPicPr>
        <p:blipFill>
          <a:blip r:embed="rId3"/>
          <a:srcRect/>
          <a:stretch>
            <a:fillRect/>
          </a:stretch>
        </p:blipFill>
        <p:spPr bwMode="auto">
          <a:xfrm>
            <a:off x="762000" y="304800"/>
            <a:ext cx="1097018" cy="12192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100" name="Picture 4" descr="C:\Documents and Settings\DR-DEHGHAN\Desktop\اصالت.png"/>
          <p:cNvPicPr>
            <a:picLocks noChangeAspect="1" noChangeArrowheads="1"/>
          </p:cNvPicPr>
          <p:nvPr/>
        </p:nvPicPr>
        <p:blipFill>
          <a:blip r:embed="rId4"/>
          <a:srcRect/>
          <a:stretch>
            <a:fillRect/>
          </a:stretch>
        </p:blipFill>
        <p:spPr bwMode="auto">
          <a:xfrm>
            <a:off x="990600" y="838200"/>
            <a:ext cx="2794000" cy="2095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800600"/>
          </a:xfrm>
        </p:spPr>
        <p:txBody>
          <a:bodyPr/>
          <a:lstStyle/>
          <a:p>
            <a:pPr algn="r" rtl="1">
              <a:buNone/>
            </a:pPr>
            <a:r>
              <a:rPr lang="fa-IR" b="1" dirty="0" smtClean="0">
                <a:solidFill>
                  <a:srgbClr val="7030A0"/>
                </a:solidFill>
                <a:cs typeface="B Titr" pitchFamily="2" charset="-78"/>
              </a:rPr>
              <a:t>شناسه اصالت:</a:t>
            </a:r>
            <a:r>
              <a:rPr lang="en-US" b="1" dirty="0" smtClean="0">
                <a:solidFill>
                  <a:srgbClr val="7030A0"/>
                </a:solidFill>
                <a:cs typeface="B Titr" pitchFamily="2" charset="-78"/>
              </a:rPr>
              <a:t> </a:t>
            </a:r>
          </a:p>
          <a:p>
            <a:pPr algn="r" rtl="1">
              <a:buNone/>
            </a:pPr>
            <a:r>
              <a:rPr lang="fa-IR" sz="1600" b="1" dirty="0" smtClean="0">
                <a:solidFill>
                  <a:srgbClr val="7030A0"/>
                </a:solidFill>
                <a:cs typeface="B Titr" pitchFamily="2" charset="-78"/>
              </a:rPr>
              <a:t>این شناسه کاملا برای فراورده اختصاصی است</a:t>
            </a:r>
          </a:p>
          <a:p>
            <a:pPr algn="r" rtl="1">
              <a:buClr>
                <a:srgbClr val="FF0000"/>
              </a:buClr>
              <a:buFont typeface="Wingdings" pitchFamily="2" charset="2"/>
              <a:buChar char="ü"/>
            </a:pPr>
            <a:r>
              <a:rPr lang="fa-IR" sz="2600" dirty="0" smtClean="0">
                <a:cs typeface="B Nazanin" pitchFamily="2" charset="-78"/>
              </a:rPr>
              <a:t>طول ثابت 16 رقمی</a:t>
            </a:r>
          </a:p>
          <a:p>
            <a:pPr algn="r" rtl="1">
              <a:buClr>
                <a:srgbClr val="FF0000"/>
              </a:buClr>
              <a:buFont typeface="Wingdings" pitchFamily="2" charset="2"/>
              <a:buChar char="ü"/>
            </a:pPr>
            <a:r>
              <a:rPr lang="fa-IR" sz="2600" dirty="0" smtClean="0">
                <a:cs typeface="B Nazanin" pitchFamily="2" charset="-78"/>
              </a:rPr>
              <a:t>این بارکد به شکل محلی پوشش دار بروی برچسب‌ها وجود دارد و مصرف کننده به راحتی با خراش</a:t>
            </a:r>
            <a:r>
              <a:rPr lang="en-US" sz="2600" dirty="0" smtClean="0">
                <a:cs typeface="B Nazanin" pitchFamily="2" charset="-78"/>
              </a:rPr>
              <a:t> </a:t>
            </a:r>
            <a:r>
              <a:rPr lang="fa-IR" sz="2600" dirty="0" smtClean="0">
                <a:cs typeface="B Nazanin" pitchFamily="2" charset="-78"/>
              </a:rPr>
              <a:t>دادن آن می‌تواند اصالت کالا را چک کند.</a:t>
            </a:r>
            <a:endParaRPr lang="en-US" sz="2600" dirty="0" smtClean="0">
              <a:cs typeface="B Nazanin" pitchFamily="2" charset="-78"/>
            </a:endParaRPr>
          </a:p>
          <a:p>
            <a:pPr algn="r" rtl="1">
              <a:buClr>
                <a:srgbClr val="FF0000"/>
              </a:buClr>
              <a:buFont typeface="Wingdings" pitchFamily="2" charset="2"/>
              <a:buChar char="ü"/>
            </a:pPr>
            <a:endParaRPr lang="fa-IR" sz="2600" dirty="0">
              <a:cs typeface="B Nazanin" pitchFamily="2" charset="-78"/>
            </a:endParaRPr>
          </a:p>
        </p:txBody>
      </p:sp>
      <p:sp>
        <p:nvSpPr>
          <p:cNvPr id="4" name="Content Placeholder 2"/>
          <p:cNvSpPr txBox="1">
            <a:spLocks/>
          </p:cNvSpPr>
          <p:nvPr/>
        </p:nvSpPr>
        <p:spPr>
          <a:xfrm>
            <a:off x="685800" y="4038600"/>
            <a:ext cx="7667652" cy="2667000"/>
          </a:xfrm>
          <a:prstGeom prst="rect">
            <a:avLst/>
          </a:prstGeom>
          <a:solidFill>
            <a:schemeClr val="accent2">
              <a:lumMod val="20000"/>
              <a:lumOff val="80000"/>
            </a:schemeClr>
          </a:solidFill>
        </p:spPr>
        <p:style>
          <a:lnRef idx="1">
            <a:schemeClr val="accent6"/>
          </a:lnRef>
          <a:fillRef idx="3">
            <a:schemeClr val="accent6"/>
          </a:fillRef>
          <a:effectRef idx="2">
            <a:schemeClr val="accent6"/>
          </a:effectRef>
          <a:fontRef idx="minor">
            <a:schemeClr val="lt1"/>
          </a:fontRef>
        </p:style>
        <p:txBody>
          <a:bodyPr vert="horz">
            <a:normAutofit fontScale="25000" lnSpcReduction="20000"/>
          </a:bodyPr>
          <a:lstStyle/>
          <a:p>
            <a:pPr marL="548640" marR="0" lvl="0" indent="-411480" algn="r" defTabSz="914400" rtl="1" eaLnBrk="1" fontAlgn="auto" latinLnBrk="0" hangingPunct="1">
              <a:lnSpc>
                <a:spcPct val="150000"/>
              </a:lnSpc>
              <a:spcBef>
                <a:spcPct val="20000"/>
              </a:spcBef>
              <a:spcAft>
                <a:spcPts val="0"/>
              </a:spcAft>
              <a:buClr>
                <a:schemeClr val="tx1">
                  <a:shade val="95000"/>
                </a:schemeClr>
              </a:buClr>
              <a:buSzPct val="65000"/>
              <a:buFont typeface="Wingdings 2"/>
              <a:buNone/>
              <a:tabLst/>
              <a:defRPr/>
            </a:pPr>
            <a:r>
              <a:rPr kumimoji="0" lang="fa-IR" sz="2800" b="1"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 </a:t>
            </a:r>
          </a:p>
          <a:p>
            <a:pPr marL="548640" lvl="0" indent="-411480" algn="r" rtl="1">
              <a:lnSpc>
                <a:spcPct val="150000"/>
              </a:lnSpc>
              <a:spcBef>
                <a:spcPct val="20000"/>
              </a:spcBef>
              <a:buClr>
                <a:schemeClr val="tx1">
                  <a:shade val="95000"/>
                </a:schemeClr>
              </a:buClr>
              <a:buSzPct val="65000"/>
              <a:defRPr/>
            </a:pPr>
            <a:r>
              <a:rPr kumimoji="0" lang="fa-IR" sz="8000" b="1" i="0" u="none" strike="noStrike" kern="1200" cap="all" normalizeH="0" baseline="0" noProof="0" dirty="0" smtClean="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uLnTx/>
                <a:uFillTx/>
                <a:latin typeface="+mn-lt"/>
                <a:ea typeface="+mn-ea"/>
                <a:cs typeface="+mn-cs"/>
              </a:rPr>
              <a:t>به</a:t>
            </a:r>
            <a:r>
              <a:rPr lang="fa-IR" sz="8000" b="1" cap="all" dirty="0" smtClean="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rPr>
              <a:t> عبارتی مصرف کننده با خراش دادن محل بارکد، کد 16 رقمی را مشاهده می‌کند</a:t>
            </a:r>
          </a:p>
          <a:p>
            <a:pPr marL="548640" lvl="0" indent="-411480" algn="r" rtl="1">
              <a:lnSpc>
                <a:spcPct val="150000"/>
              </a:lnSpc>
              <a:spcBef>
                <a:spcPct val="20000"/>
              </a:spcBef>
              <a:buClr>
                <a:schemeClr val="tx1">
                  <a:shade val="95000"/>
                </a:schemeClr>
              </a:buClr>
              <a:buSzPct val="65000"/>
              <a:defRPr/>
            </a:pPr>
            <a:r>
              <a:rPr lang="fa-IR" sz="8000" b="1" cap="all" dirty="0" smtClean="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rPr>
              <a:t>که با ارسال این کد از طریق </a:t>
            </a:r>
            <a:r>
              <a:rPr lang="en-AU" sz="8000" b="1" cap="all" dirty="0" smtClean="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rPr>
              <a:t>SMS</a:t>
            </a:r>
            <a:r>
              <a:rPr lang="fa-IR" sz="8000" b="1" cap="all" dirty="0" smtClean="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rPr>
              <a:t> به شماره‌ای که روی برچسب درج شده یا ارسال آن</a:t>
            </a:r>
          </a:p>
          <a:p>
            <a:pPr marL="548640" lvl="0" indent="-411480" algn="r" rtl="1">
              <a:lnSpc>
                <a:spcPct val="150000"/>
              </a:lnSpc>
              <a:spcBef>
                <a:spcPct val="20000"/>
              </a:spcBef>
              <a:buClr>
                <a:schemeClr val="tx1">
                  <a:shade val="95000"/>
                </a:schemeClr>
              </a:buClr>
              <a:buSzPct val="65000"/>
              <a:defRPr/>
            </a:pPr>
            <a:r>
              <a:rPr lang="fa-IR" sz="8000" b="1" cap="all" dirty="0" smtClean="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rPr>
              <a:t>از طریق وب سایت یا تماس با تلفن گویا می‌تواند اصالت کالا را چک کند که در این حالت باید پیغامی که حاوی مشخصات فراورده از جمله نام تجاری سری ساخت تاریخ تولید می باشد دریافت گردد و صرفا دریافت اصالت کالا مورد تایید است کافی نمی باشد.</a:t>
            </a:r>
          </a:p>
          <a:p>
            <a:pPr marL="548640" marR="0" lvl="0" indent="-411480" algn="r" defTabSz="914400" rtl="1" eaLnBrk="1" fontAlgn="auto" latinLnBrk="0" hangingPunct="1">
              <a:lnSpc>
                <a:spcPct val="150000"/>
              </a:lnSpc>
              <a:spcBef>
                <a:spcPct val="20000"/>
              </a:spcBef>
              <a:spcAft>
                <a:spcPts val="0"/>
              </a:spcAft>
              <a:buClr>
                <a:schemeClr val="tx1">
                  <a:shade val="95000"/>
                </a:schemeClr>
              </a:buClr>
              <a:buSzPct val="65000"/>
              <a:buFont typeface="Wingdings 2"/>
              <a:buNone/>
              <a:tabLst/>
              <a:defRPr/>
            </a:pPr>
            <a:endParaRPr kumimoji="0" lang="fa-IR" sz="2800" b="1" i="0" u="none" strike="noStrike" kern="1200" cap="none" spc="0" normalizeH="0" baseline="0" noProof="0" dirty="0" smtClean="0">
              <a:ln>
                <a:noFill/>
              </a:ln>
              <a:solidFill>
                <a:schemeClr val="tx1">
                  <a:lumMod val="85000"/>
                  <a:lumOff val="15000"/>
                </a:schemeClr>
              </a:solidFill>
              <a:effectLst/>
              <a:uLnTx/>
              <a:uFillTx/>
              <a:latin typeface="+mn-lt"/>
              <a:ea typeface="+mn-ea"/>
              <a:cs typeface="+mn-cs"/>
            </a:endParaRPr>
          </a:p>
          <a:p>
            <a:pPr marL="548640" marR="0" lvl="0" indent="-411480" algn="r" defTabSz="914400" rtl="1" eaLnBrk="1" fontAlgn="auto" latinLnBrk="0" hangingPunct="1">
              <a:lnSpc>
                <a:spcPct val="150000"/>
              </a:lnSpc>
              <a:spcBef>
                <a:spcPct val="20000"/>
              </a:spcBef>
              <a:spcAft>
                <a:spcPts val="0"/>
              </a:spcAft>
              <a:buClr>
                <a:schemeClr val="tx1">
                  <a:shade val="95000"/>
                </a:schemeClr>
              </a:buClr>
              <a:buSzPct val="65000"/>
              <a:buFont typeface="Wingdings 2"/>
              <a:buNone/>
              <a:tabLst/>
              <a:defRPr/>
            </a:pPr>
            <a:endParaRPr kumimoji="0" lang="fa-IR" sz="2800" b="1" i="0" u="none" strike="noStrike" kern="1200" cap="none" spc="0" normalizeH="0" baseline="0" noProof="0" dirty="0" smtClean="0">
              <a:ln>
                <a:noFill/>
              </a:ln>
              <a:solidFill>
                <a:schemeClr val="tx1">
                  <a:lumMod val="85000"/>
                  <a:lumOff val="15000"/>
                </a:schemeClr>
              </a:solidFill>
              <a:effectLst/>
              <a:uLnTx/>
              <a:uFillTx/>
              <a:latin typeface="+mn-lt"/>
              <a:ea typeface="+mn-ea"/>
              <a:cs typeface="+mn-cs"/>
            </a:endParaRPr>
          </a:p>
          <a:p>
            <a:pPr marL="548640" marR="0" lvl="0" indent="-411480" algn="r"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fa-IR" sz="28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 </a:t>
            </a:r>
            <a:endParaRPr kumimoji="0" lang="en-US" sz="2800" b="0" i="0" u="none" strike="noStrike" kern="1200" cap="none" spc="0" normalizeH="0" baseline="0" noProof="0" dirty="0">
              <a:ln>
                <a:noFill/>
              </a:ln>
              <a:solidFill>
                <a:schemeClr val="lt1"/>
              </a:solidFill>
              <a:effectLst/>
              <a:uLnTx/>
              <a:uFillTx/>
              <a:latin typeface="+mn-lt"/>
              <a:ea typeface="+mn-ea"/>
              <a:cs typeface="+mn-cs"/>
            </a:endParaRPr>
          </a:p>
        </p:txBody>
      </p:sp>
      <p:pic>
        <p:nvPicPr>
          <p:cNvPr id="6" name="Picture 2" descr="C:\Documents and Settings\User\Desktop\clip_image002.jpg"/>
          <p:cNvPicPr>
            <a:picLocks noChangeAspect="1" noChangeArrowheads="1"/>
          </p:cNvPicPr>
          <p:nvPr/>
        </p:nvPicPr>
        <p:blipFill>
          <a:blip r:embed="rId2">
            <a:duotone>
              <a:schemeClr val="accent1">
                <a:shade val="45000"/>
                <a:satMod val="135000"/>
              </a:schemeClr>
              <a:prstClr val="white"/>
            </a:duotone>
          </a:blip>
          <a:srcRect/>
          <a:stretch>
            <a:fillRect/>
          </a:stretch>
        </p:blipFill>
        <p:spPr bwMode="auto">
          <a:xfrm>
            <a:off x="7467600" y="228600"/>
            <a:ext cx="976365" cy="13906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noChangeArrowheads="1"/>
          </p:cNvPicPr>
          <p:nvPr/>
        </p:nvPicPr>
        <p:blipFill>
          <a:blip r:embed="rId3"/>
          <a:srcRect/>
          <a:stretch>
            <a:fillRect/>
          </a:stretch>
        </p:blipFill>
        <p:spPr bwMode="auto">
          <a:xfrm>
            <a:off x="914400" y="228600"/>
            <a:ext cx="1097018" cy="12192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7" name="Picture 3"/>
          <p:cNvPicPr>
            <a:picLocks noChangeAspect="1" noChangeArrowheads="1"/>
          </p:cNvPicPr>
          <p:nvPr/>
        </p:nvPicPr>
        <p:blipFill>
          <a:blip r:embed="rId4"/>
          <a:srcRect/>
          <a:stretch>
            <a:fillRect/>
          </a:stretch>
        </p:blipFill>
        <p:spPr bwMode="auto">
          <a:xfrm>
            <a:off x="609600" y="1447800"/>
            <a:ext cx="2540000" cy="1143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horizont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linds(horizont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r" rtl="1">
              <a:buNone/>
            </a:pPr>
            <a:endParaRPr lang="fa-IR" dirty="0" smtClean="0">
              <a:solidFill>
                <a:schemeClr val="tx1">
                  <a:lumMod val="95000"/>
                  <a:lumOff val="5000"/>
                </a:schemeClr>
              </a:solidFill>
            </a:endParaRPr>
          </a:p>
          <a:p>
            <a:pPr algn="just" rtl="1">
              <a:lnSpc>
                <a:spcPct val="150000"/>
              </a:lnSpc>
              <a:buNone/>
            </a:pPr>
            <a:r>
              <a:rPr lang="fa-IR" dirty="0" smtClean="0">
                <a:solidFill>
                  <a:srgbClr val="7030A0"/>
                </a:solidFill>
              </a:rPr>
              <a:t>      </a:t>
            </a:r>
            <a:r>
              <a:rPr lang="fa-IR" b="1" dirty="0" smtClean="0">
                <a:solidFill>
                  <a:srgbClr val="7030A0"/>
                </a:solidFill>
                <a:cs typeface="B Titr" pitchFamily="2" charset="-78"/>
              </a:rPr>
              <a:t>بارکد دو بعدی : </a:t>
            </a:r>
          </a:p>
          <a:p>
            <a:pPr algn="r" rtl="1">
              <a:lnSpc>
                <a:spcPct val="120000"/>
              </a:lnSpc>
              <a:buFont typeface="Wingdings" pitchFamily="2" charset="2"/>
              <a:buChar char="q"/>
            </a:pPr>
            <a:r>
              <a:rPr lang="fa-IR" sz="2800" dirty="0" smtClean="0">
                <a:solidFill>
                  <a:schemeClr val="tx1">
                    <a:lumMod val="95000"/>
                    <a:lumOff val="5000"/>
                  </a:schemeClr>
                </a:solidFill>
              </a:rPr>
              <a:t> </a:t>
            </a:r>
            <a:r>
              <a:rPr lang="fa-IR" sz="2200" b="1" dirty="0" smtClean="0">
                <a:cs typeface="B Nazanin" pitchFamily="2" charset="-78"/>
              </a:rPr>
              <a:t>در این بارکد، مشخصات کالا، تولید کننده، وارد کننده، تاریخ تولید، انقضا،سری ساخت و مشخصات فنی درج شده است. </a:t>
            </a:r>
          </a:p>
          <a:p>
            <a:pPr algn="r" rtl="1">
              <a:lnSpc>
                <a:spcPct val="120000"/>
              </a:lnSpc>
              <a:buFont typeface="Wingdings" pitchFamily="2" charset="2"/>
              <a:buChar char="q"/>
            </a:pPr>
            <a:r>
              <a:rPr lang="fa-IR" sz="2200" b="1" dirty="0" smtClean="0">
                <a:cs typeface="B Nazanin" pitchFamily="2" charset="-78"/>
              </a:rPr>
              <a:t> این بارکد فقط به وسیله بازرسان، توزیع کنندگان یا عرضه کنندگان مجهز به دستگاه‌های مخصوص قابل چک است و از طریق آن می‌توانند مشخصات کالاهایی را که دریافت می‌کنند چک کنند.</a:t>
            </a:r>
            <a:endParaRPr lang="en-US" sz="2200" b="1" dirty="0" smtClean="0">
              <a:cs typeface="B Nazanin" pitchFamily="2" charset="-78"/>
            </a:endParaRPr>
          </a:p>
          <a:p>
            <a:pPr algn="r" rtl="1">
              <a:lnSpc>
                <a:spcPct val="120000"/>
              </a:lnSpc>
              <a:buFont typeface="Wingdings" pitchFamily="2" charset="2"/>
              <a:buChar char="q"/>
            </a:pPr>
            <a:r>
              <a:rPr lang="fa-IR" sz="2200" b="1" dirty="0" smtClean="0">
                <a:cs typeface="B Nazanin" pitchFamily="2" charset="-78"/>
              </a:rPr>
              <a:t>از بارکد دو بعدی، کد عددی به دست می‌آید که با کد عددی که پوشش داراست متفاوت بوده ولی از طریق سیستم  تعریف شده و به نحوی با هم همخوانی دارند همین امر موجب می شود ضریب امنیتی برچسب افزایش یافته و باعث جلوگیری از بروز تخلفات در این زمینه گردد.</a:t>
            </a:r>
          </a:p>
          <a:p>
            <a:pPr algn="r" rtl="1"/>
            <a:endParaRPr lang="fa-IR" dirty="0"/>
          </a:p>
        </p:txBody>
      </p:sp>
      <p:sp>
        <p:nvSpPr>
          <p:cNvPr id="4" name="Rectangle 3"/>
          <p:cNvSpPr/>
          <p:nvPr/>
        </p:nvSpPr>
        <p:spPr>
          <a:xfrm>
            <a:off x="3786182" y="1738306"/>
            <a:ext cx="928694" cy="928694"/>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495800" y="2133600"/>
            <a:ext cx="71438"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367210" y="2366954"/>
            <a:ext cx="71438"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00562" y="2357430"/>
            <a:ext cx="71438"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000496" y="2071678"/>
            <a:ext cx="71438"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143372" y="1928802"/>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357686" y="2000240"/>
            <a:ext cx="71438"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429124" y="1928802"/>
            <a:ext cx="71438"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000496" y="2357430"/>
            <a:ext cx="71438"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929058" y="1928802"/>
            <a:ext cx="71438"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flipV="1">
            <a:off x="4143372" y="2357430"/>
            <a:ext cx="10478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flipV="1">
            <a:off x="4429124" y="2143116"/>
            <a:ext cx="10478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flipV="1">
            <a:off x="4214810" y="1857364"/>
            <a:ext cx="10478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flipV="1">
            <a:off x="3857620" y="2214554"/>
            <a:ext cx="10478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flipV="1">
            <a:off x="4500562" y="1857364"/>
            <a:ext cx="10478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flipV="1">
            <a:off x="4286248" y="2000240"/>
            <a:ext cx="45719" cy="10953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flipV="1">
            <a:off x="4000496" y="1785926"/>
            <a:ext cx="10478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flipV="1">
            <a:off x="3857620" y="1857364"/>
            <a:ext cx="45719" cy="10953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flipV="1">
            <a:off x="4572000" y="2000240"/>
            <a:ext cx="45719" cy="10953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flipV="1">
            <a:off x="3929058" y="2357430"/>
            <a:ext cx="45719" cy="10953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flipV="1">
            <a:off x="4572000" y="2285992"/>
            <a:ext cx="45719" cy="10953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flipV="1">
            <a:off x="3857620" y="2000240"/>
            <a:ext cx="45719" cy="10953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flipV="1">
            <a:off x="4357686" y="2214554"/>
            <a:ext cx="45719" cy="10953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flipV="1">
            <a:off x="4071934" y="2143116"/>
            <a:ext cx="45719" cy="10953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flipV="1">
            <a:off x="4143372" y="2071678"/>
            <a:ext cx="45719" cy="10953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flipV="1">
            <a:off x="4429124" y="1785926"/>
            <a:ext cx="45719" cy="14287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flipV="1">
            <a:off x="4500562" y="2428868"/>
            <a:ext cx="45719" cy="10953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flipV="1">
            <a:off x="4429124" y="2500306"/>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flipV="1">
            <a:off x="4143372" y="2428868"/>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flipV="1">
            <a:off x="4643438" y="1785926"/>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flipV="1">
            <a:off x="4286248" y="1785926"/>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flipV="1">
            <a:off x="4071934" y="1857364"/>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flipV="1">
            <a:off x="3929058" y="2143116"/>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flipV="1">
            <a:off x="4500562" y="2143116"/>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flipH="1" flipV="1">
            <a:off x="4286248" y="2500306"/>
            <a:ext cx="45719" cy="809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flipH="1" flipV="1">
            <a:off x="4071934" y="2500306"/>
            <a:ext cx="45719" cy="809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flipH="1" flipV="1">
            <a:off x="3929058" y="2500306"/>
            <a:ext cx="45719" cy="809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flipH="1" flipV="1">
            <a:off x="4643438" y="2500306"/>
            <a:ext cx="45719" cy="809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flipH="1" flipV="1">
            <a:off x="3929058" y="1785926"/>
            <a:ext cx="45719" cy="809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flipH="1" flipV="1">
            <a:off x="3786182" y="2500306"/>
            <a:ext cx="45719" cy="809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519610" y="2519354"/>
            <a:ext cx="71438"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572000" y="2143116"/>
            <a:ext cx="71438"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786182" y="2357430"/>
            <a:ext cx="71438"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143372" y="2571744"/>
            <a:ext cx="71438"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ight Arrow 49"/>
          <p:cNvSpPr/>
          <p:nvPr/>
        </p:nvSpPr>
        <p:spPr>
          <a:xfrm>
            <a:off x="2743200" y="1981200"/>
            <a:ext cx="89536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p:cNvPicPr>
            <a:picLocks noChangeAspect="1" noChangeArrowheads="1"/>
          </p:cNvPicPr>
          <p:nvPr/>
        </p:nvPicPr>
        <p:blipFill>
          <a:blip r:embed="rId4"/>
          <a:srcRect/>
          <a:stretch>
            <a:fillRect/>
          </a:stretch>
        </p:blipFill>
        <p:spPr bwMode="auto">
          <a:xfrm>
            <a:off x="533400" y="228600"/>
            <a:ext cx="1097018" cy="12192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2" name="Picture 2" descr="C:\Documents and Settings\User\Desktop\clip_image002.jpg"/>
          <p:cNvPicPr>
            <a:picLocks noChangeAspect="1" noChangeArrowheads="1"/>
          </p:cNvPicPr>
          <p:nvPr/>
        </p:nvPicPr>
        <p:blipFill>
          <a:blip r:embed="rId5">
            <a:duotone>
              <a:schemeClr val="accent1">
                <a:shade val="45000"/>
                <a:satMod val="135000"/>
              </a:schemeClr>
              <a:prstClr val="white"/>
            </a:duotone>
          </a:blip>
          <a:srcRect/>
          <a:stretch>
            <a:fillRect/>
          </a:stretch>
        </p:blipFill>
        <p:spPr bwMode="auto">
          <a:xfrm>
            <a:off x="7315200" y="304800"/>
            <a:ext cx="976365" cy="13906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46" name="Picture 2"/>
          <p:cNvPicPr>
            <a:picLocks noChangeAspect="1" noChangeArrowheads="1"/>
          </p:cNvPicPr>
          <p:nvPr/>
        </p:nvPicPr>
        <p:blipFill>
          <a:blip r:embed="rId6"/>
          <a:srcRect/>
          <a:stretch>
            <a:fillRect/>
          </a:stretch>
        </p:blipFill>
        <p:spPr bwMode="auto">
          <a:xfrm>
            <a:off x="304800" y="1600200"/>
            <a:ext cx="2260600" cy="123305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additive="base">
                                        <p:cTn id="12" dur="500" fill="hold"/>
                                        <p:tgtEl>
                                          <p:spTgt spid="6146"/>
                                        </p:tgtEl>
                                        <p:attrNameLst>
                                          <p:attrName>ppt_x</p:attrName>
                                        </p:attrNameLst>
                                      </p:cBhvr>
                                      <p:tavLst>
                                        <p:tav tm="0">
                                          <p:val>
                                            <p:strVal val="#ppt_x"/>
                                          </p:val>
                                        </p:tav>
                                        <p:tav tm="100000">
                                          <p:val>
                                            <p:strVal val="#ppt_x"/>
                                          </p:val>
                                        </p:tav>
                                      </p:tavLst>
                                    </p:anim>
                                    <p:anim calcmode="lin" valueType="num">
                                      <p:cBhvr additive="base">
                                        <p:cTn id="13"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500" fill="hold"/>
                                        <p:tgtEl>
                                          <p:spTgt spid="50"/>
                                        </p:tgtEl>
                                        <p:attrNameLst>
                                          <p:attrName>ppt_x</p:attrName>
                                        </p:attrNameLst>
                                      </p:cBhvr>
                                      <p:tavLst>
                                        <p:tav tm="0">
                                          <p:val>
                                            <p:strVal val="#ppt_x"/>
                                          </p:val>
                                        </p:tav>
                                        <p:tav tm="100000">
                                          <p:val>
                                            <p:strVal val="#ppt_x"/>
                                          </p:val>
                                        </p:tav>
                                      </p:tavLst>
                                    </p:anim>
                                    <p:anim calcmode="lin" valueType="num">
                                      <p:cBhvr additive="base">
                                        <p:cTn id="19"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rmAutofit/>
          </a:bodyPr>
          <a:lstStyle/>
          <a:p>
            <a:pPr algn="r" rtl="1">
              <a:lnSpc>
                <a:spcPct val="150000"/>
              </a:lnSpc>
              <a:buClr>
                <a:srgbClr val="FF0000"/>
              </a:buClr>
              <a:buNone/>
            </a:pPr>
            <a:r>
              <a:rPr lang="fa-IR" sz="2800" dirty="0" smtClean="0">
                <a:solidFill>
                  <a:schemeClr val="tx1">
                    <a:lumMod val="85000"/>
                    <a:lumOff val="15000"/>
                  </a:schemeClr>
                </a:solidFill>
              </a:rPr>
              <a:t> </a:t>
            </a:r>
          </a:p>
          <a:p>
            <a:pPr algn="r" rtl="1">
              <a:lnSpc>
                <a:spcPct val="150000"/>
              </a:lnSpc>
              <a:buClr>
                <a:srgbClr val="FF0000"/>
              </a:buClr>
              <a:buNone/>
            </a:pPr>
            <a:r>
              <a:rPr lang="fa-IR" sz="3900" b="1" dirty="0" smtClean="0">
                <a:solidFill>
                  <a:schemeClr val="tx1">
                    <a:lumMod val="85000"/>
                    <a:lumOff val="15000"/>
                  </a:schemeClr>
                </a:solidFill>
              </a:rPr>
              <a:t>        </a:t>
            </a:r>
            <a:r>
              <a:rPr lang="fa-IR" b="1" dirty="0" smtClean="0">
                <a:solidFill>
                  <a:srgbClr val="7030A0"/>
                </a:solidFill>
                <a:cs typeface="B Titr" pitchFamily="2" charset="-78"/>
              </a:rPr>
              <a:t>نکته:</a:t>
            </a:r>
          </a:p>
          <a:p>
            <a:pPr algn="r" rtl="1">
              <a:lnSpc>
                <a:spcPct val="150000"/>
              </a:lnSpc>
              <a:buClr>
                <a:srgbClr val="FF0000"/>
              </a:buClr>
              <a:buFont typeface="Wingdings" pitchFamily="2" charset="2"/>
              <a:buChar char="ü"/>
            </a:pPr>
            <a:r>
              <a:rPr lang="fa-IR" sz="2600" dirty="0" smtClean="0">
                <a:cs typeface="B Nazanin" pitchFamily="2" charset="-78"/>
              </a:rPr>
              <a:t>برچسب قدیمی با مشخصات رو برو فعلا و تا اطلاع ثانوی صرفا برای اقلام خوراکی ،آشامیدنی، آرایشی و بهداشتی معتبر می باشد.</a:t>
            </a:r>
            <a:endParaRPr lang="fa-IR" sz="2600" dirty="0">
              <a:cs typeface="B Nazanin" pitchFamily="2" charset="-78"/>
            </a:endParaRPr>
          </a:p>
        </p:txBody>
      </p:sp>
      <p:pic>
        <p:nvPicPr>
          <p:cNvPr id="4" name="Picture 3" descr="untitledبب.bmp"/>
          <p:cNvPicPr>
            <a:picLocks noChangeAspect="1"/>
          </p:cNvPicPr>
          <p:nvPr/>
        </p:nvPicPr>
        <p:blipFill>
          <a:blip r:embed="rId2">
            <a:duotone>
              <a:schemeClr val="accent2">
                <a:shade val="45000"/>
                <a:satMod val="135000"/>
              </a:schemeClr>
              <a:prstClr val="white"/>
            </a:duotone>
          </a:blip>
          <a:stretch>
            <a:fillRect/>
          </a:stretch>
        </p:blipFill>
        <p:spPr>
          <a:xfrm>
            <a:off x="7620000" y="1981200"/>
            <a:ext cx="762000" cy="1203158"/>
          </a:xfrm>
          <a:prstGeom prst="rect">
            <a:avLst/>
          </a:prstGeom>
          <a:solidFill>
            <a:srgbClr val="C00000">
              <a:alpha val="13000"/>
            </a:srgbClr>
          </a:solidFill>
          <a:ln>
            <a:noFill/>
          </a:ln>
        </p:spPr>
      </p:pic>
      <p:pic>
        <p:nvPicPr>
          <p:cNvPr id="5" name="Picture 2" descr="C:\Documents and Settings\User\Desktop\clip_image002.jpg"/>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7315200" y="304800"/>
            <a:ext cx="976365" cy="13906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noChangeArrowheads="1"/>
          </p:cNvPicPr>
          <p:nvPr/>
        </p:nvPicPr>
        <p:blipFill>
          <a:blip r:embed="rId4"/>
          <a:srcRect/>
          <a:stretch>
            <a:fillRect/>
          </a:stretch>
        </p:blipFill>
        <p:spPr bwMode="auto">
          <a:xfrm>
            <a:off x="762000" y="304800"/>
            <a:ext cx="1097018" cy="12192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2" descr="K:\2.jpg"/>
          <p:cNvPicPr>
            <a:picLocks noChangeAspect="1" noChangeArrowheads="1"/>
          </p:cNvPicPr>
          <p:nvPr/>
        </p:nvPicPr>
        <p:blipFill>
          <a:blip r:embed="rId5"/>
          <a:srcRect l="14857" t="5551" r="8424" b="7484"/>
          <a:stretch>
            <a:fillRect/>
          </a:stretch>
        </p:blipFill>
        <p:spPr bwMode="auto">
          <a:xfrm rot="21445547">
            <a:off x="1263024" y="4068506"/>
            <a:ext cx="1376261" cy="19823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819400"/>
            <a:ext cx="8715436" cy="4214842"/>
          </a:xfrm>
        </p:spPr>
        <p:txBody>
          <a:bodyPr>
            <a:normAutofit/>
          </a:bodyPr>
          <a:lstStyle/>
          <a:p>
            <a:pPr algn="r" rtl="1"/>
            <a:r>
              <a:rPr lang="fa-IR" sz="3200" dirty="0" smtClean="0">
                <a:solidFill>
                  <a:schemeClr val="tx1">
                    <a:lumMod val="85000"/>
                    <a:lumOff val="15000"/>
                  </a:schemeClr>
                </a:solidFill>
                <a:effectLst/>
                <a:cs typeface="+mn-cs"/>
              </a:rPr>
              <a:t>  </a:t>
            </a:r>
            <a:r>
              <a:rPr lang="fa-IR" sz="2400" b="1" dirty="0" smtClean="0">
                <a:solidFill>
                  <a:srgbClr val="0070C0"/>
                </a:solidFill>
                <a:effectLst/>
                <a:cs typeface="B Nazanin" pitchFamily="2" charset="-78"/>
              </a:rPr>
              <a:t>امکان فراخوان جمع آوری مواد و فرآورده های آرایشی و بهداشتی </a:t>
            </a:r>
            <a:r>
              <a:rPr lang="en-US" sz="2400" b="1" dirty="0" smtClean="0">
                <a:solidFill>
                  <a:srgbClr val="0070C0"/>
                </a:solidFill>
                <a:effectLst/>
                <a:cs typeface="B Nazanin" pitchFamily="2" charset="-78"/>
              </a:rPr>
              <a:t> (Recall)</a:t>
            </a:r>
            <a:r>
              <a:rPr lang="fa-IR" sz="2400" b="1" dirty="0" smtClean="0">
                <a:solidFill>
                  <a:srgbClr val="0070C0"/>
                </a:solidFill>
                <a:effectLst/>
                <a:cs typeface="B Nazanin" pitchFamily="2" charset="-78"/>
              </a:rPr>
              <a:t>اعلامی از سوی سازمان غذا و دارو در سطوح  مشخص شده و حذف خودکار(کد و شناسه) و ارسال پیام هشدار  برای بسته هایی که تاریخ مصرف آنها منقضی شده در نرم افزار مربوطه</a:t>
            </a:r>
            <a:r>
              <a:rPr lang="fa-IR" sz="2800" b="1" dirty="0" smtClean="0">
                <a:solidFill>
                  <a:srgbClr val="0070C0"/>
                </a:solidFill>
                <a:effectLst/>
                <a:cs typeface="B Nazanin" pitchFamily="2" charset="-78"/>
              </a:rPr>
              <a:t/>
            </a:r>
            <a:br>
              <a:rPr lang="fa-IR" sz="2800" b="1" dirty="0" smtClean="0">
                <a:solidFill>
                  <a:srgbClr val="0070C0"/>
                </a:solidFill>
                <a:effectLst/>
                <a:cs typeface="B Nazanin" pitchFamily="2" charset="-78"/>
              </a:rPr>
            </a:br>
            <a:r>
              <a:rPr lang="fa-IR" sz="2800" dirty="0" smtClean="0">
                <a:solidFill>
                  <a:schemeClr val="tx1">
                    <a:lumMod val="85000"/>
                    <a:lumOff val="15000"/>
                  </a:schemeClr>
                </a:solidFill>
                <a:effectLst/>
                <a:cs typeface="+mn-cs"/>
              </a:rPr>
              <a:t/>
            </a:r>
            <a:br>
              <a:rPr lang="fa-IR" sz="2800" dirty="0" smtClean="0">
                <a:solidFill>
                  <a:schemeClr val="tx1">
                    <a:lumMod val="85000"/>
                    <a:lumOff val="15000"/>
                  </a:schemeClr>
                </a:solidFill>
                <a:effectLst/>
                <a:cs typeface="+mn-cs"/>
              </a:rPr>
            </a:br>
            <a:r>
              <a:rPr lang="en-US" sz="3600" dirty="0" smtClean="0">
                <a:cs typeface="+mn-cs"/>
              </a:rPr>
              <a:t/>
            </a:r>
            <a:br>
              <a:rPr lang="en-US" sz="3600" dirty="0" smtClean="0">
                <a:cs typeface="+mn-cs"/>
              </a:rPr>
            </a:br>
            <a:endParaRPr lang="en-US" sz="3600" dirty="0">
              <a:cs typeface="+mn-cs"/>
            </a:endParaRPr>
          </a:p>
        </p:txBody>
      </p:sp>
      <p:pic>
        <p:nvPicPr>
          <p:cNvPr id="4" name="Picture 2" descr="C:\Documents and Settings\User\Desktop\clip_image002.jpg"/>
          <p:cNvPicPr>
            <a:picLocks noChangeAspect="1" noChangeArrowheads="1"/>
          </p:cNvPicPr>
          <p:nvPr/>
        </p:nvPicPr>
        <p:blipFill>
          <a:blip r:embed="rId2">
            <a:duotone>
              <a:schemeClr val="accent1">
                <a:shade val="45000"/>
                <a:satMod val="135000"/>
              </a:schemeClr>
              <a:prstClr val="white"/>
            </a:duotone>
          </a:blip>
          <a:srcRect/>
          <a:stretch>
            <a:fillRect/>
          </a:stretch>
        </p:blipFill>
        <p:spPr bwMode="auto">
          <a:xfrm>
            <a:off x="7715272" y="214290"/>
            <a:ext cx="977285" cy="10001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7358082" y="1214422"/>
            <a:ext cx="1571604" cy="423514"/>
          </a:xfrm>
          <a:prstGeom prst="rect">
            <a:avLst/>
          </a:prstGeom>
        </p:spPr>
        <p:txBody>
          <a:bodyPr wrap="square">
            <a:spAutoFit/>
          </a:bodyPr>
          <a:lstStyle/>
          <a:p>
            <a:pPr algn="r" rtl="1">
              <a:lnSpc>
                <a:spcPct val="150000"/>
              </a:lnSpc>
              <a:buNone/>
            </a:pPr>
            <a:r>
              <a:rPr lang="fa-IR" sz="1600" b="1" dirty="0" smtClean="0">
                <a:solidFill>
                  <a:srgbClr val="002060"/>
                </a:solidFill>
              </a:rPr>
              <a:t> معاونت غذا و دارو</a:t>
            </a:r>
            <a:endParaRPr lang="en-US" sz="1600" dirty="0" smtClean="0">
              <a:solidFill>
                <a:srgbClr val="002060"/>
              </a:solidFill>
            </a:endParaRPr>
          </a:p>
        </p:txBody>
      </p:sp>
      <p:pic>
        <p:nvPicPr>
          <p:cNvPr id="6" name="Picture 2"/>
          <p:cNvPicPr>
            <a:picLocks noGrp="1" noChangeAspect="1" noChangeArrowheads="1"/>
          </p:cNvPicPr>
          <p:nvPr>
            <p:ph idx="1"/>
          </p:nvPr>
        </p:nvPicPr>
        <p:blipFill>
          <a:blip r:embed="rId3"/>
          <a:srcRect/>
          <a:stretch>
            <a:fillRect/>
          </a:stretch>
        </p:blipFill>
        <p:spPr bwMode="auto">
          <a:xfrm>
            <a:off x="357158" y="285728"/>
            <a:ext cx="928693" cy="9286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3" name="Picture 5"/>
          <p:cNvPicPr>
            <a:picLocks noChangeAspect="1" noChangeArrowheads="1"/>
          </p:cNvPicPr>
          <p:nvPr/>
        </p:nvPicPr>
        <p:blipFill>
          <a:blip r:embed="rId4">
            <a:biLevel thresh="50000"/>
          </a:blip>
          <a:srcRect/>
          <a:stretch>
            <a:fillRect/>
          </a:stretch>
        </p:blipFill>
        <p:spPr bwMode="auto">
          <a:xfrm>
            <a:off x="3286116" y="1142984"/>
            <a:ext cx="2357454" cy="17430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52600" y="2362200"/>
            <a:ext cx="7162800" cy="381000"/>
          </a:xfrm>
        </p:spPr>
        <p:txBody>
          <a:bodyPr>
            <a:normAutofit fontScale="90000"/>
          </a:bodyPr>
          <a:lstStyle/>
          <a:p>
            <a:pPr algn="r"/>
            <a:r>
              <a:rPr lang="en-US"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            </a:t>
            </a:r>
            <a:br>
              <a:rPr lang="en-US"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br>
            <a:r>
              <a:rPr lang="fa-I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fa-I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              </a:t>
            </a:r>
            <a:r>
              <a:rPr lang="fa-I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fa-I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098" name="Picture 2" descr="D:\y\34.bmp"/>
          <p:cNvPicPr>
            <a:picLocks noChangeAspect="1" noChangeArrowheads="1"/>
          </p:cNvPicPr>
          <p:nvPr/>
        </p:nvPicPr>
        <p:blipFill>
          <a:blip r:embed="rId2" cstate="print"/>
          <a:srcRect/>
          <a:stretch>
            <a:fillRect/>
          </a:stretch>
        </p:blipFill>
        <p:spPr bwMode="auto">
          <a:xfrm>
            <a:off x="7696200" y="0"/>
            <a:ext cx="1447800" cy="1066800"/>
          </a:xfrm>
          <a:prstGeom prst="rect">
            <a:avLst/>
          </a:prstGeom>
          <a:noFill/>
        </p:spPr>
      </p:pic>
      <p:pic>
        <p:nvPicPr>
          <p:cNvPr id="4099" name="Picture 3" descr="D:\y\35.bmp"/>
          <p:cNvPicPr>
            <a:picLocks noChangeAspect="1" noChangeArrowheads="1"/>
          </p:cNvPicPr>
          <p:nvPr/>
        </p:nvPicPr>
        <p:blipFill>
          <a:blip r:embed="rId3" cstate="print"/>
          <a:srcRect/>
          <a:stretch>
            <a:fillRect/>
          </a:stretch>
        </p:blipFill>
        <p:spPr bwMode="auto">
          <a:xfrm>
            <a:off x="0" y="0"/>
            <a:ext cx="1219200" cy="1342103"/>
          </a:xfrm>
          <a:prstGeom prst="rect">
            <a:avLst/>
          </a:prstGeom>
          <a:noFill/>
        </p:spPr>
      </p:pic>
      <p:sp>
        <p:nvSpPr>
          <p:cNvPr id="6" name="Rectangle 5"/>
          <p:cNvSpPr/>
          <p:nvPr/>
        </p:nvSpPr>
        <p:spPr>
          <a:xfrm>
            <a:off x="762000" y="1905000"/>
            <a:ext cx="7391400" cy="3231654"/>
          </a:xfrm>
          <a:prstGeom prst="rect">
            <a:avLst/>
          </a:prstGeom>
        </p:spPr>
        <p:txBody>
          <a:bodyPr wrap="square">
            <a:spAutoFit/>
          </a:bodyPr>
          <a:lstStyle/>
          <a:p>
            <a:pPr algn="ctr"/>
            <a:r>
              <a:rPr lang="fa-IR" sz="4400" cap="all" dirty="0" smtClean="0">
                <a:ln w="9000" cmpd="sng">
                  <a:solidFill>
                    <a:schemeClr val="accent4">
                      <a:shade val="50000"/>
                      <a:satMod val="120000"/>
                    </a:schemeClr>
                  </a:solidFill>
                  <a:prstDash val="solid"/>
                </a:ln>
                <a:solidFill>
                  <a:schemeClr val="tx1">
                    <a:lumMod val="85000"/>
                    <a:lumOff val="15000"/>
                  </a:schemeClr>
                </a:solidFill>
                <a:effectLst>
                  <a:reflection blurRad="12700" stA="28000" endPos="45000" dist="1000" dir="5400000" sy="-100000" algn="bl" rotWithShape="0"/>
                </a:effectLst>
                <a:cs typeface="B Titr" pitchFamily="2" charset="-78"/>
              </a:rPr>
              <a:t>مواد و فرآورده های سلامت محور</a:t>
            </a:r>
            <a:r>
              <a:rPr lang="en-US" sz="3100" cap="all" dirty="0" smtClean="0">
                <a:ln w="9000" cmpd="sng">
                  <a:solidFill>
                    <a:schemeClr val="accent4">
                      <a:shade val="50000"/>
                      <a:satMod val="120000"/>
                    </a:schemeClr>
                  </a:solidFill>
                  <a:prstDash val="solid"/>
                </a:ln>
                <a:solidFill>
                  <a:schemeClr val="tx1">
                    <a:lumMod val="85000"/>
                    <a:lumOff val="15000"/>
                  </a:schemeClr>
                </a:solidFill>
                <a:effectLst>
                  <a:reflection blurRad="12700" stA="28000" endPos="45000" dist="1000" dir="5400000" sy="-100000" algn="bl" rotWithShape="0"/>
                </a:effectLst>
              </a:rPr>
              <a:t/>
            </a:r>
            <a:br>
              <a:rPr lang="en-US" sz="3100" cap="all" dirty="0" smtClean="0">
                <a:ln w="9000" cmpd="sng">
                  <a:solidFill>
                    <a:schemeClr val="accent4">
                      <a:shade val="50000"/>
                      <a:satMod val="120000"/>
                    </a:schemeClr>
                  </a:solidFill>
                  <a:prstDash val="solid"/>
                </a:ln>
                <a:solidFill>
                  <a:schemeClr val="tx1">
                    <a:lumMod val="85000"/>
                    <a:lumOff val="15000"/>
                  </a:schemeClr>
                </a:solidFill>
                <a:effectLst>
                  <a:reflection blurRad="12700" stA="28000" endPos="45000" dist="1000" dir="5400000" sy="-100000" algn="bl" rotWithShape="0"/>
                </a:effectLst>
              </a:rPr>
            </a:br>
            <a:r>
              <a:rPr lang="fa-IR" sz="3200" cap="all" dirty="0" smtClean="0">
                <a:ln w="9000" cmpd="sng">
                  <a:solidFill>
                    <a:schemeClr val="accent4">
                      <a:shade val="50000"/>
                      <a:satMod val="120000"/>
                    </a:schemeClr>
                  </a:solidFill>
                  <a:prstDash val="solid"/>
                </a:ln>
                <a:solidFill>
                  <a:schemeClr val="tx1">
                    <a:lumMod val="85000"/>
                    <a:lumOff val="15000"/>
                  </a:schemeClr>
                </a:solidFill>
                <a:effectLst>
                  <a:reflection blurRad="12700" stA="28000" endPos="45000" dist="1000" dir="5400000" sy="-100000" algn="bl" rotWithShape="0"/>
                </a:effectLst>
              </a:rPr>
              <a:t> </a:t>
            </a:r>
            <a:r>
              <a:rPr lang="fa-IR" sz="3200" cap="all" dirty="0" smtClean="0">
                <a:ln w="9000" cmpd="sng">
                  <a:solidFill>
                    <a:schemeClr val="accent4">
                      <a:shade val="50000"/>
                      <a:satMod val="120000"/>
                    </a:schemeClr>
                  </a:solidFill>
                  <a:prstDash val="solid"/>
                </a:ln>
                <a:solidFill>
                  <a:schemeClr val="tx1">
                    <a:lumMod val="85000"/>
                    <a:lumOff val="15000"/>
                  </a:schemeClr>
                </a:solidFill>
                <a:effectLst>
                  <a:reflection blurRad="12700" stA="28000" endPos="45000" dist="1000" dir="5400000" sy="-100000" algn="bl" rotWithShape="0"/>
                </a:effectLst>
                <a:cs typeface="B Nazanin" pitchFamily="2" charset="-78"/>
              </a:rPr>
              <a:t>دارو، مکمل ها، شیرخشک نوزادان، غذاهای بیمارستانی، فرآورده های بیولو‍ژیک، فرآورده های خوراکی، آشامیدنی، آرایشی و بهداشتی، لوازم و تجهیزات پزشکی و لوازم کودک </a:t>
            </a:r>
            <a:r>
              <a:rPr lang="en-US" sz="3200" cap="all" dirty="0" smtClean="0">
                <a:ln w="9000" cmpd="sng">
                  <a:solidFill>
                    <a:schemeClr val="accent4">
                      <a:shade val="50000"/>
                      <a:satMod val="120000"/>
                    </a:schemeClr>
                  </a:solidFill>
                  <a:prstDash val="solid"/>
                </a:ln>
                <a:solidFill>
                  <a:schemeClr val="tx1">
                    <a:lumMod val="85000"/>
                    <a:lumOff val="15000"/>
                  </a:schemeClr>
                </a:solidFill>
                <a:effectLst>
                  <a:reflection blurRad="12700" stA="28000" endPos="45000" dist="1000" dir="5400000" sy="-100000" algn="bl" rotWithShape="0"/>
                </a:effectLst>
              </a:rPr>
              <a:t/>
            </a:r>
            <a:br>
              <a:rPr lang="en-US" sz="3200" cap="all" dirty="0" smtClean="0">
                <a:ln w="9000" cmpd="sng">
                  <a:solidFill>
                    <a:schemeClr val="accent4">
                      <a:shade val="50000"/>
                      <a:satMod val="120000"/>
                    </a:schemeClr>
                  </a:solidFill>
                  <a:prstDash val="solid"/>
                </a:ln>
                <a:solidFill>
                  <a:schemeClr val="tx1">
                    <a:lumMod val="85000"/>
                    <a:lumOff val="15000"/>
                  </a:schemeClr>
                </a:solidFill>
                <a:effectLst>
                  <a:reflection blurRad="12700" stA="28000" endPos="45000" dist="1000" dir="5400000" sy="-100000" algn="bl" rotWithShape="0"/>
                </a:effectLst>
              </a:rPr>
            </a:br>
            <a:endParaRPr lang="en-US" sz="3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normAutofit/>
          </a:bodyPr>
          <a:lstStyle/>
          <a:p>
            <a:pPr algn="r" rtl="1"/>
            <a:r>
              <a:rPr lang="fa-IR" sz="2400" b="1" dirty="0">
                <a:solidFill>
                  <a:srgbClr val="7030A0"/>
                </a:solidFill>
                <a:cs typeface="B Titr" pitchFamily="2" charset="-78"/>
              </a:rPr>
              <a:t>عوارض جانبی محصولات تقلبی و غیر مجاز آرایشی </a:t>
            </a:r>
            <a:endParaRPr lang="fa-IR" sz="2400" b="1" dirty="0" smtClean="0">
              <a:solidFill>
                <a:srgbClr val="7030A0"/>
              </a:solidFill>
              <a:cs typeface="B Titr" pitchFamily="2" charset="-78"/>
            </a:endParaRPr>
          </a:p>
          <a:p>
            <a:pPr algn="r" rtl="1"/>
            <a:endParaRPr lang="fa-IR" sz="2400" b="1" dirty="0" smtClean="0">
              <a:solidFill>
                <a:srgbClr val="7030A0"/>
              </a:solidFill>
              <a:cs typeface="B Titr" pitchFamily="2" charset="-78"/>
            </a:endParaRPr>
          </a:p>
          <a:p>
            <a:pPr marL="0" indent="0" algn="r" rtl="1">
              <a:buNone/>
            </a:pPr>
            <a:r>
              <a:rPr lang="fa-IR" sz="2400" b="1" dirty="0" smtClean="0"/>
              <a:t>   سرب </a:t>
            </a:r>
            <a:r>
              <a:rPr lang="fa-IR" sz="2400" b="1" dirty="0"/>
              <a:t>دار بودن: </a:t>
            </a:r>
            <a:r>
              <a:rPr lang="fa-IR" sz="2000" dirty="0">
                <a:cs typeface="B Nazanin" pitchFamily="2" charset="-78"/>
              </a:rPr>
              <a:t>سرب در لوازم آرایشی غیر مجاز در طول ماه ها بر بدن انسان غلبه کرده و موجب مسمومیت می شود. در بزرگسالان مسمومیت با سرب موجب از بین رفتن حافظه، دردهای مفصلی و عضلانی و سردرد می شود. در زنان باردار ریسک سقط جنین یا تولد نوزاد ناقص در صورت مواجهه طولانی مدت وجود </a:t>
            </a:r>
            <a:r>
              <a:rPr lang="fa-IR" sz="2000" dirty="0" smtClean="0">
                <a:cs typeface="B Nazanin" pitchFamily="2" charset="-78"/>
              </a:rPr>
              <a:t>دارد.</a:t>
            </a:r>
          </a:p>
          <a:p>
            <a:pPr marL="0" indent="0" algn="r" rtl="1">
              <a:buNone/>
            </a:pPr>
            <a:endParaRPr lang="fa-IR" sz="2000" dirty="0" smtClean="0">
              <a:cs typeface="B Nazanin" pitchFamily="2" charset="-78"/>
            </a:endParaRPr>
          </a:p>
          <a:p>
            <a:pPr marL="0" indent="0" algn="r" rtl="1">
              <a:buNone/>
            </a:pPr>
            <a:r>
              <a:rPr lang="fa-IR" sz="2000" b="1" dirty="0" smtClean="0"/>
              <a:t>   </a:t>
            </a:r>
            <a:r>
              <a:rPr lang="fa-IR" sz="2400" b="1" dirty="0"/>
              <a:t>واکنش های </a:t>
            </a:r>
            <a:r>
              <a:rPr lang="fa-IR" sz="2400" b="1" dirty="0" smtClean="0"/>
              <a:t>آلرژیک</a:t>
            </a:r>
          </a:p>
          <a:p>
            <a:pPr marL="0" indent="0" algn="r" rtl="1">
              <a:buNone/>
            </a:pPr>
            <a:endParaRPr lang="en-US" sz="2400" b="1" dirty="0"/>
          </a:p>
        </p:txBody>
      </p:sp>
      <p:pic>
        <p:nvPicPr>
          <p:cNvPr id="4" name="Picture 2"/>
          <p:cNvPicPr>
            <a:picLocks noGrp="1" noChangeAspect="1" noChangeArrowheads="1"/>
          </p:cNvPicPr>
          <p:nvPr>
            <p:ph idx="1"/>
          </p:nvPr>
        </p:nvPicPr>
        <p:blipFill>
          <a:blip r:embed="rId2"/>
          <a:srcRect/>
          <a:stretch>
            <a:fillRect/>
          </a:stretch>
        </p:blipFill>
        <p:spPr bwMode="auto">
          <a:xfrm>
            <a:off x="609600" y="697264"/>
            <a:ext cx="928693" cy="9286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C:\Users\AMIN\Desktop\index.jpg"/>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495800"/>
            <a:ext cx="2457450" cy="1685925"/>
          </a:xfrm>
          <a:prstGeom prst="rect">
            <a:avLst/>
          </a:prstGeom>
          <a:noFill/>
          <a:ln>
            <a:noFill/>
          </a:ln>
        </p:spPr>
      </p:pic>
    </p:spTree>
    <p:extLst>
      <p:ext uri="{BB962C8B-B14F-4D97-AF65-F5344CB8AC3E}">
        <p14:creationId xmlns:p14="http://schemas.microsoft.com/office/powerpoint/2010/main" val="9631939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indent="0" algn="r" rtl="1">
              <a:buNone/>
            </a:pPr>
            <a:r>
              <a:rPr lang="fa-IR" sz="2800" b="1" dirty="0" smtClean="0"/>
              <a:t>   </a:t>
            </a:r>
            <a:r>
              <a:rPr lang="fa-IR" sz="2400" b="1" dirty="0"/>
              <a:t>دارای باکتری</a:t>
            </a:r>
            <a:r>
              <a:rPr lang="fa-IR" sz="2800" dirty="0">
                <a:cs typeface="B Nazanin" pitchFamily="2" charset="-78"/>
              </a:rPr>
              <a:t>: </a:t>
            </a:r>
            <a:r>
              <a:rPr lang="fa-IR" sz="2000" dirty="0">
                <a:cs typeface="B Nazanin" pitchFamily="2" charset="-78"/>
              </a:rPr>
              <a:t>لوازم آرایشی تقلبی تحت شرایط استاندارد ساخته نمی شوند و محل های تولید آنها اغلب اتاق های تاریک، کثیف با کنترل کیفیت صفر می باشد. باکتری ها در این شرایط خطیر و از طریق دست های آلوده ی کارگران سازنده، حیوانات موجود در محیط و حشرات وارد محصول می شوند.</a:t>
            </a:r>
            <a:endParaRPr lang="en-US" sz="2000" dirty="0">
              <a:cs typeface="B Nazanin" pitchFamily="2" charset="-78"/>
            </a:endParaRPr>
          </a:p>
          <a:p>
            <a:endParaRPr lang="fa-IR" dirty="0"/>
          </a:p>
        </p:txBody>
      </p:sp>
      <p:pic>
        <p:nvPicPr>
          <p:cNvPr id="4" name="Picture 3" descr="C:\Users\AMIN\Desktop\images.jpg"/>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886200"/>
            <a:ext cx="2619375" cy="1743075"/>
          </a:xfrm>
          <a:prstGeom prst="rect">
            <a:avLst/>
          </a:prstGeom>
          <a:noFill/>
          <a:ln>
            <a:noFill/>
          </a:ln>
        </p:spPr>
      </p:pic>
    </p:spTree>
    <p:extLst>
      <p:ext uri="{BB962C8B-B14F-4D97-AF65-F5344CB8AC3E}">
        <p14:creationId xmlns:p14="http://schemas.microsoft.com/office/powerpoint/2010/main" val="28637400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34112"/>
          </a:xfrm>
        </p:spPr>
        <p:txBody>
          <a:bodyPr>
            <a:normAutofit fontScale="90000"/>
          </a:bodyPr>
          <a:lstStyle/>
          <a:p>
            <a:endParaRPr lang="fa-IR"/>
          </a:p>
        </p:txBody>
      </p:sp>
      <p:sp>
        <p:nvSpPr>
          <p:cNvPr id="3" name="Content Placeholder 2"/>
          <p:cNvSpPr>
            <a:spLocks noGrp="1"/>
          </p:cNvSpPr>
          <p:nvPr>
            <p:ph idx="1"/>
          </p:nvPr>
        </p:nvSpPr>
        <p:spPr>
          <a:xfrm>
            <a:off x="457200" y="838200"/>
            <a:ext cx="8229600" cy="5486400"/>
          </a:xfrm>
        </p:spPr>
        <p:txBody>
          <a:bodyPr>
            <a:normAutofit/>
          </a:bodyPr>
          <a:lstStyle/>
          <a:p>
            <a:pPr marL="0" indent="0" algn="r" rtl="1">
              <a:buNone/>
            </a:pPr>
            <a:r>
              <a:rPr lang="fa-IR" b="1" dirty="0" smtClean="0"/>
              <a:t>  </a:t>
            </a:r>
          </a:p>
          <a:p>
            <a:pPr marL="0" indent="0" algn="r" rtl="1">
              <a:buNone/>
            </a:pPr>
            <a:r>
              <a:rPr lang="fa-IR" sz="2400" b="1" dirty="0" smtClean="0"/>
              <a:t>راش </a:t>
            </a:r>
            <a:r>
              <a:rPr lang="fa-IR" sz="2400" b="1" dirty="0"/>
              <a:t>های </a:t>
            </a:r>
            <a:r>
              <a:rPr lang="fa-IR" sz="2400" b="1" dirty="0" smtClean="0"/>
              <a:t>پوستی</a:t>
            </a:r>
          </a:p>
          <a:p>
            <a:pPr marL="0" indent="0" algn="r" rtl="1">
              <a:buNone/>
            </a:pPr>
            <a:endParaRPr lang="fa-IR" sz="2400" b="1" dirty="0" smtClean="0"/>
          </a:p>
          <a:p>
            <a:pPr marL="0" indent="0" algn="r" rtl="1">
              <a:buNone/>
            </a:pPr>
            <a:endParaRPr lang="en-US" sz="2400" b="1" dirty="0"/>
          </a:p>
          <a:p>
            <a:pPr marL="0" indent="0" algn="r" rtl="1">
              <a:buNone/>
            </a:pPr>
            <a:r>
              <a:rPr lang="fa-IR" b="1" dirty="0" smtClean="0"/>
              <a:t>  </a:t>
            </a:r>
          </a:p>
          <a:p>
            <a:pPr marL="0" indent="0" algn="r" rtl="1">
              <a:buNone/>
            </a:pPr>
            <a:endParaRPr lang="fa-IR" sz="2000" dirty="0" smtClean="0">
              <a:cs typeface="B Nazanin" pitchFamily="2" charset="-78"/>
            </a:endParaRPr>
          </a:p>
          <a:p>
            <a:pPr marL="0" indent="0" algn="r" rtl="1">
              <a:buNone/>
            </a:pPr>
            <a:endParaRPr lang="fa-IR" sz="2000" dirty="0">
              <a:cs typeface="B Nazanin" pitchFamily="2" charset="-78"/>
            </a:endParaRPr>
          </a:p>
          <a:p>
            <a:pPr marL="0" indent="0" algn="r" rtl="1">
              <a:buNone/>
            </a:pPr>
            <a:endParaRPr lang="en-US" sz="2000" dirty="0">
              <a:cs typeface="B Nazanin" pitchFamily="2" charset="-78"/>
            </a:endParaRPr>
          </a:p>
          <a:p>
            <a:pPr marL="0" indent="0" algn="r" rtl="1">
              <a:buNone/>
            </a:pPr>
            <a:r>
              <a:rPr lang="fa-IR" b="1" dirty="0" smtClean="0"/>
              <a:t>  </a:t>
            </a:r>
            <a:r>
              <a:rPr lang="fa-IR" sz="2400" b="1" dirty="0"/>
              <a:t>عفونت </a:t>
            </a:r>
            <a:r>
              <a:rPr lang="fa-IR" sz="2400" b="1" dirty="0" smtClean="0"/>
              <a:t>چشم</a:t>
            </a:r>
          </a:p>
          <a:p>
            <a:pPr marL="0" indent="0" algn="r" rtl="1">
              <a:buNone/>
            </a:pPr>
            <a:endParaRPr lang="en-US" sz="2400" b="1" dirty="0"/>
          </a:p>
          <a:p>
            <a:pPr marL="0" indent="0" algn="r" rtl="1">
              <a:buNone/>
            </a:pPr>
            <a:endParaRPr lang="en-US" sz="2000" dirty="0">
              <a:cs typeface="B Nazanin" pitchFamily="2" charset="-78"/>
            </a:endParaRPr>
          </a:p>
          <a:p>
            <a:pPr algn="r" rtl="1"/>
            <a:endParaRPr lang="fa-IR" dirty="0"/>
          </a:p>
        </p:txBody>
      </p:sp>
      <p:pic>
        <p:nvPicPr>
          <p:cNvPr id="4" name="Picture 2"/>
          <p:cNvPicPr>
            <a:picLocks noChangeAspect="1" noChangeArrowheads="1"/>
          </p:cNvPicPr>
          <p:nvPr/>
        </p:nvPicPr>
        <p:blipFill>
          <a:blip r:embed="rId2"/>
          <a:srcRect/>
          <a:stretch>
            <a:fillRect/>
          </a:stretch>
        </p:blipFill>
        <p:spPr bwMode="auto">
          <a:xfrm>
            <a:off x="762000" y="373853"/>
            <a:ext cx="928693" cy="9286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C:\Users\AMIN\Desktop\images.jpg"/>
          <p:cNvPicPr/>
          <p:nvPr/>
        </p:nvPicPr>
        <p:blipFill>
          <a:blip r:embed="rId3">
            <a:extLst>
              <a:ext uri="{28A0092B-C50C-407E-A947-70E740481C1C}">
                <a14:useLocalDpi xmlns:a14="http://schemas.microsoft.com/office/drawing/2010/main" val="0"/>
              </a:ext>
            </a:extLst>
          </a:blip>
          <a:srcRect/>
          <a:stretch>
            <a:fillRect/>
          </a:stretch>
        </p:blipFill>
        <p:spPr bwMode="auto">
          <a:xfrm>
            <a:off x="1995493" y="1302547"/>
            <a:ext cx="1926433" cy="1694688"/>
          </a:xfrm>
          <a:prstGeom prst="rect">
            <a:avLst/>
          </a:prstGeom>
          <a:noFill/>
          <a:ln>
            <a:noFill/>
          </a:ln>
        </p:spPr>
      </p:pic>
      <p:pic>
        <p:nvPicPr>
          <p:cNvPr id="6" name="Picture 5" descr="C:\Users\AMIN\Desktop\index.jpg"/>
          <p:cNvPicPr/>
          <p:nvPr/>
        </p:nvPicPr>
        <p:blipFill>
          <a:blip r:embed="rId4">
            <a:extLst>
              <a:ext uri="{28A0092B-C50C-407E-A947-70E740481C1C}">
                <a14:useLocalDpi xmlns:a14="http://schemas.microsoft.com/office/drawing/2010/main" val="0"/>
              </a:ext>
            </a:extLst>
          </a:blip>
          <a:srcRect/>
          <a:stretch>
            <a:fillRect/>
          </a:stretch>
        </p:blipFill>
        <p:spPr bwMode="auto">
          <a:xfrm>
            <a:off x="1226346" y="3990478"/>
            <a:ext cx="2986087" cy="2319337"/>
          </a:xfrm>
          <a:prstGeom prst="rect">
            <a:avLst/>
          </a:prstGeom>
          <a:noFill/>
          <a:ln>
            <a:noFill/>
          </a:ln>
        </p:spPr>
      </p:pic>
    </p:spTree>
    <p:extLst>
      <p:ext uri="{BB962C8B-B14F-4D97-AF65-F5344CB8AC3E}">
        <p14:creationId xmlns:p14="http://schemas.microsoft.com/office/powerpoint/2010/main" val="19399204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indent="0" algn="r" rtl="1">
              <a:buNone/>
            </a:pPr>
            <a:r>
              <a:rPr lang="fa-IR" b="1" dirty="0"/>
              <a:t> </a:t>
            </a:r>
            <a:r>
              <a:rPr lang="en-US" sz="2400" b="1" dirty="0" err="1"/>
              <a:t>E.coli</a:t>
            </a:r>
            <a:r>
              <a:rPr lang="fa-IR" sz="2800" dirty="0">
                <a:cs typeface="B Nazanin" pitchFamily="2" charset="-78"/>
              </a:rPr>
              <a:t>: </a:t>
            </a:r>
            <a:r>
              <a:rPr lang="en-US" sz="2000" dirty="0">
                <a:cs typeface="B Nazanin" pitchFamily="2" charset="-78"/>
              </a:rPr>
              <a:t>FBI</a:t>
            </a:r>
            <a:r>
              <a:rPr lang="fa-IR" sz="2000" dirty="0">
                <a:cs typeface="B Nazanin" pitchFamily="2" charset="-78"/>
              </a:rPr>
              <a:t> گزارش کرده که بعضی از محصولات آرایشی حاوی باکتری دارای باکتری </a:t>
            </a:r>
            <a:r>
              <a:rPr lang="en-US" sz="2000" dirty="0" err="1">
                <a:cs typeface="B Nazanin" pitchFamily="2" charset="-78"/>
              </a:rPr>
              <a:t>Ecoli</a:t>
            </a:r>
            <a:r>
              <a:rPr lang="fa-IR" sz="2000" dirty="0">
                <a:cs typeface="B Nazanin" pitchFamily="2" charset="-78"/>
              </a:rPr>
              <a:t> هستند که موجب اسهال، نارسائی کلیوی و کم خونی می شود.</a:t>
            </a:r>
          </a:p>
          <a:p>
            <a:pPr marL="0" indent="0" algn="r" rtl="1">
              <a:buNone/>
            </a:pPr>
            <a:endParaRPr lang="en-US" sz="2800" dirty="0">
              <a:cs typeface="B Nazanin" pitchFamily="2" charset="-78"/>
            </a:endParaRPr>
          </a:p>
          <a:p>
            <a:pPr marL="0" indent="0" algn="r" rtl="1">
              <a:buNone/>
            </a:pPr>
            <a:r>
              <a:rPr lang="fa-IR" b="1" dirty="0"/>
              <a:t> </a:t>
            </a:r>
            <a:r>
              <a:rPr lang="fa-IR" b="1" dirty="0" smtClean="0"/>
              <a:t> </a:t>
            </a:r>
            <a:r>
              <a:rPr lang="fa-IR" sz="2400" b="1" dirty="0" smtClean="0"/>
              <a:t>جیوه</a:t>
            </a:r>
            <a:r>
              <a:rPr lang="fa-IR" sz="2400" b="1" dirty="0"/>
              <a:t>: </a:t>
            </a:r>
            <a:r>
              <a:rPr lang="fa-IR" sz="2000" dirty="0">
                <a:cs typeface="B Nazanin" pitchFamily="2" charset="-78"/>
              </a:rPr>
              <a:t>لوازم آرایشی غیر مجاز حاوی مقادیر بالای جیوه هستند که در مقادیر سمی و مصرف طولانی مدت موجب آسیب به قلب، کلیه ها، سیستم ایمنی، ریه ها و مغز می شود. همچنین باعث راش های پوستی، ضعف عضلانی، سردرد، بی خوابی و اختلالات بینائی (در محصولات چشم) می شود</a:t>
            </a:r>
            <a:r>
              <a:rPr lang="fa-IR" sz="2000" dirty="0" smtClean="0">
                <a:cs typeface="B Nazanin" pitchFamily="2" charset="-78"/>
              </a:rPr>
              <a:t>.</a:t>
            </a:r>
          </a:p>
          <a:p>
            <a:pPr marL="0" indent="0" algn="r" rtl="1">
              <a:buNone/>
            </a:pPr>
            <a:endParaRPr lang="fa-IR" sz="2000" dirty="0">
              <a:cs typeface="B Nazanin" pitchFamily="2" charset="-78"/>
            </a:endParaRPr>
          </a:p>
          <a:p>
            <a:pPr marL="0" indent="0" algn="r" rtl="1">
              <a:buNone/>
            </a:pPr>
            <a:endParaRPr lang="fa-IR" sz="2400" b="1" dirty="0" smtClean="0"/>
          </a:p>
          <a:p>
            <a:pPr marL="0" indent="0" algn="r" rtl="1">
              <a:buNone/>
            </a:pPr>
            <a:endParaRPr lang="fa-IR" sz="2400" b="1" dirty="0"/>
          </a:p>
          <a:p>
            <a:pPr marL="0" indent="0" algn="r" rtl="1">
              <a:buNone/>
            </a:pPr>
            <a:r>
              <a:rPr lang="fa-IR" sz="2400" b="1" dirty="0" smtClean="0"/>
              <a:t>آرسنیک</a:t>
            </a:r>
            <a:r>
              <a:rPr lang="fa-IR" sz="2400" b="1" dirty="0"/>
              <a:t>: </a:t>
            </a:r>
            <a:r>
              <a:rPr lang="fa-IR" sz="2000" dirty="0">
                <a:cs typeface="B Nazanin" pitchFamily="2" charset="-78"/>
              </a:rPr>
              <a:t>آرسنیک یکی از عناصر سمی است که می تواند موجب درد شکم، شوک و حتی مرگ شود.</a:t>
            </a:r>
          </a:p>
          <a:p>
            <a:pPr marL="0" indent="0" algn="r" rtl="1">
              <a:buNone/>
            </a:pPr>
            <a:endParaRPr lang="fa-IR" sz="2000" dirty="0">
              <a:cs typeface="B Nazanin" pitchFamily="2" charset="-78"/>
            </a:endParaRPr>
          </a:p>
        </p:txBody>
      </p:sp>
      <p:pic>
        <p:nvPicPr>
          <p:cNvPr id="4" name="Picture 3" descr="C:\Users\AMIN\Desktop\index.jpg"/>
          <p:cNvPicPr/>
          <p:nvPr/>
        </p:nvPicPr>
        <p:blipFill>
          <a:blip r:embed="rId2">
            <a:extLst>
              <a:ext uri="{28A0092B-C50C-407E-A947-70E740481C1C}">
                <a14:useLocalDpi xmlns:a14="http://schemas.microsoft.com/office/drawing/2010/main" val="0"/>
              </a:ext>
            </a:extLst>
          </a:blip>
          <a:srcRect/>
          <a:stretch>
            <a:fillRect/>
          </a:stretch>
        </p:blipFill>
        <p:spPr bwMode="auto">
          <a:xfrm>
            <a:off x="914400" y="4419600"/>
            <a:ext cx="2262188" cy="1042988"/>
          </a:xfrm>
          <a:prstGeom prst="rect">
            <a:avLst/>
          </a:prstGeom>
          <a:noFill/>
          <a:ln>
            <a:noFill/>
          </a:ln>
        </p:spPr>
      </p:pic>
    </p:spTree>
    <p:extLst>
      <p:ext uri="{BB962C8B-B14F-4D97-AF65-F5344CB8AC3E}">
        <p14:creationId xmlns:p14="http://schemas.microsoft.com/office/powerpoint/2010/main" val="21108595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7912"/>
          </a:xfrm>
        </p:spPr>
        <p:txBody>
          <a:bodyPr>
            <a:normAutofit fontScale="90000"/>
          </a:bodyPr>
          <a:lstStyle/>
          <a:p>
            <a:endParaRPr lang="fa-IR" dirty="0"/>
          </a:p>
        </p:txBody>
      </p:sp>
      <p:sp>
        <p:nvSpPr>
          <p:cNvPr id="3" name="Content Placeholder 2"/>
          <p:cNvSpPr>
            <a:spLocks noGrp="1"/>
          </p:cNvSpPr>
          <p:nvPr>
            <p:ph idx="1"/>
          </p:nvPr>
        </p:nvSpPr>
        <p:spPr>
          <a:xfrm>
            <a:off x="457200" y="762000"/>
            <a:ext cx="8229600" cy="5562600"/>
          </a:xfrm>
        </p:spPr>
        <p:txBody>
          <a:bodyPr/>
          <a:lstStyle/>
          <a:p>
            <a:pPr marL="0" indent="0" algn="r" rtl="1">
              <a:buNone/>
            </a:pPr>
            <a:r>
              <a:rPr lang="fa-IR" b="1" dirty="0" smtClean="0"/>
              <a:t> </a:t>
            </a:r>
          </a:p>
          <a:p>
            <a:pPr marL="0" indent="0" algn="r" rtl="1">
              <a:buNone/>
            </a:pPr>
            <a:r>
              <a:rPr lang="fa-IR" b="1" dirty="0" smtClean="0"/>
              <a:t> </a:t>
            </a:r>
            <a:r>
              <a:rPr lang="fa-IR" sz="2400" b="1" dirty="0"/>
              <a:t>سوختگی شیمیایی</a:t>
            </a:r>
            <a:r>
              <a:rPr lang="fa-IR" b="1" dirty="0"/>
              <a:t>:</a:t>
            </a:r>
            <a:r>
              <a:rPr lang="fa-IR" dirty="0"/>
              <a:t> </a:t>
            </a:r>
            <a:r>
              <a:rPr lang="fa-IR" sz="2000" dirty="0">
                <a:cs typeface="B Nazanin" pitchFamily="2" charset="-78"/>
              </a:rPr>
              <a:t>زمانی که از لوازم آرایشی حاوی مقادیر بالائی آرسنیک، جیوه، سرب و سیانید استفاده کنیم پوست به گونه ای آسیب می بیند که گویی دچار سوختگی شدید شده ست و با یه هفته تا ماه ها آنتی بیوتیک و آنتی هیستامین مصرف کنیم تا حساسیت پوست را کاهش دهیم</a:t>
            </a:r>
            <a:r>
              <a:rPr lang="fa-IR" sz="2000" dirty="0" smtClean="0">
                <a:cs typeface="B Nazanin" pitchFamily="2" charset="-78"/>
              </a:rPr>
              <a:t>.</a:t>
            </a:r>
          </a:p>
          <a:p>
            <a:pPr marL="0" indent="0" algn="r" rtl="1">
              <a:buNone/>
            </a:pPr>
            <a:r>
              <a:rPr lang="fa-IR" sz="2000" dirty="0" smtClean="0">
                <a:cs typeface="B Nazanin" pitchFamily="2" charset="-78"/>
              </a:rPr>
              <a:t>                                            </a:t>
            </a:r>
            <a:endParaRPr lang="en-US" sz="2000" dirty="0">
              <a:cs typeface="B Nazanin" pitchFamily="2" charset="-78"/>
            </a:endParaRPr>
          </a:p>
          <a:p>
            <a:pPr marL="0" indent="0" algn="r" rtl="1">
              <a:buNone/>
            </a:pPr>
            <a:r>
              <a:rPr lang="fa-IR" b="1" dirty="0" smtClean="0"/>
              <a:t>  </a:t>
            </a:r>
            <a:r>
              <a:rPr lang="fa-IR" sz="2400" b="1" dirty="0"/>
              <a:t>آلومینیوم:</a:t>
            </a:r>
            <a:r>
              <a:rPr lang="fa-IR" sz="2000" dirty="0">
                <a:cs typeface="B Nazanin" pitchFamily="2" charset="-78"/>
              </a:rPr>
              <a:t> وقتی از دئودرانت های حاوی آلومینیوم به مدت طولانی استفاده کنیم بدن دچار سمیت عصبی، بیماریهای گوارشی و استخوانی، خستگی، از دست دادن حافظه، آلزایمر می شود</a:t>
            </a:r>
            <a:r>
              <a:rPr lang="fa-IR" dirty="0" smtClean="0"/>
              <a:t>.</a:t>
            </a:r>
          </a:p>
          <a:p>
            <a:pPr marL="0" indent="0" algn="r" rtl="1">
              <a:buNone/>
            </a:pPr>
            <a:endParaRPr lang="en-US" dirty="0"/>
          </a:p>
          <a:p>
            <a:pPr marL="0" indent="0" algn="r" rtl="1">
              <a:buNone/>
            </a:pPr>
            <a:r>
              <a:rPr lang="fa-IR" b="1" dirty="0" smtClean="0"/>
              <a:t>  </a:t>
            </a:r>
            <a:r>
              <a:rPr lang="fa-IR" sz="2400" b="1" dirty="0"/>
              <a:t>موش صحرایی: </a:t>
            </a:r>
            <a:r>
              <a:rPr lang="fa-IR" sz="2000" dirty="0">
                <a:cs typeface="B Nazanin" pitchFamily="2" charset="-78"/>
              </a:rPr>
              <a:t>تولید لوازم آرایشی در محیط های کثیف موجب آلودگی این لوازم با مدفوع موش صحرایی و در نتیجه آلودگی با باکتری های زیاد می شود</a:t>
            </a:r>
            <a:r>
              <a:rPr lang="fa-IR" sz="2000" dirty="0" smtClean="0">
                <a:cs typeface="B Nazanin" pitchFamily="2" charset="-78"/>
              </a:rPr>
              <a:t>.</a:t>
            </a:r>
          </a:p>
          <a:p>
            <a:pPr marL="0" indent="0" algn="r" rtl="1">
              <a:buNone/>
            </a:pPr>
            <a:endParaRPr lang="en-US" sz="2000" dirty="0">
              <a:cs typeface="B Nazanin" pitchFamily="2" charset="-78"/>
            </a:endParaRPr>
          </a:p>
          <a:p>
            <a:pPr marL="0" indent="0" algn="r" rtl="1">
              <a:buNone/>
            </a:pPr>
            <a:r>
              <a:rPr lang="fa-IR" b="1" dirty="0" smtClean="0"/>
              <a:t>  </a:t>
            </a:r>
            <a:r>
              <a:rPr lang="fa-IR" sz="2400" b="1" dirty="0"/>
              <a:t>ادرار انسان</a:t>
            </a:r>
            <a:r>
              <a:rPr lang="fa-IR" b="1" dirty="0"/>
              <a:t>:</a:t>
            </a:r>
            <a:r>
              <a:rPr lang="fa-IR" dirty="0"/>
              <a:t> </a:t>
            </a:r>
            <a:r>
              <a:rPr lang="fa-IR" sz="2000" dirty="0">
                <a:cs typeface="B Nazanin" pitchFamily="2" charset="-78"/>
              </a:rPr>
              <a:t>به گفته ی </a:t>
            </a:r>
            <a:r>
              <a:rPr lang="en-US" sz="2000" dirty="0">
                <a:cs typeface="B Nazanin" pitchFamily="2" charset="-78"/>
              </a:rPr>
              <a:t>FBI</a:t>
            </a:r>
            <a:r>
              <a:rPr lang="fa-IR" sz="2000" dirty="0">
                <a:cs typeface="B Nazanin" pitchFamily="2" charset="-78"/>
              </a:rPr>
              <a:t> بعضی از برندهای عطرها حاوی ادرار انسان است که می تواند موجب مشکلات پوستی در انسان شود.</a:t>
            </a:r>
          </a:p>
        </p:txBody>
      </p:sp>
      <p:pic>
        <p:nvPicPr>
          <p:cNvPr id="4" name="Picture 2"/>
          <p:cNvPicPr>
            <a:picLocks noChangeAspect="1" noChangeArrowheads="1"/>
          </p:cNvPicPr>
          <p:nvPr/>
        </p:nvPicPr>
        <p:blipFill>
          <a:blip r:embed="rId2"/>
          <a:srcRect/>
          <a:stretch>
            <a:fillRect/>
          </a:stretch>
        </p:blipFill>
        <p:spPr bwMode="auto">
          <a:xfrm>
            <a:off x="762000" y="239741"/>
            <a:ext cx="928693" cy="9286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485896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a:stretch>
            <a:fillRect/>
          </a:stretch>
        </p:blipFill>
        <p:spPr bwMode="auto">
          <a:xfrm>
            <a:off x="0" y="-7167"/>
            <a:ext cx="9144000" cy="686516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371600" y="1066800"/>
            <a:ext cx="61722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t>قاچاق و فرآورده های غیرمجاز </a:t>
            </a:r>
            <a:endParaRPr lang="en-US" sz="2800" b="1" dirty="0"/>
          </a:p>
        </p:txBody>
      </p:sp>
      <p:sp>
        <p:nvSpPr>
          <p:cNvPr id="5" name="Right Arrow 4"/>
          <p:cNvSpPr/>
          <p:nvPr/>
        </p:nvSpPr>
        <p:spPr>
          <a:xfrm rot="17952385" flipV="1">
            <a:off x="544912" y="2916101"/>
            <a:ext cx="1600200" cy="2667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5979011" flipV="1">
            <a:off x="5327973" y="3416864"/>
            <a:ext cx="1600200" cy="2667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6025338" flipV="1">
            <a:off x="4250512" y="3415691"/>
            <a:ext cx="1600200" cy="2667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6200000" flipV="1">
            <a:off x="3371850" y="3562350"/>
            <a:ext cx="1600200" cy="2667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4346115" flipV="1">
            <a:off x="7120530" y="2713438"/>
            <a:ext cx="1600200" cy="2667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6918349" flipV="1">
            <a:off x="1401324" y="3267809"/>
            <a:ext cx="1600200" cy="2667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6200000" flipV="1">
            <a:off x="2152650" y="3333750"/>
            <a:ext cx="1600200" cy="2667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5098406" flipV="1">
            <a:off x="6191250" y="3028950"/>
            <a:ext cx="1600200" cy="2667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705600" y="3962400"/>
            <a:ext cx="1447800" cy="13716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chemeClr val="tx1"/>
                </a:solidFill>
              </a:rPr>
              <a:t>پایین بودن قدرت اقتصادی اقشار کم در آمد</a:t>
            </a:r>
            <a:endParaRPr lang="en-US" b="1" dirty="0">
              <a:solidFill>
                <a:schemeClr val="tx1"/>
              </a:solidFill>
            </a:endParaRPr>
          </a:p>
        </p:txBody>
      </p:sp>
      <p:sp>
        <p:nvSpPr>
          <p:cNvPr id="15" name="Oval 14"/>
          <p:cNvSpPr/>
          <p:nvPr/>
        </p:nvSpPr>
        <p:spPr>
          <a:xfrm>
            <a:off x="5638800" y="4419600"/>
            <a:ext cx="1295400" cy="8382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chemeClr val="tx1"/>
                </a:solidFill>
              </a:rPr>
              <a:t>عوامل فرهنگی </a:t>
            </a:r>
            <a:endParaRPr lang="en-US" b="1" dirty="0">
              <a:solidFill>
                <a:schemeClr val="tx1"/>
              </a:solidFill>
            </a:endParaRPr>
          </a:p>
        </p:txBody>
      </p:sp>
      <p:sp>
        <p:nvSpPr>
          <p:cNvPr id="16" name="Oval 15"/>
          <p:cNvSpPr/>
          <p:nvPr/>
        </p:nvSpPr>
        <p:spPr>
          <a:xfrm>
            <a:off x="4572000" y="4343400"/>
            <a:ext cx="1371600" cy="11430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chemeClr val="tx1"/>
                </a:solidFill>
              </a:rPr>
              <a:t>وجود بازار بسیار پرکشش </a:t>
            </a:r>
            <a:endParaRPr lang="en-US" b="1" dirty="0">
              <a:solidFill>
                <a:schemeClr val="tx1"/>
              </a:solidFill>
            </a:endParaRPr>
          </a:p>
        </p:txBody>
      </p:sp>
      <p:sp>
        <p:nvSpPr>
          <p:cNvPr id="17" name="Oval 16"/>
          <p:cNvSpPr/>
          <p:nvPr/>
        </p:nvSpPr>
        <p:spPr>
          <a:xfrm>
            <a:off x="3733800" y="4495800"/>
            <a:ext cx="1295400" cy="838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chemeClr val="tx1"/>
                </a:solidFill>
              </a:rPr>
              <a:t>شبکه توزیع وسیع</a:t>
            </a:r>
            <a:endParaRPr lang="en-US" b="1" dirty="0">
              <a:solidFill>
                <a:schemeClr val="tx1"/>
              </a:solidFill>
            </a:endParaRPr>
          </a:p>
        </p:txBody>
      </p:sp>
      <p:sp>
        <p:nvSpPr>
          <p:cNvPr id="18" name="Oval 17"/>
          <p:cNvSpPr/>
          <p:nvPr/>
        </p:nvSpPr>
        <p:spPr>
          <a:xfrm>
            <a:off x="2057400" y="4267200"/>
            <a:ext cx="1905000" cy="14478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chemeClr val="tx1"/>
                </a:solidFill>
              </a:rPr>
              <a:t>اختلاف قیمت سود عاید از عرضه فراورده های قاچاق</a:t>
            </a:r>
            <a:endParaRPr lang="en-US" b="1" dirty="0">
              <a:solidFill>
                <a:schemeClr val="tx1"/>
              </a:solidFill>
            </a:endParaRPr>
          </a:p>
        </p:txBody>
      </p:sp>
      <p:sp>
        <p:nvSpPr>
          <p:cNvPr id="19" name="Oval 18"/>
          <p:cNvSpPr/>
          <p:nvPr/>
        </p:nvSpPr>
        <p:spPr>
          <a:xfrm>
            <a:off x="7848600" y="3581400"/>
            <a:ext cx="1295400" cy="9144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chemeClr val="tx1"/>
                </a:solidFill>
              </a:rPr>
              <a:t>عوامل اجتماعی</a:t>
            </a:r>
            <a:endParaRPr lang="en-US" b="1" dirty="0">
              <a:solidFill>
                <a:schemeClr val="tx1"/>
              </a:solidFill>
            </a:endParaRPr>
          </a:p>
        </p:txBody>
      </p:sp>
      <p:sp>
        <p:nvSpPr>
          <p:cNvPr id="20" name="Oval 19"/>
          <p:cNvSpPr/>
          <p:nvPr/>
        </p:nvSpPr>
        <p:spPr>
          <a:xfrm>
            <a:off x="1143000" y="4267200"/>
            <a:ext cx="1295400" cy="10668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chemeClr val="tx1"/>
                </a:solidFill>
              </a:rPr>
              <a:t>گستردگی مرزها</a:t>
            </a:r>
            <a:endParaRPr lang="en-US" b="1" dirty="0">
              <a:solidFill>
                <a:schemeClr val="tx1"/>
              </a:solidFill>
            </a:endParaRPr>
          </a:p>
        </p:txBody>
      </p:sp>
      <p:sp>
        <p:nvSpPr>
          <p:cNvPr id="21" name="Oval 20"/>
          <p:cNvSpPr/>
          <p:nvPr/>
        </p:nvSpPr>
        <p:spPr>
          <a:xfrm>
            <a:off x="0" y="3048000"/>
            <a:ext cx="1905000" cy="1600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chemeClr val="tx1"/>
                </a:solidFill>
              </a:rPr>
              <a:t>ضعف</a:t>
            </a:r>
            <a:r>
              <a:rPr lang="fa-IR" dirty="0" smtClean="0"/>
              <a:t> </a:t>
            </a:r>
            <a:r>
              <a:rPr lang="fa-IR" b="1" dirty="0" smtClean="0">
                <a:solidFill>
                  <a:schemeClr val="tx1"/>
                </a:solidFill>
              </a:rPr>
              <a:t>اطلاعات عمومی در خصوص شناخت فراورده های مجاز</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305800" cy="1143000"/>
          </a:xfrm>
        </p:spPr>
        <p:txBody>
          <a:bodyPr>
            <a:normAutofit fontScale="90000"/>
          </a:bodyPr>
          <a:lstStyle/>
          <a:p>
            <a:pPr algn="ctr"/>
            <a:r>
              <a:rPr lang="fa-IR" sz="7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lgerian" pitchFamily="82" charset="0"/>
                <a:cs typeface="2  Zar" pitchFamily="2" charset="-78"/>
              </a:rPr>
              <a:t>آگاهی و آموزش = پیشگیری</a:t>
            </a:r>
            <a:r>
              <a:rPr lang="fa-IR" sz="7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itchFamily="34" charset="0"/>
                <a:cs typeface="2  Zar" pitchFamily="2" charset="-78"/>
              </a:rPr>
              <a:t> </a:t>
            </a:r>
            <a:endParaRPr lang="en-US" sz="7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itchFamily="34" charset="0"/>
              <a:cs typeface="2  Zar" pitchFamily="2" charset="-78"/>
            </a:endParaRPr>
          </a:p>
        </p:txBody>
      </p:sp>
      <p:sp>
        <p:nvSpPr>
          <p:cNvPr id="4" name="Oval 3"/>
          <p:cNvSpPr/>
          <p:nvPr/>
        </p:nvSpPr>
        <p:spPr>
          <a:xfrm>
            <a:off x="6858000" y="3124200"/>
            <a:ext cx="1600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بانوان </a:t>
            </a:r>
            <a:endParaRPr lang="en-US" dirty="0"/>
          </a:p>
        </p:txBody>
      </p:sp>
      <p:sp>
        <p:nvSpPr>
          <p:cNvPr id="6" name="Oval 5"/>
          <p:cNvSpPr/>
          <p:nvPr/>
        </p:nvSpPr>
        <p:spPr>
          <a:xfrm>
            <a:off x="6858000" y="4114800"/>
            <a:ext cx="1600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بازرسان </a:t>
            </a:r>
            <a:endParaRPr lang="en-US" dirty="0"/>
          </a:p>
        </p:txBody>
      </p:sp>
      <p:sp>
        <p:nvSpPr>
          <p:cNvPr id="7" name="Oval 6"/>
          <p:cNvSpPr/>
          <p:nvPr/>
        </p:nvSpPr>
        <p:spPr>
          <a:xfrm>
            <a:off x="6934200" y="5486400"/>
            <a:ext cx="1600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عامه مردم</a:t>
            </a:r>
            <a:endParaRPr lang="en-US" dirty="0"/>
          </a:p>
        </p:txBody>
      </p:sp>
      <p:sp>
        <p:nvSpPr>
          <p:cNvPr id="8" name="Oval 7"/>
          <p:cNvSpPr/>
          <p:nvPr/>
        </p:nvSpPr>
        <p:spPr>
          <a:xfrm>
            <a:off x="228600" y="4114800"/>
            <a:ext cx="3352800" cy="1143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smtClean="0">
                <a:solidFill>
                  <a:srgbClr val="0070C0"/>
                </a:solidFill>
              </a:rPr>
              <a:t>دانش آموزان</a:t>
            </a:r>
            <a:endParaRPr lang="en-US" sz="3200" b="1" dirty="0">
              <a:solidFill>
                <a:srgbClr val="0070C0"/>
              </a:solidFill>
            </a:endParaRPr>
          </a:p>
        </p:txBody>
      </p:sp>
      <p:sp>
        <p:nvSpPr>
          <p:cNvPr id="9" name="Oval 8"/>
          <p:cNvSpPr/>
          <p:nvPr/>
        </p:nvSpPr>
        <p:spPr>
          <a:xfrm>
            <a:off x="1143000" y="3124200"/>
            <a:ext cx="1600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دانشجویان</a:t>
            </a:r>
            <a:endParaRPr lang="en-US" dirty="0"/>
          </a:p>
        </p:txBody>
      </p:sp>
      <p:pic>
        <p:nvPicPr>
          <p:cNvPr id="28674" name="Picture 2" descr="Image result for ‫علامت سوال‬‎">
            <a:hlinkClick r:id="rId2"/>
          </p:cNvPr>
          <p:cNvPicPr>
            <a:picLocks noChangeAspect="1" noChangeArrowheads="1"/>
          </p:cNvPicPr>
          <p:nvPr/>
        </p:nvPicPr>
        <p:blipFill>
          <a:blip r:embed="rId3"/>
          <a:srcRect/>
          <a:stretch>
            <a:fillRect/>
          </a:stretch>
        </p:blipFill>
        <p:spPr bwMode="auto">
          <a:xfrm>
            <a:off x="3581400" y="3048000"/>
            <a:ext cx="2286000" cy="1981200"/>
          </a:xfrm>
          <a:prstGeom prst="rect">
            <a:avLst/>
          </a:prstGeom>
          <a:noFill/>
        </p:spPr>
      </p:pic>
      <p:sp>
        <p:nvSpPr>
          <p:cNvPr id="11" name="Oval 10"/>
          <p:cNvSpPr/>
          <p:nvPr/>
        </p:nvSpPr>
        <p:spPr>
          <a:xfrm>
            <a:off x="1143000" y="5562600"/>
            <a:ext cx="1600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اصناف </a:t>
            </a:r>
            <a:endParaRPr lang="en-US" dirty="0"/>
          </a:p>
        </p:txBody>
      </p:sp>
      <p:sp>
        <p:nvSpPr>
          <p:cNvPr id="12" name="Oval 11"/>
          <p:cNvSpPr/>
          <p:nvPr/>
        </p:nvSpPr>
        <p:spPr>
          <a:xfrm>
            <a:off x="4191000" y="5410200"/>
            <a:ext cx="1600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a:t>
            </a: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4267200"/>
          </a:xfrm>
        </p:spPr>
        <p:txBody>
          <a:bodyPr>
            <a:normAutofit fontScale="85000" lnSpcReduction="10000"/>
          </a:bodyPr>
          <a:lstStyle/>
          <a:p>
            <a:pPr algn="r" rtl="1">
              <a:buNone/>
            </a:pPr>
            <a:r>
              <a:rPr lang="fa-IR" b="1" dirty="0" smtClean="0">
                <a:solidFill>
                  <a:srgbClr val="7030A0"/>
                </a:solidFill>
                <a:latin typeface="Arial" pitchFamily="34" charset="0"/>
                <a:cs typeface="B Titr" pitchFamily="2" charset="-78"/>
              </a:rPr>
              <a:t>فرآورده اصیل:</a:t>
            </a:r>
          </a:p>
          <a:p>
            <a:pPr algn="r" rtl="1">
              <a:lnSpc>
                <a:spcPct val="160000"/>
              </a:lnSpc>
              <a:buNone/>
            </a:pPr>
            <a:r>
              <a:rPr lang="fa-IR" sz="2400" dirty="0" smtClean="0">
                <a:cs typeface="B Nazanin" pitchFamily="2" charset="-78"/>
              </a:rPr>
              <a:t>        فرآورده ای است که از طریق مسیر مجاز و مورد تأیید سازمان غذا و دارو تأمین و تدارک می گردد و مسیر تأمین تا عرضه و حتی پس از آن دارای صاحب و مسئول پاسخگو می باشد.</a:t>
            </a:r>
          </a:p>
          <a:p>
            <a:pPr algn="r" rtl="1">
              <a:lnSpc>
                <a:spcPct val="160000"/>
              </a:lnSpc>
              <a:buNone/>
            </a:pPr>
            <a:endParaRPr lang="fa-IR" sz="2400" dirty="0" smtClean="0"/>
          </a:p>
          <a:p>
            <a:pPr algn="r" rtl="1">
              <a:buNone/>
            </a:pPr>
            <a:r>
              <a:rPr lang="fa-IR" b="1" dirty="0" smtClean="0">
                <a:solidFill>
                  <a:srgbClr val="7030A0"/>
                </a:solidFill>
                <a:latin typeface="Arial" pitchFamily="34" charset="0"/>
                <a:cs typeface="B Titr" pitchFamily="2" charset="-78"/>
              </a:rPr>
              <a:t>فرآورده غیراصیل:</a:t>
            </a:r>
          </a:p>
          <a:p>
            <a:pPr algn="r" rtl="1">
              <a:lnSpc>
                <a:spcPct val="160000"/>
              </a:lnSpc>
              <a:buNone/>
            </a:pPr>
            <a:r>
              <a:rPr lang="fa-IR" sz="2400" dirty="0" smtClean="0">
                <a:cs typeface="B Nazanin" pitchFamily="2" charset="-78"/>
              </a:rPr>
              <a:t>        فرآورده ای است که با تغییر و جعل هویت سعی در القای هویت یک فرآورده اصیل دارد و  در کلیه زنجیره تأمین تا عرضه دارای صاحب و مسئول پاسخگو نمی باشد.</a:t>
            </a:r>
          </a:p>
          <a:p>
            <a:pPr algn="r" rtl="1">
              <a:lnSpc>
                <a:spcPct val="160000"/>
              </a:lnSpc>
              <a:buNone/>
            </a:pPr>
            <a:r>
              <a:rPr lang="fa-IR" sz="2400" dirty="0" smtClean="0">
                <a:cs typeface="B Nazanin" pitchFamily="2" charset="-78"/>
              </a:rPr>
              <a:t>        این فرآورده ها شامل فرآورده های قاچاق،سرقتی،واردات بدون متولی مجازو غیره می باشد.</a:t>
            </a:r>
          </a:p>
          <a:p>
            <a:pPr algn="r" rtl="1">
              <a:buNone/>
            </a:pPr>
            <a:endParaRPr lang="fa-IR" dirty="0"/>
          </a:p>
        </p:txBody>
      </p:sp>
      <p:pic>
        <p:nvPicPr>
          <p:cNvPr id="4" name="Picture 2" descr="C:\Documents and Settings\User\Desktop\clip_image002.jpg"/>
          <p:cNvPicPr>
            <a:picLocks noChangeAspect="1" noChangeArrowheads="1"/>
          </p:cNvPicPr>
          <p:nvPr/>
        </p:nvPicPr>
        <p:blipFill>
          <a:blip r:embed="rId2">
            <a:duotone>
              <a:schemeClr val="accent1">
                <a:shade val="45000"/>
                <a:satMod val="135000"/>
              </a:schemeClr>
              <a:prstClr val="white"/>
            </a:duotone>
          </a:blip>
          <a:srcRect/>
          <a:stretch>
            <a:fillRect/>
          </a:stretch>
        </p:blipFill>
        <p:spPr bwMode="auto">
          <a:xfrm>
            <a:off x="7239000" y="381000"/>
            <a:ext cx="976365" cy="13906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noChangeArrowheads="1"/>
          </p:cNvPicPr>
          <p:nvPr/>
        </p:nvPicPr>
        <p:blipFill>
          <a:blip r:embed="rId3"/>
          <a:srcRect/>
          <a:stretch>
            <a:fillRect/>
          </a:stretch>
        </p:blipFill>
        <p:spPr bwMode="auto">
          <a:xfrm>
            <a:off x="838200" y="533400"/>
            <a:ext cx="1097018" cy="1295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a:spLocks noGrp="1"/>
          </p:cNvSpPr>
          <p:nvPr>
            <p:ph idx="1"/>
          </p:nvPr>
        </p:nvSpPr>
        <p:spPr>
          <a:xfrm>
            <a:off x="685800" y="1447800"/>
            <a:ext cx="7620000" cy="4876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normAutofit/>
          </a:bodyPr>
          <a:lstStyle/>
          <a:p>
            <a:pPr algn="r" rtl="1">
              <a:buFont typeface="Wingdings" pitchFamily="2" charset="2"/>
              <a:buChar char="q"/>
            </a:pPr>
            <a:r>
              <a:rPr lang="fa-IR" sz="2800" dirty="0" smtClean="0">
                <a:latin typeface="Times New Roman" pitchFamily="18" charset="0"/>
                <a:cs typeface="B Nazanin" pitchFamily="2" charset="-78"/>
              </a:rPr>
              <a:t> </a:t>
            </a:r>
            <a:r>
              <a:rPr lang="fa-IR" sz="2800" b="1" dirty="0" smtClean="0">
                <a:solidFill>
                  <a:srgbClr val="CC0099"/>
                </a:solidFill>
                <a:latin typeface="Times New Roman" pitchFamily="18" charset="0"/>
                <a:cs typeface="B Nazanin" pitchFamily="2" charset="-78"/>
              </a:rPr>
              <a:t>در حال حاضر فرآورده های سلامت محورمجاز به دو صورت در کشور وجود دارد:</a:t>
            </a:r>
          </a:p>
          <a:p>
            <a:pPr algn="r" rtl="1">
              <a:buFont typeface="Wingdings" pitchFamily="2" charset="2"/>
              <a:buChar char="q"/>
            </a:pPr>
            <a:endParaRPr lang="fa-IR" sz="2800" dirty="0" smtClean="0">
              <a:latin typeface="Times New Roman" pitchFamily="18" charset="0"/>
              <a:cs typeface="B Nazanin" pitchFamily="2" charset="-78"/>
            </a:endParaRPr>
          </a:p>
          <a:p>
            <a:pPr marL="514350" indent="-514350" algn="r" rtl="1">
              <a:buFont typeface="Wingdings" pitchFamily="2" charset="2"/>
              <a:buChar char="Ø"/>
            </a:pPr>
            <a:r>
              <a:rPr lang="en-US" sz="2800" dirty="0" smtClean="0">
                <a:latin typeface="Times New Roman" pitchFamily="18" charset="0"/>
                <a:cs typeface="B Nazanin" pitchFamily="2" charset="-78"/>
              </a:rPr>
              <a:t>   </a:t>
            </a:r>
            <a:r>
              <a:rPr lang="fa-IR" sz="2800" dirty="0" smtClean="0">
                <a:latin typeface="Times New Roman" pitchFamily="18" charset="0"/>
                <a:cs typeface="B Nazanin" pitchFamily="2" charset="-78"/>
              </a:rPr>
              <a:t>فرآورده های تولیدشده در داخل کشور که درارای پروانه </a:t>
            </a:r>
            <a:r>
              <a:rPr lang="en-US" sz="2800" dirty="0" smtClean="0">
                <a:latin typeface="Times New Roman" pitchFamily="18" charset="0"/>
                <a:cs typeface="B Nazanin" pitchFamily="2" charset="-78"/>
              </a:rPr>
              <a:t>    </a:t>
            </a:r>
            <a:r>
              <a:rPr lang="fa-IR" sz="2800" dirty="0" smtClean="0">
                <a:latin typeface="Times New Roman" pitchFamily="18" charset="0"/>
                <a:cs typeface="B Nazanin" pitchFamily="2" charset="-78"/>
              </a:rPr>
              <a:t>ساخت از وزارت بهداشت، درمان و آموزش پزشکی می</a:t>
            </a:r>
            <a:endParaRPr lang="en-US" sz="2800" dirty="0" smtClean="0">
              <a:latin typeface="Times New Roman" pitchFamily="18" charset="0"/>
              <a:cs typeface="B Nazanin" pitchFamily="2" charset="-78"/>
            </a:endParaRPr>
          </a:p>
          <a:p>
            <a:pPr marL="514350" indent="-514350" algn="r" rtl="1">
              <a:buNone/>
            </a:pPr>
            <a:r>
              <a:rPr lang="en-US" sz="2800" dirty="0" smtClean="0">
                <a:latin typeface="Times New Roman" pitchFamily="18" charset="0"/>
                <a:cs typeface="B Nazanin" pitchFamily="2" charset="-78"/>
              </a:rPr>
              <a:t>         </a:t>
            </a:r>
            <a:r>
              <a:rPr lang="fa-IR" sz="2800" dirty="0" smtClean="0">
                <a:latin typeface="Times New Roman" pitchFamily="18" charset="0"/>
                <a:cs typeface="B Nazanin" pitchFamily="2" charset="-78"/>
              </a:rPr>
              <a:t>باشند.</a:t>
            </a:r>
            <a:r>
              <a:rPr lang="en-US" sz="2800" dirty="0" smtClean="0">
                <a:latin typeface="Times New Roman" pitchFamily="18" charset="0"/>
                <a:cs typeface="B Nazanin" pitchFamily="2" charset="-78"/>
              </a:rPr>
              <a:t>     </a:t>
            </a:r>
          </a:p>
          <a:p>
            <a:pPr marL="514350" indent="-514350" algn="r" rtl="1">
              <a:buNone/>
            </a:pPr>
            <a:endParaRPr lang="fa-IR" sz="2800" dirty="0" smtClean="0">
              <a:latin typeface="Times New Roman" pitchFamily="18" charset="0"/>
              <a:cs typeface="B Nazanin" pitchFamily="2" charset="-78"/>
            </a:endParaRPr>
          </a:p>
          <a:p>
            <a:pPr marL="514350" indent="-514350" algn="r" rtl="1">
              <a:buFont typeface="Wingdings" pitchFamily="2" charset="2"/>
              <a:buChar char="Ø"/>
            </a:pPr>
            <a:r>
              <a:rPr lang="en-US" sz="2800" dirty="0" smtClean="0">
                <a:latin typeface="Times New Roman" pitchFamily="18" charset="0"/>
                <a:cs typeface="B Nazanin" pitchFamily="2" charset="-78"/>
              </a:rPr>
              <a:t>  </a:t>
            </a:r>
            <a:r>
              <a:rPr lang="fa-IR" sz="2800" dirty="0" smtClean="0">
                <a:latin typeface="Times New Roman" pitchFamily="18" charset="0"/>
                <a:cs typeface="B Nazanin" pitchFamily="2" charset="-78"/>
              </a:rPr>
              <a:t>فرآورده های وارداتی که در خارج از کشور تولید شده و </a:t>
            </a:r>
            <a:r>
              <a:rPr lang="en-US" sz="2800" dirty="0" smtClean="0">
                <a:latin typeface="Times New Roman" pitchFamily="18" charset="0"/>
                <a:cs typeface="B Nazanin" pitchFamily="2" charset="-78"/>
              </a:rPr>
              <a:t>     </a:t>
            </a:r>
            <a:r>
              <a:rPr lang="fa-IR" sz="2800" dirty="0" smtClean="0">
                <a:latin typeface="Times New Roman" pitchFamily="18" charset="0"/>
                <a:cs typeface="B Nazanin" pitchFamily="2" charset="-78"/>
              </a:rPr>
              <a:t>دارای مجوز واردات از وزارت بهداشت، درمان و آموزش</a:t>
            </a:r>
            <a:r>
              <a:rPr lang="en-US" sz="2800" dirty="0" smtClean="0">
                <a:latin typeface="Times New Roman" pitchFamily="18" charset="0"/>
                <a:cs typeface="B Nazanin" pitchFamily="2" charset="-78"/>
              </a:rPr>
              <a:t> </a:t>
            </a:r>
            <a:r>
              <a:rPr lang="fa-IR" sz="2800" dirty="0" smtClean="0">
                <a:latin typeface="Times New Roman" pitchFamily="18" charset="0"/>
                <a:cs typeface="B Nazanin" pitchFamily="2" charset="-78"/>
              </a:rPr>
              <a:t>پزشکی می باشند.</a:t>
            </a:r>
            <a:endParaRPr lang="en-US" sz="2800" dirty="0">
              <a:solidFill>
                <a:schemeClr val="tx1"/>
              </a:solidFill>
              <a:latin typeface="Times New Roman" pitchFamily="18" charset="0"/>
              <a:cs typeface="B Nazanin"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rmAutofit/>
          </a:bodyPr>
          <a:lstStyle/>
          <a:p>
            <a:pPr algn="ctr" rtl="1"/>
            <a:r>
              <a:rPr lang="fa-IR" sz="2400" b="1" dirty="0" smtClean="0">
                <a:cs typeface="B Nazanin" pitchFamily="2" charset="-78"/>
              </a:rPr>
              <a:t>خلاصه مراحل اخذ پروانه ساخت وزارت بهداشت برای محصولات خوراکی، آشامیدنی، آرایشی</a:t>
            </a:r>
            <a:r>
              <a:rPr lang="en-US" sz="2400" b="1" dirty="0" smtClean="0">
                <a:cs typeface="B Nazanin" pitchFamily="2" charset="-78"/>
              </a:rPr>
              <a:t> </a:t>
            </a:r>
            <a:r>
              <a:rPr lang="fa-IR" sz="2400" b="1" dirty="0" smtClean="0">
                <a:cs typeface="B Nazanin" pitchFamily="2" charset="-78"/>
              </a:rPr>
              <a:t>و بهداشتی تولید داخل</a:t>
            </a:r>
            <a:endParaRPr lang="en-US" sz="2400" b="1" dirty="0">
              <a:cs typeface="B Nazanin" pitchFamily="2" charset="-78"/>
            </a:endParaRPr>
          </a:p>
        </p:txBody>
      </p:sp>
      <p:sp>
        <p:nvSpPr>
          <p:cNvPr id="3" name="Content Placeholder 2"/>
          <p:cNvSpPr>
            <a:spLocks noGrp="1"/>
          </p:cNvSpPr>
          <p:nvPr>
            <p:ph idx="1"/>
          </p:nvPr>
        </p:nvSpPr>
        <p:spPr>
          <a:xfrm>
            <a:off x="457200" y="1752600"/>
            <a:ext cx="8229600" cy="4572000"/>
          </a:xfrm>
        </p:spPr>
        <p:txBody>
          <a:bodyPr>
            <a:normAutofit fontScale="70000" lnSpcReduction="20000"/>
          </a:bodyPr>
          <a:lstStyle/>
          <a:p>
            <a:pPr algn="ctr">
              <a:buNone/>
            </a:pPr>
            <a:r>
              <a:rPr lang="fa-IR" sz="2900" b="1" dirty="0" smtClean="0">
                <a:solidFill>
                  <a:srgbClr val="CC00CC"/>
                </a:solidFill>
              </a:rPr>
              <a:t>بررسی محل احداث واحد(عدم وجود آلاینده های محیطی)</a:t>
            </a:r>
          </a:p>
          <a:p>
            <a:pPr algn="ctr">
              <a:buNone/>
            </a:pPr>
            <a:endParaRPr lang="fa-IR" b="1" dirty="0" smtClean="0"/>
          </a:p>
          <a:p>
            <a:pPr algn="ctr">
              <a:buNone/>
            </a:pPr>
            <a:endParaRPr lang="fa-IR" b="1" dirty="0" smtClean="0"/>
          </a:p>
          <a:p>
            <a:pPr algn="ctr">
              <a:buNone/>
            </a:pPr>
            <a:r>
              <a:rPr lang="fa-IR" sz="2900" b="1" dirty="0" smtClean="0">
                <a:solidFill>
                  <a:srgbClr val="CC00CC"/>
                </a:solidFill>
              </a:rPr>
              <a:t>پروانه بهره برداری وزارت بهداشت</a:t>
            </a:r>
          </a:p>
          <a:p>
            <a:pPr algn="ctr">
              <a:buNone/>
            </a:pPr>
            <a:r>
              <a:rPr lang="fa-IR" dirty="0" smtClean="0"/>
              <a:t>بررسی محوطه کارخانه،امکانات ساختمانی از جمله سالن تولید،انبار مواد اولیه،انبار محصول و...، بررسی تجهیزات تولید محصول،بررسی تجهیزات آزمایشگاهی جهت کنترل های لازم بر روی محصول</a:t>
            </a:r>
          </a:p>
          <a:p>
            <a:pPr algn="ctr">
              <a:buNone/>
            </a:pPr>
            <a:endParaRPr lang="fa-IR" dirty="0" smtClean="0"/>
          </a:p>
          <a:p>
            <a:pPr algn="ctr">
              <a:buNone/>
            </a:pPr>
            <a:endParaRPr lang="fa-IR" dirty="0" smtClean="0"/>
          </a:p>
          <a:p>
            <a:pPr algn="ctr">
              <a:buNone/>
            </a:pPr>
            <a:r>
              <a:rPr lang="fa-IR" sz="2900" b="1" dirty="0" smtClean="0">
                <a:solidFill>
                  <a:srgbClr val="CC00CC"/>
                </a:solidFill>
              </a:rPr>
              <a:t>پروانه مسئول فنی</a:t>
            </a:r>
            <a:endParaRPr lang="fa-IR" dirty="0" smtClean="0"/>
          </a:p>
          <a:p>
            <a:pPr algn="ctr">
              <a:buNone/>
            </a:pPr>
            <a:r>
              <a:rPr lang="fa-IR" dirty="0" smtClean="0"/>
              <a:t>معرفی فرد دارای تحصیلات وسابقه مناسب جهت کنترل محصول</a:t>
            </a:r>
          </a:p>
          <a:p>
            <a:pPr algn="ctr">
              <a:buNone/>
            </a:pPr>
            <a:endParaRPr lang="fa-IR" dirty="0" smtClean="0"/>
          </a:p>
          <a:p>
            <a:pPr algn="ctr">
              <a:buNone/>
            </a:pPr>
            <a:endParaRPr lang="fa-IR" dirty="0" smtClean="0"/>
          </a:p>
          <a:p>
            <a:pPr algn="ctr">
              <a:buNone/>
            </a:pPr>
            <a:r>
              <a:rPr lang="fa-IR" sz="2900" b="1" dirty="0" smtClean="0">
                <a:solidFill>
                  <a:srgbClr val="CC00CC"/>
                </a:solidFill>
              </a:rPr>
              <a:t>پروانه ساخت</a:t>
            </a:r>
            <a:endParaRPr lang="fa-IR" dirty="0" smtClean="0"/>
          </a:p>
          <a:p>
            <a:pPr algn="ctr" rtl="1">
              <a:buNone/>
            </a:pPr>
            <a:r>
              <a:rPr lang="fa-IR" dirty="0" smtClean="0"/>
              <a:t>ارائه مواد تشکیل دهنده فراورده ها و ویژگی های فیزیکی شیمیایی و میکروبی فراورده</a:t>
            </a:r>
          </a:p>
          <a:p>
            <a:pPr algn="ctr" rtl="1">
              <a:buNone/>
            </a:pPr>
            <a:endParaRPr lang="fa-IR" dirty="0" smtClean="0"/>
          </a:p>
          <a:p>
            <a:pPr algn="ctr" rtl="1">
              <a:buNone/>
            </a:pPr>
            <a:endParaRPr lang="fa-IR" dirty="0" smtClean="0"/>
          </a:p>
          <a:p>
            <a:pPr algn="ctr" rtl="1">
              <a:buNone/>
            </a:pPr>
            <a:endParaRPr lang="fa-IR" dirty="0" smtClean="0"/>
          </a:p>
          <a:p>
            <a:pPr algn="ctr" rtl="1">
              <a:buNone/>
            </a:pPr>
            <a:endParaRPr lang="fa-IR" dirty="0" smtClean="0"/>
          </a:p>
          <a:p>
            <a:pPr algn="ctr" rtl="1">
              <a:buNone/>
            </a:pPr>
            <a:endParaRPr lang="fa-IR" dirty="0" smtClean="0"/>
          </a:p>
          <a:p>
            <a:pPr algn="ctr" rtl="1">
              <a:buNone/>
            </a:pPr>
            <a:endParaRPr lang="fa-IR" dirty="0" smtClean="0"/>
          </a:p>
          <a:p>
            <a:pPr algn="ctr" rtl="1">
              <a:buNone/>
            </a:pPr>
            <a:endParaRPr lang="fa-IR" dirty="0" smtClean="0"/>
          </a:p>
          <a:p>
            <a:pPr algn="ctr" rtl="1">
              <a:buNone/>
            </a:pPr>
            <a:endParaRPr lang="fa-IR" dirty="0" smtClean="0"/>
          </a:p>
        </p:txBody>
      </p:sp>
      <p:sp>
        <p:nvSpPr>
          <p:cNvPr id="6" name="Down Arrow 5"/>
          <p:cNvSpPr/>
          <p:nvPr/>
        </p:nvSpPr>
        <p:spPr>
          <a:xfrm>
            <a:off x="4572000" y="2286000"/>
            <a:ext cx="45719"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4572000" y="3429000"/>
            <a:ext cx="45719"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4572000" y="4648200"/>
            <a:ext cx="45719"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468112"/>
          </a:xfrm>
        </p:spPr>
        <p:txBody>
          <a:bodyPr>
            <a:normAutofit fontScale="90000"/>
          </a:bodyPr>
          <a:lstStyle/>
          <a:p>
            <a:pPr algn="ctr" rtl="1">
              <a:buFont typeface="Arial" pitchFamily="34" charset="0"/>
              <a:buChar char="•"/>
            </a:pP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a:t>
            </a:r>
            <a:br>
              <a:rPr lang="fa-IR" dirty="0" smtClean="0"/>
            </a:br>
            <a:r>
              <a:rPr lang="fa-IR" sz="2700" dirty="0" smtClean="0">
                <a:solidFill>
                  <a:srgbClr val="002060"/>
                </a:solidFill>
                <a:cs typeface="B Nazanin" pitchFamily="2" charset="-78"/>
              </a:rPr>
              <a:t>دو رقم اول قبل از ممیز نشان دهنده شهر صادر کننده این مجوز و پنج رقم بعد از ممیز نشانگر شماره تخصیص یافته به این فراورده است.</a:t>
            </a:r>
            <a:br>
              <a:rPr lang="fa-IR" sz="2700" dirty="0" smtClean="0">
                <a:solidFill>
                  <a:srgbClr val="002060"/>
                </a:solidFill>
                <a:cs typeface="B Nazanin" pitchFamily="2" charset="-78"/>
              </a:rPr>
            </a:br>
            <a:r>
              <a:rPr lang="fa-IR" sz="2700" dirty="0" smtClean="0">
                <a:solidFill>
                  <a:srgbClr val="002060"/>
                </a:solidFill>
                <a:cs typeface="B Nazanin" pitchFamily="2" charset="-78"/>
              </a:rPr>
              <a:t>کارشناسان وزارت بهداشت بعد از صدور مجوز مربوطه به طور ادواری از واحد بازدید و از محصولات تولیدی نمونه برداری می نمایند.</a:t>
            </a:r>
            <a:endParaRPr lang="en-US" sz="2700" dirty="0">
              <a:solidFill>
                <a:srgbClr val="002060"/>
              </a:solidFill>
              <a:cs typeface="B Nazanin" pitchFamily="2" charset="-78"/>
            </a:endParaRPr>
          </a:p>
        </p:txBody>
      </p:sp>
      <p:pic>
        <p:nvPicPr>
          <p:cNvPr id="4" name="Content Placeholder 3"/>
          <p:cNvPicPr>
            <a:picLocks noGrp="1" noChangeAspect="1" noChangeArrowheads="1"/>
          </p:cNvPicPr>
          <p:nvPr>
            <p:ph idx="1"/>
          </p:nvPr>
        </p:nvPicPr>
        <p:blipFill>
          <a:blip r:embed="rId2"/>
          <a:srcRect/>
          <a:stretch>
            <a:fillRect/>
          </a:stretch>
        </p:blipFill>
        <p:spPr bwMode="auto">
          <a:xfrm>
            <a:off x="3505200" y="1676400"/>
            <a:ext cx="213360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Down Arrow 4"/>
          <p:cNvSpPr/>
          <p:nvPr/>
        </p:nvSpPr>
        <p:spPr>
          <a:xfrm flipH="1">
            <a:off x="4495799" y="762000"/>
            <a:ext cx="198119"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1102</TotalTime>
  <Words>2039</Words>
  <Application>Microsoft Office PowerPoint</Application>
  <PresentationFormat>On-screen Show (4:3)</PresentationFormat>
  <Paragraphs>185</Paragraphs>
  <Slides>35</Slides>
  <Notes>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35</vt:i4>
      </vt:variant>
    </vt:vector>
  </HeadingPairs>
  <TitlesOfParts>
    <vt:vector size="50" baseType="lpstr">
      <vt:lpstr>2  Zar</vt:lpstr>
      <vt:lpstr>Agency FB</vt:lpstr>
      <vt:lpstr>Algerian</vt:lpstr>
      <vt:lpstr>Arial</vt:lpstr>
      <vt:lpstr>B Jadid</vt:lpstr>
      <vt:lpstr>B Nazanin</vt:lpstr>
      <vt:lpstr>B Titr</vt:lpstr>
      <vt:lpstr>Calibri</vt:lpstr>
      <vt:lpstr>Constantia</vt:lpstr>
      <vt:lpstr>Majalla UI</vt:lpstr>
      <vt:lpstr>Times New Roman</vt:lpstr>
      <vt:lpstr>Traditional Arabic</vt:lpstr>
      <vt:lpstr>Wingdings</vt:lpstr>
      <vt:lpstr>Wingdings 2</vt:lpstr>
      <vt:lpstr>Flow</vt:lpstr>
      <vt:lpstr>PowerPoint Presentation</vt:lpstr>
      <vt:lpstr>                             </vt:lpstr>
      <vt:lpstr>                             </vt:lpstr>
      <vt:lpstr>PowerPoint Presentation</vt:lpstr>
      <vt:lpstr>آگاهی و آموزش = پیشگیری </vt:lpstr>
      <vt:lpstr>PowerPoint Presentation</vt:lpstr>
      <vt:lpstr>PowerPoint Presentation</vt:lpstr>
      <vt:lpstr>خلاصه مراحل اخذ پروانه ساخت وزارت بهداشت برای محصولات خوراکی، آشامیدنی، آرایشی و بهداشتی تولید داخل</vt:lpstr>
      <vt:lpstr>                      ×××××/×× دو رقم اول قبل از ممیز نشان دهنده شهر صادر کننده این مجوز و پنج رقم بعد از ممیز نشانگر شماره تخصیص یافته به این فراورده است. کارشناسان وزارت بهداشت بعد از صدور مجوز مربوطه به طور ادواری از واحد بازدید و از محصولات تولیدی نمونه برداری می نمایند.</vt:lpstr>
      <vt:lpstr>طبق مفاد ماده 11 قانون مواد خوراکی ، آشامیدنی ، آرایشی و بهداشتی چه مواردی باید بر روی برچسب یک فراورده  تولید  داخل وجود داشته باشد که امکان تشخیص یک فرآورده مجاز تولید داخل را به راحتی امکان پذیر می نماید.</vt:lpstr>
      <vt:lpstr>فراورده های وارداتی</vt:lpstr>
      <vt:lpstr>PowerPoint Presentation</vt:lpstr>
      <vt:lpstr>فرایند شناسه دار کردن اقلام سلامت محور وارداتی مجاز به نحوی که این فراورده ها برای مصرف کننده به راحتی قابل شناسایی باشد امری است بسیار مهم که باید توسط وزارت بهداشت سازمان دهی گردد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سامانه TTAC -EPL</vt:lpstr>
      <vt:lpstr>PowerPoint Presentation</vt:lpstr>
      <vt:lpstr>PowerPoint Presentation</vt:lpstr>
      <vt:lpstr>PowerPoint Presentation</vt:lpstr>
      <vt:lpstr>PowerPoint Presentation</vt:lpstr>
      <vt:lpstr>PowerPoint Presentation</vt:lpstr>
      <vt:lpstr>PowerPoint Presentation</vt:lpstr>
      <vt:lpstr>  امکان فراخوان جمع آوری مواد و فرآورده های آرایشی و بهداشتی  (Recall)اعلامی از سوی سازمان غذا و دارو در سطوح  مشخص شده و حذف خودکار(کد و شناسه) و ارسال پیام هشدار  برای بسته هایی که تاریخ مصرف آنها منقضی شده در نرم افزار مربوطه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SHAFIEE</cp:lastModifiedBy>
  <cp:revision>133</cp:revision>
  <dcterms:created xsi:type="dcterms:W3CDTF">2006-08-16T00:00:00Z</dcterms:created>
  <dcterms:modified xsi:type="dcterms:W3CDTF">2020-12-07T08:54:58Z</dcterms:modified>
</cp:coreProperties>
</file>