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removePersonalInfoOnSave="1" saveSubsetFonts="1">
  <p:sldMasterIdLst>
    <p:sldMasterId id="2147483648" r:id="rId1"/>
  </p:sldMasterIdLst>
  <p:notesMasterIdLst>
    <p:notesMasterId r:id="rId87"/>
  </p:notesMasterIdLst>
  <p:sldIdLst>
    <p:sldId id="375" r:id="rId2"/>
    <p:sldId id="256" r:id="rId3"/>
    <p:sldId id="359" r:id="rId4"/>
    <p:sldId id="266" r:id="rId5"/>
    <p:sldId id="267" r:id="rId6"/>
    <p:sldId id="268" r:id="rId7"/>
    <p:sldId id="269" r:id="rId8"/>
    <p:sldId id="272" r:id="rId9"/>
    <p:sldId id="271" r:id="rId10"/>
    <p:sldId id="270" r:id="rId11"/>
    <p:sldId id="277" r:id="rId12"/>
    <p:sldId id="285" r:id="rId13"/>
    <p:sldId id="262" r:id="rId14"/>
    <p:sldId id="286" r:id="rId15"/>
    <p:sldId id="287" r:id="rId16"/>
    <p:sldId id="288" r:id="rId17"/>
    <p:sldId id="289" r:id="rId18"/>
    <p:sldId id="290" r:id="rId19"/>
    <p:sldId id="291" r:id="rId20"/>
    <p:sldId id="292" r:id="rId21"/>
    <p:sldId id="293" r:id="rId22"/>
    <p:sldId id="294" r:id="rId23"/>
    <p:sldId id="295" r:id="rId24"/>
    <p:sldId id="296" r:id="rId25"/>
    <p:sldId id="297" r:id="rId26"/>
    <p:sldId id="298" r:id="rId27"/>
    <p:sldId id="299" r:id="rId28"/>
    <p:sldId id="300" r:id="rId29"/>
    <p:sldId id="303" r:id="rId30"/>
    <p:sldId id="304" r:id="rId31"/>
    <p:sldId id="302" r:id="rId32"/>
    <p:sldId id="360" r:id="rId33"/>
    <p:sldId id="301" r:id="rId34"/>
    <p:sldId id="368" r:id="rId35"/>
    <p:sldId id="367" r:id="rId36"/>
    <p:sldId id="372" r:id="rId37"/>
    <p:sldId id="373" r:id="rId38"/>
    <p:sldId id="374" r:id="rId39"/>
    <p:sldId id="371" r:id="rId40"/>
    <p:sldId id="306" r:id="rId41"/>
    <p:sldId id="307" r:id="rId42"/>
    <p:sldId id="361" r:id="rId43"/>
    <p:sldId id="363" r:id="rId44"/>
    <p:sldId id="362" r:id="rId45"/>
    <p:sldId id="365" r:id="rId46"/>
    <p:sldId id="364" r:id="rId47"/>
    <p:sldId id="366" r:id="rId48"/>
    <p:sldId id="308" r:id="rId49"/>
    <p:sldId id="310" r:id="rId50"/>
    <p:sldId id="311" r:id="rId51"/>
    <p:sldId id="312" r:id="rId52"/>
    <p:sldId id="313" r:id="rId53"/>
    <p:sldId id="314" r:id="rId54"/>
    <p:sldId id="315" r:id="rId55"/>
    <p:sldId id="316" r:id="rId56"/>
    <p:sldId id="317" r:id="rId57"/>
    <p:sldId id="318" r:id="rId58"/>
    <p:sldId id="323" r:id="rId59"/>
    <p:sldId id="324" r:id="rId60"/>
    <p:sldId id="325" r:id="rId61"/>
    <p:sldId id="326" r:id="rId62"/>
    <p:sldId id="327" r:id="rId63"/>
    <p:sldId id="328" r:id="rId64"/>
    <p:sldId id="329" r:id="rId65"/>
    <p:sldId id="330" r:id="rId66"/>
    <p:sldId id="331" r:id="rId67"/>
    <p:sldId id="332" r:id="rId68"/>
    <p:sldId id="333" r:id="rId69"/>
    <p:sldId id="334" r:id="rId70"/>
    <p:sldId id="335" r:id="rId71"/>
    <p:sldId id="336" r:id="rId72"/>
    <p:sldId id="338" r:id="rId73"/>
    <p:sldId id="340" r:id="rId74"/>
    <p:sldId id="339" r:id="rId75"/>
    <p:sldId id="341" r:id="rId76"/>
    <p:sldId id="342" r:id="rId77"/>
    <p:sldId id="343" r:id="rId78"/>
    <p:sldId id="344" r:id="rId79"/>
    <p:sldId id="345" r:id="rId80"/>
    <p:sldId id="348" r:id="rId81"/>
    <p:sldId id="346" r:id="rId82"/>
    <p:sldId id="347" r:id="rId83"/>
    <p:sldId id="350" r:id="rId84"/>
    <p:sldId id="349" r:id="rId85"/>
    <p:sldId id="376" r:id="rId8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CACA"/>
    <a:srgbClr val="85CEFF"/>
    <a:srgbClr val="DC85FF"/>
    <a:srgbClr val="00EED2"/>
    <a:srgbClr val="D05872"/>
    <a:srgbClr val="C2313E"/>
    <a:srgbClr val="D67F58"/>
    <a:srgbClr val="E04E63"/>
    <a:srgbClr val="B76537"/>
    <a:srgbClr val="BB77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647" autoAdjust="0"/>
    <p:restoredTop sz="94660"/>
  </p:normalViewPr>
  <p:slideViewPr>
    <p:cSldViewPr>
      <p:cViewPr varScale="1">
        <p:scale>
          <a:sx n="97" d="100"/>
          <a:sy n="97" d="100"/>
        </p:scale>
        <p:origin x="534" y="72"/>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152705" cy="152705"/>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18E60-4300-4729-A0D7-6AB984C3922D}" type="datetimeFigureOut">
              <a:rPr lang="en-US" smtClean="0"/>
              <a:t>11/11/2024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533E96-F078-4B3D-A8F4-F1AF21EBC357}" type="slidenum">
              <a:rPr lang="en-US" smtClean="0"/>
              <a:t>‹#›</a:t>
            </a:fld>
            <a:endParaRPr lang="en-US"/>
          </a:p>
        </p:txBody>
      </p:sp>
    </p:spTree>
    <p:extLst>
      <p:ext uri="{BB962C8B-B14F-4D97-AF65-F5344CB8AC3E}">
        <p14:creationId xmlns:p14="http://schemas.microsoft.com/office/powerpoint/2010/main" val="2844300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09905" y="1655520"/>
            <a:ext cx="8076895" cy="1527050"/>
          </a:xfrm>
          <a:noFill/>
          <a:effectLst>
            <a:outerShdw blurRad="50800" dist="38100" dir="2700000" algn="tl" rotWithShape="0">
              <a:prstClr val="black">
                <a:alpha val="40000"/>
              </a:prstClr>
            </a:outerShdw>
          </a:effectLst>
        </p:spPr>
        <p:txBody>
          <a:bodyPr>
            <a:normAutofit/>
          </a:bodyPr>
          <a:lstStyle>
            <a:lvl1pPr algn="r">
              <a:defRPr sz="36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09905" y="3182570"/>
            <a:ext cx="8076895" cy="763525"/>
          </a:xfrm>
        </p:spPr>
        <p:txBody>
          <a:bodyPr>
            <a:normAutofit/>
          </a:bodyPr>
          <a:lstStyle>
            <a:lvl1pPr marL="0" indent="0" algn="r">
              <a:buNone/>
              <a:defRPr sz="2800" b="0" i="0">
                <a:solidFill>
                  <a:schemeClr val="bg1"/>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11/11/2024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id="{08B89D22-1D6E-450B-881F-4D2A4C527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808475" y="2326215"/>
            <a:ext cx="1463784" cy="52696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0730" y="308127"/>
            <a:ext cx="8246071" cy="789601"/>
          </a:xfrm>
        </p:spPr>
        <p:txBody>
          <a:bodyPr>
            <a:normAutofit/>
          </a:bodyPr>
          <a:lstStyle>
            <a:lvl1pPr algn="r">
              <a:defRPr sz="36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0730" y="1502816"/>
            <a:ext cx="8246071" cy="3243872"/>
          </a:xfrm>
        </p:spPr>
        <p:txBody>
          <a:bodyPr/>
          <a:lstStyle>
            <a:lvl1pPr algn="l">
              <a:defRPr sz="2800">
                <a:solidFill>
                  <a:schemeClr val="tx1"/>
                </a:solidFill>
              </a:defRPr>
            </a:lvl1pPr>
            <a:lvl2pPr algn="l">
              <a:defRPr>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76015" y="433880"/>
            <a:ext cx="6710785" cy="763525"/>
          </a:xfrm>
        </p:spPr>
        <p:txBody>
          <a:bodyPr>
            <a:normAutofit/>
          </a:bodyPr>
          <a:lstStyle>
            <a:lvl1pPr algn="l">
              <a:defRPr sz="360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1976015" y="1295450"/>
            <a:ext cx="6710785" cy="3344113"/>
          </a:xfrm>
        </p:spPr>
        <p:txBody>
          <a:bodyPr/>
          <a:lstStyle>
            <a:lvl1pPr>
              <a:defRPr sz="2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11/11/2024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11/11/2024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552" y="281176"/>
            <a:ext cx="8076896" cy="789615"/>
          </a:xfrm>
        </p:spPr>
        <p:txBody>
          <a:bodyPr>
            <a:normAutofit/>
          </a:bodyPr>
          <a:lstStyle>
            <a:lvl1pPr algn="r">
              <a:defRPr sz="36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36879" y="1655520"/>
            <a:ext cx="4040188" cy="479822"/>
          </a:xfrm>
        </p:spPr>
        <p:txBody>
          <a:bodyPr anchor="b"/>
          <a:lstStyle>
            <a:lvl1pPr marL="0" indent="0" algn="ctr">
              <a:buNone/>
              <a:defRPr sz="2400" b="1">
                <a:solidFill>
                  <a:schemeClr val="tx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36879" y="2127917"/>
            <a:ext cx="4040188" cy="2276294"/>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72002" y="1655520"/>
            <a:ext cx="4041775" cy="479822"/>
          </a:xfrm>
        </p:spPr>
        <p:txBody>
          <a:bodyPr anchor="b"/>
          <a:lstStyle>
            <a:lvl1pPr marL="0" indent="0" algn="ctr">
              <a:buNone/>
              <a:defRPr sz="2400" b="1">
                <a:solidFill>
                  <a:schemeClr val="tx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72002" y="2127917"/>
            <a:ext cx="4041775" cy="2276294"/>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11/11/2024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11/11/2024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11/11/2024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0"/>
            <a:ext cx="5111751"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076328"/>
            <a:ext cx="3008313" cy="3518297"/>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11/11/2024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id="{11E867DF-3DCA-4725-94F0-F2B6BD747A82}"/>
              </a:ext>
            </a:extLst>
          </p:cNvPr>
          <p:cNvSpPr txBox="1"/>
          <p:nvPr userDrawn="1"/>
        </p:nvSpPr>
        <p:spPr>
          <a:xfrm>
            <a:off x="-9149" y="5213747"/>
            <a:ext cx="8389625" cy="523220"/>
          </a:xfrm>
          <a:prstGeom prst="rect">
            <a:avLst/>
          </a:prstGeom>
          <a:noFill/>
        </p:spPr>
        <p:txBody>
          <a:bodyPr wrap="square" rtlCol="0">
            <a:spAutoFit/>
          </a:bodyPr>
          <a:lstStyle/>
          <a:p>
            <a:r>
              <a:rPr lang="en-US" sz="1400" dirty="0">
                <a:solidFill>
                  <a:schemeClr val="bg1">
                    <a:lumMod val="65000"/>
                  </a:schemeClr>
                </a:solidFill>
              </a:rPr>
              <a:t>This presentation uses a free template provided by FPPT.com</a:t>
            </a:r>
          </a:p>
          <a:p>
            <a:r>
              <a:rPr lang="en-US" sz="1400" dirty="0">
                <a:solidFill>
                  <a:schemeClr val="bg1">
                    <a:lumMod val="65000"/>
                  </a:schemeClr>
                </a:solidFill>
              </a:rPr>
              <a:t>www.free-power-point-templates.com</a:t>
            </a:r>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212490" y="128470"/>
            <a:ext cx="6877050" cy="4857750"/>
          </a:xfrm>
          <a:prstGeom prst="rect">
            <a:avLst/>
          </a:prstGeom>
        </p:spPr>
      </p:pic>
    </p:spTree>
    <p:extLst>
      <p:ext uri="{BB962C8B-B14F-4D97-AF65-F5344CB8AC3E}">
        <p14:creationId xmlns:p14="http://schemas.microsoft.com/office/powerpoint/2010/main" val="39841598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rtl="1"/>
            <a:r>
              <a:rPr lang="fa-IR" sz="2000" b="1" dirty="0">
                <a:solidFill>
                  <a:srgbClr val="FF0000"/>
                </a:solidFill>
              </a:rPr>
              <a:t>روشن کننده های نوری: </a:t>
            </a:r>
            <a:r>
              <a:rPr lang="fa-IR" sz="2000" dirty="0"/>
              <a:t>این مواد با جذب نور ماوراء بنفش و انتشار نور مرئی، روشنایی رنگ را افزایش می دهند </a:t>
            </a:r>
            <a:r>
              <a:rPr lang="fa-IR" sz="2000" dirty="0" smtClean="0"/>
              <a:t>و پارچه </a:t>
            </a:r>
            <a:r>
              <a:rPr lang="fa-IR" sz="2000" dirty="0"/>
              <a:t>های روشن تر و تمیزتر را ایجاد می کنند. روشن کننده های نوری متداول شامل ترکیبات مبتنی بر استیلبن، مشتقات دی استیریل بیفنیل و مشتقات کومارین است. پرکاربردترین روشن کننده نوری در شوینده مایع </a:t>
            </a:r>
            <a:r>
              <a:rPr lang="en-US" sz="2000" dirty="0" smtClean="0"/>
              <a:t> </a:t>
            </a:r>
            <a:r>
              <a:rPr lang="en-US" sz="2000" dirty="0" err="1" smtClean="0"/>
              <a:t>Tinopal</a:t>
            </a:r>
            <a:r>
              <a:rPr lang="en-US" sz="2000" dirty="0" smtClean="0"/>
              <a:t> </a:t>
            </a:r>
            <a:r>
              <a:rPr lang="en-US" sz="2000" dirty="0"/>
              <a:t>CBS-X </a:t>
            </a:r>
            <a:r>
              <a:rPr lang="fa-IR" sz="2000" dirty="0" smtClean="0"/>
              <a:t>است.</a:t>
            </a:r>
            <a:endParaRPr lang="en-US" sz="2000" dirty="0" smtClean="0"/>
          </a:p>
          <a:p>
            <a:pPr algn="just" rtl="1"/>
            <a:endParaRPr lang="en-US" sz="2000" dirty="0" smtClean="0"/>
          </a:p>
          <a:p>
            <a:pPr algn="just" rtl="1"/>
            <a:r>
              <a:rPr lang="fa-IR" sz="2000" b="1" dirty="0" smtClean="0">
                <a:solidFill>
                  <a:srgbClr val="FF0000"/>
                </a:solidFill>
              </a:rPr>
              <a:t>عوامل </a:t>
            </a:r>
            <a:r>
              <a:rPr lang="fa-IR" sz="2000" b="1" dirty="0">
                <a:solidFill>
                  <a:srgbClr val="FF0000"/>
                </a:solidFill>
              </a:rPr>
              <a:t>کنترل کف: </a:t>
            </a:r>
            <a:r>
              <a:rPr lang="fa-IR" sz="2000" dirty="0"/>
              <a:t>این عوامل، اغلب بر پایه سیلیکون، تمایل به کف کردن محلول های شوینده را کاهش می دهند. کف بیش از حد می تواند با جلوگیری از تماس موثر بین مواد شوینده و پارچه بر عملکرد تمیز کردن تأثیر منفی بگذارد</a:t>
            </a:r>
            <a:r>
              <a:rPr lang="fa-IR" sz="2000" dirty="0" smtClean="0"/>
              <a:t>.</a:t>
            </a:r>
            <a:endParaRPr lang="en-US" sz="2000" dirty="0"/>
          </a:p>
        </p:txBody>
      </p:sp>
    </p:spTree>
    <p:extLst>
      <p:ext uri="{BB962C8B-B14F-4D97-AF65-F5344CB8AC3E}">
        <p14:creationId xmlns:p14="http://schemas.microsoft.com/office/powerpoint/2010/main" val="10284810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rtl="1"/>
            <a:r>
              <a:rPr lang="fa-IR" sz="2400" b="1" dirty="0">
                <a:solidFill>
                  <a:srgbClr val="FF0000"/>
                </a:solidFill>
              </a:rPr>
              <a:t>عطرها، رنگ‌ها و نگهدارنده‌ها: </a:t>
            </a:r>
            <a:r>
              <a:rPr lang="fa-IR" sz="2400" dirty="0"/>
              <a:t>این مواد ظاهر، جذابیت و ماندگاری مایعات شوینده لباس‌شویی را افزایش می‌دهند. عطرها رایحه دلپذیری را ارائه می دهند، در حالی که رنگ ها جذابیت بصری را ایجاد می کنند. نگهدارنده ها مانند </a:t>
            </a:r>
            <a:r>
              <a:rPr lang="fa-IR" sz="2400" dirty="0" smtClean="0"/>
              <a:t>بنزیزوتیازولینون</a:t>
            </a:r>
            <a:r>
              <a:rPr lang="en-US" sz="2400" dirty="0" smtClean="0"/>
              <a:t>BIT</a:t>
            </a:r>
            <a:r>
              <a:rPr lang="fa-IR" sz="2400" dirty="0" smtClean="0"/>
              <a:t> و </a:t>
            </a:r>
            <a:r>
              <a:rPr lang="fa-IR" sz="2400" dirty="0"/>
              <a:t>متیل </a:t>
            </a:r>
            <a:r>
              <a:rPr lang="fa-IR" sz="2400" dirty="0" smtClean="0"/>
              <a:t>ایزوتیازولینون</a:t>
            </a:r>
            <a:r>
              <a:rPr lang="en-US" sz="2400" dirty="0" smtClean="0"/>
              <a:t>MIT</a:t>
            </a:r>
            <a:r>
              <a:rPr lang="fa-IR" sz="2400" dirty="0" smtClean="0"/>
              <a:t>از </a:t>
            </a:r>
            <a:r>
              <a:rPr lang="fa-IR" sz="2400" dirty="0"/>
              <a:t>رشد میکروبی جلوگیری کرده و عمر مفید محصول را افزایش می دهند</a:t>
            </a:r>
            <a:r>
              <a:rPr lang="fa-IR" sz="2400" dirty="0" smtClean="0"/>
              <a:t>.</a:t>
            </a:r>
            <a:r>
              <a:rPr lang="en-US" sz="2400" dirty="0" smtClean="0"/>
              <a:t> </a:t>
            </a:r>
            <a:r>
              <a:rPr lang="fa-IR" sz="2400" dirty="0" smtClean="0"/>
              <a:t>با </a:t>
            </a:r>
            <a:r>
              <a:rPr lang="fa-IR" sz="2400" dirty="0"/>
              <a:t>درک نقش هر یک از اجزا و تعامل آنها، صاحبان صنعت می توانند فرمولاسیون مایع شوینده لباسشویی نوآورانه و با کارایی بالا را طراحی کنند که نیازهای مصرف کننده را برآورده کند و استانداردهای نظارتی را رعایت کند.</a:t>
            </a:r>
            <a:endParaRPr lang="en-US" sz="2400" dirty="0"/>
          </a:p>
        </p:txBody>
      </p:sp>
    </p:spTree>
    <p:extLst>
      <p:ext uri="{BB962C8B-B14F-4D97-AF65-F5344CB8AC3E}">
        <p14:creationId xmlns:p14="http://schemas.microsoft.com/office/powerpoint/2010/main" val="22921096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8230" y="1960930"/>
            <a:ext cx="3198570" cy="1221639"/>
          </a:xfrm>
          <a:effectLst>
            <a:glow>
              <a:schemeClr val="accent1">
                <a:alpha val="40000"/>
              </a:schemeClr>
            </a:glow>
            <a:innerShdw blurRad="355600" dist="50800">
              <a:prstClr val="black">
                <a:alpha val="55000"/>
              </a:prstClr>
            </a:innerShdw>
          </a:effectLst>
        </p:spPr>
        <p:txBody>
          <a:bodyPr>
            <a:normAutofit/>
          </a:bodyPr>
          <a:lstStyle/>
          <a:p>
            <a:pPr algn="ctr"/>
            <a:r>
              <a:rPr lang="fa-IR" b="1" dirty="0" smtClean="0">
                <a:solidFill>
                  <a:srgbClr val="FFFF00"/>
                </a:solidFill>
                <a:effectLst>
                  <a:outerShdw blurRad="38100" dist="38100" dir="2700000" algn="tl">
                    <a:srgbClr val="000000">
                      <a:alpha val="43137"/>
                    </a:srgbClr>
                  </a:outerShdw>
                </a:effectLst>
                <a:cs typeface="2  Elham" panose="00000400000000000000" pitchFamily="2" charset="-78"/>
              </a:rPr>
              <a:t>شامپو ها </a:t>
            </a:r>
            <a:endParaRPr lang="en-US" b="1" dirty="0">
              <a:solidFill>
                <a:srgbClr val="FFFF00"/>
              </a:solidFill>
              <a:effectLst>
                <a:outerShdw blurRad="38100" dist="38100" dir="2700000" algn="tl">
                  <a:srgbClr val="000000">
                    <a:alpha val="43137"/>
                  </a:srgbClr>
                </a:outerShdw>
              </a:effectLst>
              <a:cs typeface="2  Elham" panose="00000400000000000000" pitchFamily="2" charset="-78"/>
            </a:endParaRPr>
          </a:p>
        </p:txBody>
      </p:sp>
    </p:spTree>
    <p:extLst>
      <p:ext uri="{BB962C8B-B14F-4D97-AF65-F5344CB8AC3E}">
        <p14:creationId xmlns:p14="http://schemas.microsoft.com/office/powerpoint/2010/main" val="32454733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effectLst/>
              </a:rPr>
              <a:t>فرمولاسیون کلی ساخت شامپو:</a:t>
            </a:r>
            <a:br>
              <a:rPr lang="fa-IR" b="1" dirty="0">
                <a:effectLst/>
              </a:rPr>
            </a:b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823473451"/>
              </p:ext>
            </p:extLst>
          </p:nvPr>
        </p:nvGraphicFramePr>
        <p:xfrm>
          <a:off x="907080" y="1655520"/>
          <a:ext cx="7940264" cy="2595880"/>
        </p:xfrm>
        <a:graphic>
          <a:graphicData uri="http://schemas.openxmlformats.org/drawingml/2006/table">
            <a:tbl>
              <a:tblPr firstRow="1" bandRow="1">
                <a:tableStyleId>{5C22544A-7EE6-4342-B048-85BDC9FD1C3A}</a:tableStyleId>
              </a:tblPr>
              <a:tblGrid>
                <a:gridCol w="2595985">
                  <a:extLst>
                    <a:ext uri="{9D8B030D-6E8A-4147-A177-3AD203B41FA5}">
                      <a16:colId xmlns:a16="http://schemas.microsoft.com/office/drawing/2014/main" val="3572167093"/>
                    </a:ext>
                  </a:extLst>
                </a:gridCol>
                <a:gridCol w="5344279">
                  <a:extLst>
                    <a:ext uri="{9D8B030D-6E8A-4147-A177-3AD203B41FA5}">
                      <a16:colId xmlns:a16="http://schemas.microsoft.com/office/drawing/2014/main" val="1870084043"/>
                    </a:ext>
                  </a:extLst>
                </a:gridCol>
              </a:tblGrid>
              <a:tr h="370840">
                <a:tc gridSpan="2">
                  <a:txBody>
                    <a:bodyPr/>
                    <a:lstStyle/>
                    <a:p>
                      <a:pPr marL="0" marR="0" lvl="1" indent="0" algn="ctr" defTabSz="914377" rtl="0" eaLnBrk="1" fontAlgn="t" latinLnBrk="0" hangingPunct="1">
                        <a:lnSpc>
                          <a:spcPct val="100000"/>
                        </a:lnSpc>
                        <a:spcBef>
                          <a:spcPts val="0"/>
                        </a:spcBef>
                        <a:spcAft>
                          <a:spcPts val="0"/>
                        </a:spcAft>
                        <a:buClrTx/>
                        <a:buSzTx/>
                        <a:buFontTx/>
                        <a:buNone/>
                        <a:tabLst/>
                        <a:defRPr/>
                      </a:pPr>
                      <a:r>
                        <a:rPr lang="fa-IR" dirty="0" smtClean="0">
                          <a:effectLst/>
                        </a:rPr>
                        <a:t>ساخت شامپو</a:t>
                      </a:r>
                    </a:p>
                  </a:txBody>
                  <a:tcPr marL="47625" marR="47625" marT="47625" marB="47625"/>
                </a:tc>
                <a:tc hMerge="1">
                  <a:txBody>
                    <a:bodyPr/>
                    <a:lstStyle/>
                    <a:p>
                      <a:pPr marL="0" marR="0" lvl="1" indent="0" algn="ctr" defTabSz="914377" rtl="0" eaLnBrk="1" fontAlgn="t" latinLnBrk="0" hangingPunct="1">
                        <a:lnSpc>
                          <a:spcPct val="100000"/>
                        </a:lnSpc>
                        <a:spcBef>
                          <a:spcPts val="0"/>
                        </a:spcBef>
                        <a:spcAft>
                          <a:spcPts val="0"/>
                        </a:spcAft>
                        <a:buClrTx/>
                        <a:buSzTx/>
                        <a:buFontTx/>
                        <a:buNone/>
                        <a:tabLst/>
                        <a:defRPr/>
                      </a:pPr>
                      <a:endParaRPr lang="fa-IR" dirty="0" smtClean="0">
                        <a:effectLst/>
                      </a:endParaRPr>
                    </a:p>
                  </a:txBody>
                  <a:tcPr marL="47625" marR="47625" marT="47625" marB="47625"/>
                </a:tc>
                <a:extLst>
                  <a:ext uri="{0D108BD9-81ED-4DB2-BD59-A6C34878D82A}">
                    <a16:rowId xmlns:a16="http://schemas.microsoft.com/office/drawing/2014/main" val="806122801"/>
                  </a:ext>
                </a:extLst>
              </a:tr>
              <a:tr h="370840">
                <a:tc>
                  <a:txBody>
                    <a:bodyPr/>
                    <a:lstStyle/>
                    <a:p>
                      <a:pPr algn="ctr" fontAlgn="t"/>
                      <a:r>
                        <a:rPr lang="fa-IR">
                          <a:effectLst/>
                        </a:rPr>
                        <a:t>قسمت وزنی</a:t>
                      </a:r>
                    </a:p>
                  </a:txBody>
                  <a:tcPr marL="47625" marR="47625" marT="47625" marB="47625"/>
                </a:tc>
                <a:tc>
                  <a:txBody>
                    <a:bodyPr/>
                    <a:lstStyle/>
                    <a:p>
                      <a:pPr algn="ctr" fontAlgn="t"/>
                      <a:r>
                        <a:rPr lang="fa-IR" dirty="0">
                          <a:effectLst/>
                        </a:rPr>
                        <a:t>اجزا</a:t>
                      </a:r>
                    </a:p>
                  </a:txBody>
                  <a:tcPr marL="47625" marR="47625" marT="47625" marB="47625"/>
                </a:tc>
                <a:extLst>
                  <a:ext uri="{0D108BD9-81ED-4DB2-BD59-A6C34878D82A}">
                    <a16:rowId xmlns:a16="http://schemas.microsoft.com/office/drawing/2014/main" val="1903700639"/>
                  </a:ext>
                </a:extLst>
              </a:tr>
              <a:tr h="370840">
                <a:tc>
                  <a:txBody>
                    <a:bodyPr/>
                    <a:lstStyle/>
                    <a:p>
                      <a:pPr algn="ctr" fontAlgn="t"/>
                      <a:r>
                        <a:rPr lang="en-US">
                          <a:effectLst/>
                        </a:rPr>
                        <a:t>22</a:t>
                      </a:r>
                    </a:p>
                  </a:txBody>
                  <a:tcPr marL="47625" marR="47625" marT="47625" marB="47625"/>
                </a:tc>
                <a:tc>
                  <a:txBody>
                    <a:bodyPr/>
                    <a:lstStyle/>
                    <a:p>
                      <a:pPr algn="ctr" fontAlgn="t"/>
                      <a:r>
                        <a:rPr lang="fa-IR" sz="1800" u="none" kern="1200" dirty="0">
                          <a:solidFill>
                            <a:schemeClr val="dk1"/>
                          </a:solidFill>
                          <a:effectLst/>
                          <a:latin typeface="+mn-lt"/>
                          <a:ea typeface="+mn-ea"/>
                          <a:cs typeface="+mn-cs"/>
                        </a:rPr>
                        <a:t>لوریل سولفات </a:t>
                      </a:r>
                      <a:r>
                        <a:rPr lang="fa-IR" sz="1800" u="none" kern="1200" dirty="0" smtClean="0">
                          <a:solidFill>
                            <a:schemeClr val="dk1"/>
                          </a:solidFill>
                          <a:effectLst/>
                          <a:latin typeface="+mn-lt"/>
                          <a:ea typeface="+mn-ea"/>
                          <a:cs typeface="+mn-cs"/>
                        </a:rPr>
                        <a:t>تری اتانول آمین</a:t>
                      </a:r>
                      <a:r>
                        <a:rPr lang="fa-IR" sz="1800" u="none" kern="1200" dirty="0">
                          <a:solidFill>
                            <a:schemeClr val="dk1"/>
                          </a:solidFill>
                          <a:effectLst/>
                          <a:latin typeface="+mn-lt"/>
                          <a:ea typeface="+mn-ea"/>
                          <a:cs typeface="+mn-cs"/>
                        </a:rPr>
                        <a:t> 40 درصد</a:t>
                      </a:r>
                    </a:p>
                  </a:txBody>
                  <a:tcPr marL="47625" marR="47625" marT="47625" marB="47625"/>
                </a:tc>
                <a:extLst>
                  <a:ext uri="{0D108BD9-81ED-4DB2-BD59-A6C34878D82A}">
                    <a16:rowId xmlns:a16="http://schemas.microsoft.com/office/drawing/2014/main" val="2929337345"/>
                  </a:ext>
                </a:extLst>
              </a:tr>
              <a:tr h="370840">
                <a:tc>
                  <a:txBody>
                    <a:bodyPr/>
                    <a:lstStyle/>
                    <a:p>
                      <a:pPr algn="ctr" fontAlgn="t"/>
                      <a:r>
                        <a:rPr lang="en-US">
                          <a:effectLst/>
                        </a:rPr>
                        <a:t>18</a:t>
                      </a:r>
                    </a:p>
                  </a:txBody>
                  <a:tcPr marL="47625" marR="47625" marT="47625" marB="47625"/>
                </a:tc>
                <a:tc>
                  <a:txBody>
                    <a:bodyPr/>
                    <a:lstStyle/>
                    <a:p>
                      <a:pPr algn="ctr" fontAlgn="t"/>
                      <a:r>
                        <a:rPr lang="fa-IR" sz="1800" u="none" kern="1200">
                          <a:solidFill>
                            <a:schemeClr val="dk1"/>
                          </a:solidFill>
                          <a:effectLst/>
                          <a:latin typeface="+mn-lt"/>
                          <a:ea typeface="+mn-ea"/>
                          <a:cs typeface="+mn-cs"/>
                        </a:rPr>
                        <a:t>سدیم دی میریسیل سولفات 60 درصد</a:t>
                      </a:r>
                    </a:p>
                  </a:txBody>
                  <a:tcPr marL="47625" marR="47625" marT="47625" marB="47625"/>
                </a:tc>
                <a:extLst>
                  <a:ext uri="{0D108BD9-81ED-4DB2-BD59-A6C34878D82A}">
                    <a16:rowId xmlns:a16="http://schemas.microsoft.com/office/drawing/2014/main" val="2216663693"/>
                  </a:ext>
                </a:extLst>
              </a:tr>
              <a:tr h="370840">
                <a:tc>
                  <a:txBody>
                    <a:bodyPr/>
                    <a:lstStyle/>
                    <a:p>
                      <a:pPr algn="ctr" fontAlgn="t"/>
                      <a:r>
                        <a:rPr lang="en-US">
                          <a:effectLst/>
                        </a:rPr>
                        <a:t>20</a:t>
                      </a:r>
                    </a:p>
                  </a:txBody>
                  <a:tcPr marL="47625" marR="47625" marT="47625" marB="47625"/>
                </a:tc>
                <a:tc>
                  <a:txBody>
                    <a:bodyPr/>
                    <a:lstStyle/>
                    <a:p>
                      <a:pPr algn="ctr" fontAlgn="t"/>
                      <a:r>
                        <a:rPr lang="fa-IR" sz="1800" u="none" kern="1200" dirty="0">
                          <a:solidFill>
                            <a:schemeClr val="dk1"/>
                          </a:solidFill>
                          <a:effectLst/>
                          <a:latin typeface="+mn-lt"/>
                          <a:ea typeface="+mn-ea"/>
                          <a:cs typeface="+mn-cs"/>
                        </a:rPr>
                        <a:t>ترکیب مولی اسید چرب و </a:t>
                      </a:r>
                      <a:r>
                        <a:rPr lang="fa-IR" sz="1800" u="none" kern="1200" dirty="0" smtClean="0">
                          <a:solidFill>
                            <a:schemeClr val="dk1"/>
                          </a:solidFill>
                          <a:effectLst/>
                          <a:latin typeface="+mn-lt"/>
                          <a:ea typeface="+mn-ea"/>
                          <a:cs typeface="+mn-cs"/>
                        </a:rPr>
                        <a:t>دی اتانول آمین</a:t>
                      </a:r>
                      <a:r>
                        <a:rPr lang="fa-IR" sz="1800" u="none" kern="1200" dirty="0">
                          <a:solidFill>
                            <a:schemeClr val="dk1"/>
                          </a:solidFill>
                          <a:effectLst/>
                          <a:latin typeface="+mn-lt"/>
                          <a:ea typeface="+mn-ea"/>
                          <a:cs typeface="+mn-cs"/>
                        </a:rPr>
                        <a:t> (دی اتانول آمین الئات)</a:t>
                      </a:r>
                    </a:p>
                  </a:txBody>
                  <a:tcPr marL="47625" marR="47625" marT="47625" marB="47625"/>
                </a:tc>
                <a:extLst>
                  <a:ext uri="{0D108BD9-81ED-4DB2-BD59-A6C34878D82A}">
                    <a16:rowId xmlns:a16="http://schemas.microsoft.com/office/drawing/2014/main" val="2389243017"/>
                  </a:ext>
                </a:extLst>
              </a:tr>
              <a:tr h="370840">
                <a:tc>
                  <a:txBody>
                    <a:bodyPr/>
                    <a:lstStyle/>
                    <a:p>
                      <a:pPr algn="ctr" fontAlgn="t"/>
                      <a:r>
                        <a:rPr lang="en-US">
                          <a:effectLst/>
                        </a:rPr>
                        <a:t>6</a:t>
                      </a:r>
                    </a:p>
                  </a:txBody>
                  <a:tcPr marL="47625" marR="47625" marT="47625" marB="47625"/>
                </a:tc>
                <a:tc>
                  <a:txBody>
                    <a:bodyPr/>
                    <a:lstStyle/>
                    <a:p>
                      <a:pPr algn="ctr" fontAlgn="t"/>
                      <a:r>
                        <a:rPr lang="fa-IR" sz="1800" u="none" kern="1200">
                          <a:solidFill>
                            <a:schemeClr val="dk1"/>
                          </a:solidFill>
                          <a:effectLst/>
                          <a:latin typeface="+mn-lt"/>
                          <a:ea typeface="+mn-ea"/>
                          <a:cs typeface="+mn-cs"/>
                        </a:rPr>
                        <a:t>پروپیلن گلیکول</a:t>
                      </a:r>
                    </a:p>
                  </a:txBody>
                  <a:tcPr marL="47625" marR="47625" marT="47625" marB="47625"/>
                </a:tc>
                <a:extLst>
                  <a:ext uri="{0D108BD9-81ED-4DB2-BD59-A6C34878D82A}">
                    <a16:rowId xmlns:a16="http://schemas.microsoft.com/office/drawing/2014/main" val="930005557"/>
                  </a:ext>
                </a:extLst>
              </a:tr>
              <a:tr h="370840">
                <a:tc>
                  <a:txBody>
                    <a:bodyPr/>
                    <a:lstStyle/>
                    <a:p>
                      <a:pPr algn="ctr" fontAlgn="t"/>
                      <a:r>
                        <a:rPr lang="en-US" dirty="0">
                          <a:effectLst/>
                        </a:rPr>
                        <a:t>6</a:t>
                      </a:r>
                    </a:p>
                  </a:txBody>
                  <a:tcPr marL="47625" marR="47625" marT="47625" marB="47625"/>
                </a:tc>
                <a:tc>
                  <a:txBody>
                    <a:bodyPr/>
                    <a:lstStyle/>
                    <a:p>
                      <a:pPr algn="ctr" fontAlgn="t"/>
                      <a:r>
                        <a:rPr lang="fa-IR" sz="1800" u="none" kern="1200" dirty="0">
                          <a:solidFill>
                            <a:schemeClr val="dk1"/>
                          </a:solidFill>
                          <a:effectLst/>
                          <a:latin typeface="+mn-lt"/>
                          <a:ea typeface="+mn-ea"/>
                          <a:cs typeface="+mn-cs"/>
                        </a:rPr>
                        <a:t>سدیم کلرید</a:t>
                      </a:r>
                    </a:p>
                  </a:txBody>
                  <a:tcPr marL="47625" marR="47625" marT="47625" marB="47625"/>
                </a:tc>
                <a:extLst>
                  <a:ext uri="{0D108BD9-81ED-4DB2-BD59-A6C34878D82A}">
                    <a16:rowId xmlns:a16="http://schemas.microsoft.com/office/drawing/2014/main" val="3570064267"/>
                  </a:ext>
                </a:extLst>
              </a:tr>
            </a:tbl>
          </a:graphicData>
        </a:graphic>
      </p:graphicFrame>
    </p:spTree>
    <p:extLst>
      <p:ext uri="{BB962C8B-B14F-4D97-AF65-F5344CB8AC3E}">
        <p14:creationId xmlns:p14="http://schemas.microsoft.com/office/powerpoint/2010/main" val="15092382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pPr algn="r" rtl="1"/>
            <a:r>
              <a:rPr lang="fa-IR" dirty="0"/>
              <a:t>فرمولاسیون کلی ساخت شامپو شامل مواد زیر می شود که با درصد وزنی مشخص باهم ترکیب می شوند. هر یک از این مواد باعث ایجاد ویژگی خاصی در شامپو می گردند.</a:t>
            </a:r>
          </a:p>
          <a:p>
            <a:pPr algn="r" rtl="1"/>
            <a:r>
              <a:rPr lang="fa-IR" b="1" dirty="0"/>
              <a:t>آب مقطر :</a:t>
            </a:r>
            <a:r>
              <a:rPr lang="fa-IR" dirty="0"/>
              <a:t> پایه اصلی تولید شامپو</a:t>
            </a:r>
          </a:p>
          <a:p>
            <a:pPr algn="r" rtl="1"/>
            <a:r>
              <a:rPr lang="fa-IR" b="1" dirty="0"/>
              <a:t>سدیم لوریل سولفات :</a:t>
            </a:r>
            <a:r>
              <a:rPr lang="fa-IR" dirty="0"/>
              <a:t> جهت ایجاد خاصیت کف کنندگی در شامپو</a:t>
            </a:r>
          </a:p>
          <a:p>
            <a:pPr algn="r" rtl="1"/>
            <a:r>
              <a:rPr lang="fa-IR" b="1" dirty="0"/>
              <a:t>سدیم کلرید :</a:t>
            </a:r>
            <a:r>
              <a:rPr lang="fa-IR" dirty="0"/>
              <a:t> جهت تنظیم غلظت شامپو</a:t>
            </a:r>
          </a:p>
          <a:p>
            <a:pPr algn="r" rtl="1"/>
            <a:r>
              <a:rPr lang="fa-IR" b="1" dirty="0" smtClean="0"/>
              <a:t>مونو پروپیلن گلیکول</a:t>
            </a:r>
            <a:r>
              <a:rPr lang="fa-IR" b="1" dirty="0"/>
              <a:t> :</a:t>
            </a:r>
            <a:r>
              <a:rPr lang="fa-IR" dirty="0"/>
              <a:t> جهت درخشندگی و افزایش لختی و نرمی موی سر</a:t>
            </a:r>
          </a:p>
          <a:p>
            <a:pPr algn="r" rtl="1"/>
            <a:r>
              <a:rPr lang="fa-IR" b="1" dirty="0"/>
              <a:t>دی اتانول آمین </a:t>
            </a:r>
            <a:endParaRPr lang="fa-IR" b="1" dirty="0" smtClean="0"/>
          </a:p>
          <a:p>
            <a:pPr algn="r" rtl="1"/>
            <a:r>
              <a:rPr lang="fa-IR" b="1" dirty="0" smtClean="0"/>
              <a:t>دی </a:t>
            </a:r>
            <a:r>
              <a:rPr lang="fa-IR" b="1" dirty="0"/>
              <a:t>میریسیل سولفات</a:t>
            </a:r>
            <a:endParaRPr lang="fa-IR" dirty="0"/>
          </a:p>
          <a:p>
            <a:pPr algn="r" rtl="1"/>
            <a:r>
              <a:rPr lang="fa-IR" b="1" dirty="0"/>
              <a:t>بتائین</a:t>
            </a:r>
            <a:endParaRPr lang="fa-IR" dirty="0"/>
          </a:p>
          <a:p>
            <a:pPr algn="r" rtl="1"/>
            <a:endParaRPr lang="en-US" dirty="0"/>
          </a:p>
        </p:txBody>
      </p:sp>
    </p:spTree>
    <p:extLst>
      <p:ext uri="{BB962C8B-B14F-4D97-AF65-F5344CB8AC3E}">
        <p14:creationId xmlns:p14="http://schemas.microsoft.com/office/powerpoint/2010/main" val="36338100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pPr algn="r" rtl="1"/>
            <a:r>
              <a:rPr lang="fa-IR" b="1" dirty="0"/>
              <a:t>کوکونات دی اتانول آمید :</a:t>
            </a:r>
            <a:r>
              <a:rPr lang="fa-IR" dirty="0"/>
              <a:t> جهت نرم کنندگی موی سر</a:t>
            </a:r>
          </a:p>
          <a:p>
            <a:pPr algn="r" rtl="1"/>
            <a:r>
              <a:rPr lang="fa-IR" b="1" dirty="0"/>
              <a:t>منتول</a:t>
            </a:r>
            <a:endParaRPr lang="fa-IR" dirty="0"/>
          </a:p>
          <a:p>
            <a:pPr algn="r" rtl="1"/>
            <a:r>
              <a:rPr lang="fa-IR" b="1" dirty="0"/>
              <a:t>روغن ها :</a:t>
            </a:r>
            <a:r>
              <a:rPr lang="fa-IR" dirty="0"/>
              <a:t> مانند روغن آرگان، روغن نارگیل، روغن بادام و… جهت نرم کنندگی موی سر</a:t>
            </a:r>
          </a:p>
          <a:p>
            <a:pPr algn="r" rtl="1"/>
            <a:r>
              <a:rPr lang="fa-IR" b="1" dirty="0"/>
              <a:t>عصاره ها :</a:t>
            </a:r>
            <a:r>
              <a:rPr lang="fa-IR" dirty="0"/>
              <a:t> مانند نعنا، بلک بری، انار، آووکادو، اکالیپتوس و … جهت شادابی و خنکی پوست و موی سر</a:t>
            </a:r>
          </a:p>
          <a:p>
            <a:pPr algn="r" rtl="1"/>
            <a:r>
              <a:rPr lang="fa-IR" b="1" dirty="0"/>
              <a:t>رنگ ها :</a:t>
            </a:r>
            <a:r>
              <a:rPr lang="fa-IR" dirty="0"/>
              <a:t> جهت ایجاد تنوع و جذابیت در شامپو</a:t>
            </a:r>
          </a:p>
          <a:p>
            <a:pPr algn="r" rtl="1"/>
            <a:r>
              <a:rPr lang="fa-IR" b="1" dirty="0"/>
              <a:t>فرمالین :</a:t>
            </a:r>
            <a:r>
              <a:rPr lang="fa-IR" dirty="0"/>
              <a:t> استفاده </a:t>
            </a:r>
            <a:r>
              <a:rPr lang="fa-IR" dirty="0" smtClean="0"/>
              <a:t>ازفرمالین</a:t>
            </a:r>
            <a:r>
              <a:rPr lang="fa-IR" dirty="0"/>
              <a:t> جلوگیری از رشد باکتری و فساد شامپو</a:t>
            </a:r>
          </a:p>
          <a:p>
            <a:pPr algn="r" rtl="1"/>
            <a:r>
              <a:rPr lang="fa-IR" b="1" dirty="0"/>
              <a:t>متیل پاراهیدروکسی بنزوئیک اسید :</a:t>
            </a:r>
            <a:r>
              <a:rPr lang="fa-IR" dirty="0"/>
              <a:t> جلوگیری از رشد باکتری و فساد شامپو</a:t>
            </a:r>
          </a:p>
          <a:p>
            <a:pPr algn="r" rtl="1"/>
            <a:r>
              <a:rPr lang="fa-IR" b="1" dirty="0"/>
              <a:t>کتوکونازول و کلیمازول :</a:t>
            </a:r>
            <a:r>
              <a:rPr lang="fa-IR" dirty="0"/>
              <a:t> این دو ماده خاصیت ضد قارچی و ضد خارش دارند که جهت کاهش التهاب پوست سر به فرمولاسیون شامپو افزوده می‌شوند.</a:t>
            </a:r>
          </a:p>
        </p:txBody>
      </p:sp>
    </p:spTree>
    <p:extLst>
      <p:ext uri="{BB962C8B-B14F-4D97-AF65-F5344CB8AC3E}">
        <p14:creationId xmlns:p14="http://schemas.microsoft.com/office/powerpoint/2010/main" val="36650942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730" y="433880"/>
            <a:ext cx="8246071" cy="789601"/>
          </a:xfrm>
        </p:spPr>
        <p:txBody>
          <a:bodyPr>
            <a:noAutofit/>
          </a:bodyPr>
          <a:lstStyle/>
          <a:p>
            <a:r>
              <a:rPr lang="fa-IR" sz="2800" dirty="0">
                <a:solidFill>
                  <a:srgbClr val="FFFF00"/>
                </a:solidFill>
                <a:effectLst/>
                <a:cs typeface="B Nazanin" panose="00000400000000000000" pitchFamily="2" charset="-78"/>
              </a:rPr>
              <a:t>فرمولاسیون ساخت شامپوی ضد شوره</a:t>
            </a:r>
            <a:br>
              <a:rPr lang="fa-IR" sz="2800" dirty="0">
                <a:solidFill>
                  <a:srgbClr val="FFFF00"/>
                </a:solidFill>
                <a:effectLst/>
                <a:cs typeface="B Nazanin" panose="00000400000000000000" pitchFamily="2" charset="-78"/>
              </a:rPr>
            </a:br>
            <a:r>
              <a:rPr lang="fa-IR" sz="2800" dirty="0">
                <a:solidFill>
                  <a:srgbClr val="FFFF00"/>
                </a:solidFill>
                <a:cs typeface="B Nazanin" panose="00000400000000000000" pitchFamily="2" charset="-78"/>
              </a:rPr>
              <a:t/>
            </a:r>
            <a:br>
              <a:rPr lang="fa-IR" sz="2800" dirty="0">
                <a:solidFill>
                  <a:srgbClr val="FFFF00"/>
                </a:solidFill>
                <a:cs typeface="B Nazanin" panose="00000400000000000000" pitchFamily="2" charset="-78"/>
              </a:rPr>
            </a:br>
            <a:endParaRPr lang="en-US" sz="2800" dirty="0">
              <a:solidFill>
                <a:srgbClr val="FFFF00"/>
              </a:solidFill>
              <a:cs typeface="B Nazanin" panose="00000400000000000000" pitchFamily="2" charset="-78"/>
            </a:endParaRPr>
          </a:p>
        </p:txBody>
      </p:sp>
      <p:sp>
        <p:nvSpPr>
          <p:cNvPr id="3" name="Content Placeholder 2"/>
          <p:cNvSpPr>
            <a:spLocks noGrp="1"/>
          </p:cNvSpPr>
          <p:nvPr>
            <p:ph idx="1"/>
          </p:nvPr>
        </p:nvSpPr>
        <p:spPr>
          <a:xfrm>
            <a:off x="601670" y="1502816"/>
            <a:ext cx="8085131" cy="3206804"/>
          </a:xfrm>
        </p:spPr>
        <p:txBody>
          <a:bodyPr>
            <a:normAutofit fontScale="47500" lnSpcReduction="20000"/>
          </a:bodyPr>
          <a:lstStyle/>
          <a:p>
            <a:pPr algn="r" rtl="1"/>
            <a:r>
              <a:rPr lang="fa-IR" sz="3300" dirty="0"/>
              <a:t>کتوکونازول</a:t>
            </a:r>
            <a:br>
              <a:rPr lang="fa-IR" sz="3300" dirty="0"/>
            </a:br>
            <a:r>
              <a:rPr lang="fa-IR" sz="3300" dirty="0"/>
              <a:t>کتوکونازول ماده ای است که به جهت دارا بودن خاصیت ضد قارچی به این شامپوها اضافه می شود. این ماده توانایی این را دارد تا از خارش، التهاب و پوسته شدن پوست سر که دلیل اصلی ایجاد شوره سر است، جلوگیری کند. به دلیل اینکه هیچ عوارضی در اثر استفاده از این محصولات گزارش نشده است، این شامپوها به جهت اثر بخشی خوبی که در برابر شوره سر از خودشان نشان داده اند، استفاده گسترده ای دارند</a:t>
            </a:r>
            <a:r>
              <a:rPr lang="fa-IR" sz="3300" dirty="0" smtClean="0"/>
              <a:t>.</a:t>
            </a:r>
          </a:p>
          <a:p>
            <a:pPr algn="r" rtl="1"/>
            <a:endParaRPr lang="fa-IR" sz="3300" dirty="0"/>
          </a:p>
          <a:p>
            <a:pPr algn="r" rtl="1"/>
            <a:r>
              <a:rPr lang="fa-IR" sz="3300" dirty="0"/>
              <a:t>کلیمازول</a:t>
            </a:r>
            <a:br>
              <a:rPr lang="fa-IR" sz="3300" dirty="0"/>
            </a:br>
            <a:r>
              <a:rPr lang="fa-IR" sz="3300" dirty="0"/>
              <a:t>این ماده نیز دارای خواص مشابه ای با کتوکونازول است و مانع پوسته شدن پوست سر می شود. کلیمازول همچنین برای درمان کردن عفونت های قارچی، التهاب و اگزمای پوست سر بسیار مفید واقع می شود</a:t>
            </a:r>
            <a:r>
              <a:rPr lang="fa-IR" sz="3300" dirty="0" smtClean="0"/>
              <a:t>.</a:t>
            </a:r>
          </a:p>
          <a:p>
            <a:pPr algn="r" rtl="1"/>
            <a:endParaRPr lang="fa-IR" sz="3300" dirty="0"/>
          </a:p>
          <a:p>
            <a:pPr algn="r" rtl="1"/>
            <a:r>
              <a:rPr lang="fa-IR" sz="3300" dirty="0"/>
              <a:t>سلنیوم </a:t>
            </a:r>
            <a:r>
              <a:rPr lang="fa-IR" sz="3300" dirty="0" smtClean="0"/>
              <a:t>سولفید</a:t>
            </a:r>
            <a:r>
              <a:rPr lang="fa-IR" sz="3300" dirty="0"/>
              <a:t/>
            </a:r>
            <a:br>
              <a:rPr lang="fa-IR" sz="3300" dirty="0"/>
            </a:br>
            <a:r>
              <a:rPr lang="fa-IR" sz="3300" dirty="0"/>
              <a:t>این ماده در ابتدا به جای کتوکونازول با اثر گذاری بیشتر معرفی و مورد استفاده قرار گرفت. ولی مدتی بعد تحقیقات ثابت کرد که همان شامپوهای کتوکونازول دارای توانایی بیشتری در از بین بردن شوره های شدید سر هستند</a:t>
            </a:r>
            <a:r>
              <a:rPr lang="fa-IR" sz="3300" dirty="0" smtClean="0"/>
              <a:t>.</a:t>
            </a:r>
            <a:endParaRPr lang="fa-IR" sz="3300" dirty="0"/>
          </a:p>
          <a:p>
            <a:endParaRPr lang="en-US" dirty="0"/>
          </a:p>
        </p:txBody>
      </p:sp>
    </p:spTree>
    <p:extLst>
      <p:ext uri="{BB962C8B-B14F-4D97-AF65-F5344CB8AC3E}">
        <p14:creationId xmlns:p14="http://schemas.microsoft.com/office/powerpoint/2010/main" val="31521453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47500" lnSpcReduction="20000"/>
          </a:bodyPr>
          <a:lstStyle/>
          <a:p>
            <a:pPr algn="r" rtl="1"/>
            <a:r>
              <a:rPr lang="fa-IR" sz="3300" dirty="0"/>
              <a:t>سالیسیلیک اسید</a:t>
            </a:r>
            <a:br>
              <a:rPr lang="fa-IR" sz="3300" dirty="0"/>
            </a:br>
            <a:r>
              <a:rPr lang="fa-IR" sz="3300" dirty="0"/>
              <a:t>سالیسیلیک اسیدها تحت عنوان ماده ای شیمیایی بسیار مؤثر برای از بین بردن پوسته سر و خارش آن مطرح می شوند. همین امر موجب شده که از این ماده علاوه بر شامپوهای ضد شوره، در فرمولاسیون بسیاری از محصولات مورد استفاده قرار بگیرند.</a:t>
            </a:r>
          </a:p>
          <a:p>
            <a:pPr algn="r" rtl="1"/>
            <a:r>
              <a:rPr lang="fa-IR" sz="3300" dirty="0"/>
              <a:t>قطران ذغالسنگ</a:t>
            </a:r>
            <a:br>
              <a:rPr lang="fa-IR" sz="3300" dirty="0"/>
            </a:br>
            <a:r>
              <a:rPr lang="fa-IR" sz="3300" dirty="0"/>
              <a:t>قطران سنگ، در واقع ترکیبی قطبی است که کاربردها و ویژگی های فراوانی دارد. تأثیری که این ماده در کم کردن رشد سلول های پوستی دارد، همچنین خاصیت ضد عفونی کردن، ضد التهاب و ضد قارچ بودن آن، این ماده را به عاملی قوی برای مبارزه با شوره سر تبدیل کرده است.</a:t>
            </a:r>
          </a:p>
          <a:p>
            <a:pPr algn="r" rtl="1"/>
            <a:r>
              <a:rPr lang="fa-IR" sz="3300" dirty="0"/>
              <a:t>روی پروتیون</a:t>
            </a:r>
            <a:br>
              <a:rPr lang="fa-IR" sz="3300" dirty="0"/>
            </a:br>
            <a:r>
              <a:rPr lang="fa-IR" sz="3300" dirty="0"/>
              <a:t>اگر هیچ یک از مواد شیمیایی ای که در بالا گفتیم تأثیری در درمان شوره سر نگذاشت، علاج دوم برای از بین شوره سر، استفاده از این ماده است. ولی یادتان باشد استفاده از این ماده می تواند موجب بروز مشکلات حساسیتی پوستی و اگزما شود. به همین جهت استفاده از آن محدودیت های خاص خودش را دارد</a:t>
            </a:r>
            <a:r>
              <a:rPr lang="fa-IR" sz="3300" dirty="0" smtClean="0"/>
              <a:t>.</a:t>
            </a:r>
          </a:p>
          <a:p>
            <a:pPr algn="r" rtl="1"/>
            <a:r>
              <a:rPr lang="fa-IR" sz="3300" dirty="0"/>
              <a:t>شایان ذکر است روغن درخت چای هم از ترکیباتی است که برای درمان شوره سر کاربرد دارد. تولید کنندگان، بسته به نوع شامپویی که آماده می کنند، در فرمولاسیون ساخت شامپو از این ماده استفاده می کنند.</a:t>
            </a:r>
          </a:p>
          <a:p>
            <a:endParaRPr lang="en-US" dirty="0"/>
          </a:p>
        </p:txBody>
      </p:sp>
      <p:sp>
        <p:nvSpPr>
          <p:cNvPr id="4" name="Title 1"/>
          <p:cNvSpPr>
            <a:spLocks noGrp="1"/>
          </p:cNvSpPr>
          <p:nvPr>
            <p:ph type="title"/>
          </p:nvPr>
        </p:nvSpPr>
        <p:spPr/>
        <p:txBody>
          <a:bodyPr>
            <a:noAutofit/>
          </a:bodyPr>
          <a:lstStyle/>
          <a:p>
            <a:r>
              <a:rPr lang="fa-IR" sz="2800" dirty="0">
                <a:solidFill>
                  <a:srgbClr val="FFFF00"/>
                </a:solidFill>
                <a:effectLst/>
                <a:cs typeface="B Nazanin" panose="00000400000000000000" pitchFamily="2" charset="-78"/>
              </a:rPr>
              <a:t>فرمولاسیون ساخت شامپوی ضد شوره</a:t>
            </a:r>
            <a:br>
              <a:rPr lang="fa-IR" sz="2800" dirty="0">
                <a:solidFill>
                  <a:srgbClr val="FFFF00"/>
                </a:solidFill>
                <a:effectLst/>
                <a:cs typeface="B Nazanin" panose="00000400000000000000" pitchFamily="2" charset="-78"/>
              </a:rPr>
            </a:br>
            <a:r>
              <a:rPr lang="fa-IR" sz="2800" dirty="0">
                <a:solidFill>
                  <a:srgbClr val="FFFF00"/>
                </a:solidFill>
                <a:cs typeface="B Nazanin" panose="00000400000000000000" pitchFamily="2" charset="-78"/>
              </a:rPr>
              <a:t/>
            </a:r>
            <a:br>
              <a:rPr lang="fa-IR" sz="2800" dirty="0">
                <a:solidFill>
                  <a:srgbClr val="FFFF00"/>
                </a:solidFill>
                <a:cs typeface="B Nazanin" panose="00000400000000000000" pitchFamily="2" charset="-78"/>
              </a:rPr>
            </a:br>
            <a:endParaRPr lang="en-US" sz="2800" dirty="0">
              <a:solidFill>
                <a:srgbClr val="FFFF00"/>
              </a:solidFill>
              <a:cs typeface="B Nazanin" panose="00000400000000000000" pitchFamily="2" charset="-78"/>
            </a:endParaRPr>
          </a:p>
        </p:txBody>
      </p:sp>
    </p:spTree>
    <p:extLst>
      <p:ext uri="{BB962C8B-B14F-4D97-AF65-F5344CB8AC3E}">
        <p14:creationId xmlns:p14="http://schemas.microsoft.com/office/powerpoint/2010/main" val="19772156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40730" y="1502816"/>
            <a:ext cx="8246071" cy="3640684"/>
          </a:xfrm>
        </p:spPr>
        <p:txBody>
          <a:bodyPr>
            <a:normAutofit fontScale="62500" lnSpcReduction="20000"/>
          </a:bodyPr>
          <a:lstStyle/>
          <a:p>
            <a:pPr algn="r" rtl="1" fontAlgn="base"/>
            <a:r>
              <a:rPr lang="fa-IR" dirty="0"/>
              <a:t>سولفات ها</a:t>
            </a:r>
          </a:p>
          <a:p>
            <a:pPr marL="0" indent="0" algn="just" rtl="1" fontAlgn="base">
              <a:buNone/>
            </a:pPr>
            <a:r>
              <a:rPr lang="fa-IR" dirty="0"/>
              <a:t>سولفات ها (اغلب به عنوان سدیم لورت سولفات، آمونیوم لوریل سولفات، سدیم تریدسث سولفات و … مورد استفاده قرار می گیرند) مواد اصلی تمیز کننده و پاک کننده در شامپو هستند و باعث ایجاد کف می شوند.</a:t>
            </a:r>
          </a:p>
          <a:p>
            <a:pPr marL="0" indent="0" algn="r" rtl="1" fontAlgn="base">
              <a:buNone/>
            </a:pPr>
            <a:r>
              <a:rPr lang="fa-IR" dirty="0"/>
              <a:t>1. آمونیوم لوریل سولفات یا سدیم لورت سولفات </a:t>
            </a:r>
            <a:r>
              <a:rPr lang="en-US" dirty="0" smtClean="0"/>
              <a:t>SLES</a:t>
            </a:r>
            <a:endParaRPr lang="en-US" dirty="0"/>
          </a:p>
          <a:p>
            <a:pPr marL="0" indent="0" algn="just" rtl="1" fontAlgn="base">
              <a:buNone/>
            </a:pPr>
            <a:r>
              <a:rPr lang="fa-IR" dirty="0"/>
              <a:t>سولفات ها شوینده های بسیار قوی هستند که از طریق یک واکنش شیمیایی با سبوم روی پوست سر واکنش می دهند. وقتی شامپو را آبکشی می‌کنید، سولفات‌ ها تمام روغن‌ها و آلودگی ها را با خود می‌برند. اما در حین پاکسازی، می‌توانند به مو آسیب برسانند، آن‌ها را شکننده کنند و موخوره را افزایش دهند. در نتیجه در شامپو های مناسب برای موهای حساس از این ترکیب استفاده نمی </a:t>
            </a:r>
            <a:r>
              <a:rPr lang="fa-IR" dirty="0" smtClean="0"/>
              <a:t>شود</a:t>
            </a:r>
          </a:p>
          <a:p>
            <a:pPr marL="0" indent="0" algn="r" rtl="1" fontAlgn="base">
              <a:buNone/>
            </a:pPr>
            <a:r>
              <a:rPr lang="fa-IR" dirty="0"/>
              <a:t>2.سدیم لوریل </a:t>
            </a:r>
            <a:r>
              <a:rPr lang="fa-IR" dirty="0" smtClean="0"/>
              <a:t>سولفات </a:t>
            </a:r>
            <a:r>
              <a:rPr lang="en-US" dirty="0" smtClean="0"/>
              <a:t>SLS</a:t>
            </a:r>
            <a:endParaRPr lang="en-US" dirty="0"/>
          </a:p>
          <a:p>
            <a:pPr marL="0" indent="0" algn="just" rtl="1" fontAlgn="base">
              <a:buNone/>
            </a:pPr>
            <a:r>
              <a:rPr lang="fa-IR" dirty="0"/>
              <a:t>این ماده سولفاته کف ایجاد می کند اما وقتی روی پوست سر بماند می تواند فولیکول ها را به خطر بیندازد. در نتیجه پیشنهاد می شود که  افردای که موهای رنگ شده یا موهای خشک دارند باید حتما از </a:t>
            </a:r>
            <a:r>
              <a:rPr lang="en-US" dirty="0" smtClean="0"/>
              <a:t> SLS </a:t>
            </a:r>
            <a:r>
              <a:rPr lang="fa-IR" dirty="0"/>
              <a:t>اجتناب کنند، زیرا رنگ آنها را از بین می برد و روغن طبیعی مو را از بین می برد. در نتیجه از این ماده نیز برای موهای حساس نیز استفاده نمی شود.</a:t>
            </a:r>
          </a:p>
          <a:p>
            <a:pPr fontAlgn="base"/>
            <a:endParaRPr lang="fa-IR" dirty="0"/>
          </a:p>
          <a:p>
            <a:endParaRPr lang="en-US" dirty="0"/>
          </a:p>
        </p:txBody>
      </p:sp>
    </p:spTree>
    <p:extLst>
      <p:ext uri="{BB962C8B-B14F-4D97-AF65-F5344CB8AC3E}">
        <p14:creationId xmlns:p14="http://schemas.microsoft.com/office/powerpoint/2010/main" val="32124844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40730" y="1502816"/>
            <a:ext cx="8246071" cy="4123034"/>
          </a:xfrm>
        </p:spPr>
        <p:txBody>
          <a:bodyPr>
            <a:normAutofit fontScale="55000" lnSpcReduction="20000"/>
          </a:bodyPr>
          <a:lstStyle/>
          <a:p>
            <a:pPr algn="r" rtl="1" fontAlgn="base"/>
            <a:r>
              <a:rPr lang="fa-IR" dirty="0"/>
              <a:t>سیلیکون ها</a:t>
            </a:r>
          </a:p>
          <a:p>
            <a:pPr algn="r" rtl="1" fontAlgn="base"/>
            <a:r>
              <a:rPr lang="fa-IR" dirty="0"/>
              <a:t>سیلیکون ها یا سیلوکسان ها کوتیکول های مو را می پوشانند و باعث درخشندگی آن می شوند. امروزه اما خبر هایی از مضر بودن این ماده به گوش می رسد. به دلیل اینکه نمی توان این مواد را آبکشی کرد و باید با شامپو پاک شوند، می توانند به مرور زمان روی موها جمع شوند. با این حال این تجمع لزوما خطری در پی ندارد اما ممکن است روی موهای بسیار ظریف احساس سنگینی ایجاد نمایند</a:t>
            </a:r>
          </a:p>
          <a:p>
            <a:pPr algn="r" rtl="1" fontAlgn="base"/>
            <a:r>
              <a:rPr lang="fa-IR" dirty="0"/>
              <a:t>سدیم کلرید</a:t>
            </a:r>
          </a:p>
          <a:p>
            <a:pPr algn="r" rtl="1" fontAlgn="base"/>
            <a:r>
              <a:rPr lang="fa-IR" dirty="0"/>
              <a:t>کلرید سدیم اساساً همان نمک است . وجود آن در شامپو ها می تواند کمی کوتیکول را زبر کند . بنابراین می تواند موهای صاف و ظریف را پرتر نشان دهد. اگر موهای شما خیلی ضخیم است، ممکن است نخواهید از شامپوی حاوی سدیم کلرید استفاده کنید.</a:t>
            </a:r>
          </a:p>
          <a:p>
            <a:pPr algn="r" rtl="1" fontAlgn="base"/>
            <a:r>
              <a:rPr lang="fa-IR" dirty="0"/>
              <a:t>الکل های چرب</a:t>
            </a:r>
          </a:p>
          <a:p>
            <a:pPr algn="r" rtl="1" fontAlgn="base"/>
            <a:r>
              <a:rPr lang="fa-IR" dirty="0"/>
              <a:t>این مواد اغلب به صورت ستیل الکل، استئاریل الکل یا ستواستئاریل الکل در شامپو ها استفاده می شوند. این مواد علیرغم اینکه الکل هستند، در واقع موهای شما را مرطوب می کنند. الکل های چرب تقریباً برای همه انواع مو عالی هستند، با این حال اگر موهای حساسی دارید ممکن است موی شما با این مواد سازگار نیاشد</a:t>
            </a:r>
          </a:p>
          <a:p>
            <a:pPr algn="r" rtl="1" fontAlgn="base"/>
            <a:r>
              <a:rPr lang="fa-IR" dirty="0"/>
              <a:t>پارابن و ایزوتیازولین</a:t>
            </a:r>
          </a:p>
          <a:p>
            <a:pPr algn="r" rtl="1" fontAlgn="base"/>
            <a:r>
              <a:rPr lang="fa-IR" dirty="0"/>
              <a:t>پارابن ها گروهی از مواد شیمیایی هستند که برای چندین دهه برای جلوگیری از تشکیل باکتری های مضر و حفظ ماندگاری محصولات شما استفاده می شوند. استفاده از پارابن ها در مقادیر کم در محصولات زیبایی بی خطر است. با این حال برخی از شوینده ها استفاده از سایر نگهدارنده ها مانند </a:t>
            </a:r>
            <a:r>
              <a:rPr lang="fa-IR" dirty="0" smtClean="0"/>
              <a:t>ایزوتیازولین</a:t>
            </a:r>
            <a:r>
              <a:rPr lang="fa-IR" dirty="0"/>
              <a:t> را ترجیح می دهند</a:t>
            </a:r>
          </a:p>
          <a:p>
            <a:pPr algn="r" rtl="1"/>
            <a:endParaRPr lang="en-US" dirty="0"/>
          </a:p>
        </p:txBody>
      </p:sp>
    </p:spTree>
    <p:extLst>
      <p:ext uri="{BB962C8B-B14F-4D97-AF65-F5344CB8AC3E}">
        <p14:creationId xmlns:p14="http://schemas.microsoft.com/office/powerpoint/2010/main" val="39110745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77410" y="1808224"/>
            <a:ext cx="3809390" cy="1374345"/>
          </a:xfrm>
        </p:spPr>
        <p:txBody>
          <a:bodyPr>
            <a:normAutofit/>
          </a:bodyPr>
          <a:lstStyle/>
          <a:p>
            <a:pPr algn="ctr"/>
            <a:r>
              <a:rPr lang="fa-IR" b="1" dirty="0" smtClean="0">
                <a:solidFill>
                  <a:srgbClr val="FFFF00"/>
                </a:solidFill>
                <a:cs typeface="2  Elham" panose="00000400000000000000" pitchFamily="2" charset="-78"/>
              </a:rPr>
              <a:t>فرمولاسیون محصولات          بهداشتی   </a:t>
            </a:r>
            <a:endParaRPr lang="en-US" b="1" dirty="0">
              <a:solidFill>
                <a:srgbClr val="FFFF00"/>
              </a:solidFill>
              <a:cs typeface="2  Elham" panose="00000400000000000000" pitchFamily="2" charset="-78"/>
            </a:endParaRPr>
          </a:p>
        </p:txBody>
      </p:sp>
      <p:sp>
        <p:nvSpPr>
          <p:cNvPr id="6" name="Title 1"/>
          <p:cNvSpPr txBox="1">
            <a:spLocks/>
          </p:cNvSpPr>
          <p:nvPr/>
        </p:nvSpPr>
        <p:spPr>
          <a:xfrm>
            <a:off x="5030116" y="3182569"/>
            <a:ext cx="3359510" cy="1423569"/>
          </a:xfrm>
          <a:prstGeom prst="rect">
            <a:avLst/>
          </a:prstGeom>
          <a:noFill/>
          <a:effectLst>
            <a:outerShdw blurRad="50800" dist="38100" dir="2700000" algn="tl" rotWithShape="0">
              <a:prstClr val="black">
                <a:alpha val="40000"/>
              </a:prstClr>
            </a:outerShdw>
          </a:effectLst>
        </p:spPr>
        <p:txBody>
          <a:bodyPr vert="horz" lIns="91440" tIns="45720" rIns="91440" bIns="45720" rtlCol="0" anchor="ctr">
            <a:normAutofit/>
          </a:bodyPr>
          <a:lstStyle>
            <a:lvl1pPr algn="r" defTabSz="914377" rtl="0" eaLnBrk="1" latinLnBrk="0" hangingPunct="1">
              <a:spcBef>
                <a:spcPct val="0"/>
              </a:spcBef>
              <a:buNone/>
              <a:defRPr sz="3600" kern="1200">
                <a:solidFill>
                  <a:schemeClr val="bg1"/>
                </a:solidFill>
                <a:latin typeface="+mj-lt"/>
                <a:ea typeface="+mj-ea"/>
                <a:cs typeface="+mj-cs"/>
              </a:defRPr>
            </a:lvl1pPr>
          </a:lstStyle>
          <a:p>
            <a:r>
              <a:rPr lang="fa-IR" sz="3200" dirty="0" smtClean="0">
                <a:solidFill>
                  <a:schemeClr val="accent6">
                    <a:lumMod val="75000"/>
                  </a:schemeClr>
                </a:solidFill>
                <a:effectLst>
                  <a:outerShdw blurRad="50800" dist="38100" dir="5400000" algn="t" rotWithShape="0">
                    <a:prstClr val="black">
                      <a:alpha val="40000"/>
                    </a:prstClr>
                  </a:outerShdw>
                  <a:reflection blurRad="6350" stA="55000" endA="300" endPos="45500" dir="5400000" sy="-100000" algn="bl" rotWithShape="0"/>
                </a:effectLst>
                <a:cs typeface="2  Arshia" panose="00000400000000000000" pitchFamily="2" charset="-78"/>
              </a:rPr>
              <a:t>تهیه شده توسط :   فاطمه انصاری</a:t>
            </a:r>
            <a:endParaRPr lang="fa-IR" sz="4400" b="1" dirty="0">
              <a:solidFill>
                <a:srgbClr val="FFFF00"/>
              </a:solidFill>
              <a:cs typeface="2  Arshia" panose="00000400000000000000" pitchFamily="2" charset="-78"/>
            </a:endParaRPr>
          </a:p>
        </p:txBody>
      </p:sp>
      <p:pic>
        <p:nvPicPr>
          <p:cNvPr id="7" name="Picture 6"/>
          <p:cNvPicPr>
            <a:picLocks noChangeAspect="1"/>
          </p:cNvPicPr>
          <p:nvPr/>
        </p:nvPicPr>
        <p:blipFill>
          <a:blip r:embed="rId2"/>
          <a:stretch>
            <a:fillRect/>
          </a:stretch>
        </p:blipFill>
        <p:spPr>
          <a:xfrm>
            <a:off x="6190880" y="609987"/>
            <a:ext cx="1182450" cy="1047975"/>
          </a:xfrm>
          <a:prstGeom prst="rect">
            <a:avLst/>
          </a:prstGeom>
        </p:spPr>
      </p:pic>
    </p:spTree>
    <p:extLst>
      <p:ext uri="{BB962C8B-B14F-4D97-AF65-F5344CB8AC3E}">
        <p14:creationId xmlns:p14="http://schemas.microsoft.com/office/powerpoint/2010/main" val="3639203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40730" y="1502816"/>
            <a:ext cx="8246071" cy="4123034"/>
          </a:xfrm>
        </p:spPr>
        <p:txBody>
          <a:bodyPr>
            <a:normAutofit fontScale="55000" lnSpcReduction="20000"/>
          </a:bodyPr>
          <a:lstStyle/>
          <a:p>
            <a:pPr algn="r" rtl="1" fontAlgn="base"/>
            <a:r>
              <a:rPr lang="fa-IR" dirty="0"/>
              <a:t>اسید سالیسیلیک</a:t>
            </a:r>
          </a:p>
          <a:p>
            <a:pPr marL="0" indent="0" algn="r" rtl="1" fontAlgn="base">
              <a:buNone/>
            </a:pPr>
            <a:r>
              <a:rPr lang="fa-IR" dirty="0"/>
              <a:t>اسید سالیسیلیک یک اسید بتا هیدروکسیل </a:t>
            </a:r>
            <a:r>
              <a:rPr lang="fa-IR" dirty="0" smtClean="0"/>
              <a:t>یا </a:t>
            </a:r>
            <a:r>
              <a:rPr lang="en-US" dirty="0" smtClean="0"/>
              <a:t> BHA </a:t>
            </a:r>
            <a:r>
              <a:rPr lang="fa-IR" dirty="0"/>
              <a:t>است و در محصولات مراقبت از پوست برای پاک نگه داشتن منافذ از باکتری ها و درمان آکنه بسیار استفاده می شود</a:t>
            </a:r>
            <a:r>
              <a:rPr lang="fa-IR" dirty="0" smtClean="0"/>
              <a:t>.</a:t>
            </a:r>
            <a:r>
              <a:rPr lang="en-US" dirty="0" smtClean="0"/>
              <a:t> </a:t>
            </a:r>
            <a:r>
              <a:rPr lang="fa-IR" dirty="0" smtClean="0"/>
              <a:t>اگر </a:t>
            </a:r>
            <a:r>
              <a:rPr lang="fa-IR" dirty="0"/>
              <a:t>پوست سرتان پوسته پوسته و تحریک شده است، به دنبال شامپوهای حاوی این ماده باشید.</a:t>
            </a:r>
          </a:p>
          <a:p>
            <a:pPr algn="r" rtl="1" fontAlgn="base"/>
            <a:r>
              <a:rPr lang="en-US" dirty="0" err="1"/>
              <a:t>Detangler</a:t>
            </a:r>
            <a:endParaRPr lang="en-US" dirty="0"/>
          </a:p>
          <a:p>
            <a:pPr marL="0" indent="0" algn="r" rtl="1" fontAlgn="base">
              <a:buNone/>
            </a:pPr>
            <a:r>
              <a:rPr lang="en-US" dirty="0" err="1"/>
              <a:t>Detangler</a:t>
            </a:r>
            <a:r>
              <a:rPr lang="en-US" dirty="0"/>
              <a:t> </a:t>
            </a:r>
            <a:r>
              <a:rPr lang="fa-IR" dirty="0"/>
              <a:t>ها در نرم کننده ها استفاده می شوند. رایج ترین آنها کلرید ستریمونیوم و متوسولفات تریمونیم است و عموما در شامپو های مناسب برای موهای مجعد استفاده می </a:t>
            </a:r>
            <a:r>
              <a:rPr lang="fa-IR" dirty="0" smtClean="0"/>
              <a:t>شوند.</a:t>
            </a:r>
            <a:endParaRPr lang="fa-IR" dirty="0"/>
          </a:p>
          <a:p>
            <a:pPr algn="r" rtl="1" fontAlgn="base"/>
            <a:r>
              <a:rPr lang="fa-IR" dirty="0"/>
              <a:t>پروتئین ها</a:t>
            </a:r>
          </a:p>
          <a:p>
            <a:pPr marL="0" indent="0" algn="r" rtl="1" fontAlgn="base">
              <a:buNone/>
            </a:pPr>
            <a:r>
              <a:rPr lang="fa-IR" dirty="0"/>
              <a:t>از پروتئین ها در نرم کننده ها و ماسک ها برای تقویت موها استفاده می شود. پروتئین گندم و اسیدهای آمینه سویا در شوینده های مو عموما استفاده می شوند. این ماده برای اکثر انواع مو از جمله موهای آسیب دیده مناسب می </a:t>
            </a:r>
            <a:r>
              <a:rPr lang="fa-IR" dirty="0" smtClean="0"/>
              <a:t>باشند.</a:t>
            </a:r>
            <a:endParaRPr lang="fa-IR" dirty="0"/>
          </a:p>
          <a:p>
            <a:pPr algn="r" rtl="1" fontAlgn="base"/>
            <a:r>
              <a:rPr lang="fa-IR" dirty="0"/>
              <a:t>نرم کننده ها</a:t>
            </a:r>
          </a:p>
          <a:p>
            <a:pPr marL="0" indent="0" algn="r" rtl="1" fontAlgn="base">
              <a:buNone/>
            </a:pPr>
            <a:r>
              <a:rPr lang="fa-IR" dirty="0"/>
              <a:t>در برخی از شامپو ها به دلیل بهبود نرم کنندگی مو و حفظ جذب آب می توان از مواد اولیه ای مانند گلیسیرین و </a:t>
            </a:r>
            <a:r>
              <a:rPr lang="fa-IR" dirty="0" smtClean="0"/>
              <a:t>پروپیلن گلیکول استفاده نمود.</a:t>
            </a:r>
          </a:p>
          <a:p>
            <a:pPr algn="r" rtl="1" fontAlgn="base"/>
            <a:r>
              <a:rPr lang="fa-IR" dirty="0"/>
              <a:t>بتائین </a:t>
            </a:r>
            <a:endParaRPr lang="en-US" dirty="0" smtClean="0"/>
          </a:p>
          <a:p>
            <a:pPr marL="0" indent="0" algn="r" rtl="1" fontAlgn="base">
              <a:buNone/>
            </a:pPr>
            <a:r>
              <a:rPr lang="fa-IR" dirty="0" smtClean="0"/>
              <a:t>کوکامیدوپروپیل </a:t>
            </a:r>
            <a:r>
              <a:rPr lang="fa-IR" dirty="0"/>
              <a:t>بتائین در شوینده به سورفکتانتی مهم است که کف مناسبی نیز در شامپو ها تولید می کند.برخی از سورفکتانت های ملایم مانند لورامید و </a:t>
            </a:r>
            <a:r>
              <a:rPr lang="fa-IR" dirty="0" smtClean="0"/>
              <a:t>سویامید</a:t>
            </a:r>
            <a:r>
              <a:rPr lang="fa-IR" dirty="0"/>
              <a:t> نیز در شامپو های مناسب برای موهای حساس بسیار پرکاربرد </a:t>
            </a:r>
            <a:r>
              <a:rPr lang="fa-IR" dirty="0" smtClean="0"/>
              <a:t>هستند.</a:t>
            </a:r>
            <a:endParaRPr lang="fa-IR" dirty="0"/>
          </a:p>
        </p:txBody>
      </p:sp>
    </p:spTree>
    <p:extLst>
      <p:ext uri="{BB962C8B-B14F-4D97-AF65-F5344CB8AC3E}">
        <p14:creationId xmlns:p14="http://schemas.microsoft.com/office/powerpoint/2010/main" val="18818947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8230" y="1960930"/>
            <a:ext cx="3198570" cy="1221639"/>
          </a:xfrm>
          <a:effectLst>
            <a:glow>
              <a:schemeClr val="accent1">
                <a:alpha val="40000"/>
              </a:schemeClr>
            </a:glow>
            <a:innerShdw blurRad="355600" dist="50800">
              <a:prstClr val="black">
                <a:alpha val="55000"/>
              </a:prstClr>
            </a:innerShdw>
          </a:effectLst>
        </p:spPr>
        <p:txBody>
          <a:bodyPr>
            <a:normAutofit/>
          </a:bodyPr>
          <a:lstStyle/>
          <a:p>
            <a:pPr algn="ctr"/>
            <a:r>
              <a:rPr lang="fa-IR" b="1" dirty="0" smtClean="0">
                <a:solidFill>
                  <a:srgbClr val="FFFF00"/>
                </a:solidFill>
                <a:effectLst>
                  <a:outerShdw blurRad="38100" dist="38100" dir="2700000" algn="tl">
                    <a:srgbClr val="000000">
                      <a:alpha val="43137"/>
                    </a:srgbClr>
                  </a:outerShdw>
                </a:effectLst>
                <a:cs typeface="2  Elham" panose="00000400000000000000" pitchFamily="2" charset="-78"/>
              </a:rPr>
              <a:t>مایعات ظرفشویی</a:t>
            </a:r>
            <a:endParaRPr lang="en-US" b="1" dirty="0">
              <a:solidFill>
                <a:srgbClr val="FFFF00"/>
              </a:solidFill>
              <a:effectLst>
                <a:outerShdw blurRad="38100" dist="38100" dir="2700000" algn="tl">
                  <a:srgbClr val="000000">
                    <a:alpha val="43137"/>
                  </a:srgbClr>
                </a:outerShdw>
              </a:effectLst>
              <a:cs typeface="2  Elham" panose="00000400000000000000" pitchFamily="2" charset="-78"/>
            </a:endParaRPr>
          </a:p>
        </p:txBody>
      </p:sp>
      <p:pic>
        <p:nvPicPr>
          <p:cNvPr id="2052" name="Picture 4" descr="کاربرد مایع ظرفشویی, کارایی مایع ظرفشویی"/>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718" y="1605723"/>
            <a:ext cx="4457512" cy="3153691"/>
          </a:xfrm>
          <a:prstGeom prst="rect">
            <a:avLst/>
          </a:prstGeom>
          <a:noFill/>
          <a:ln>
            <a:noFill/>
          </a:ln>
          <a:effectLst>
            <a:softEdge rad="1524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26809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403758228"/>
              </p:ext>
            </p:extLst>
          </p:nvPr>
        </p:nvGraphicFramePr>
        <p:xfrm>
          <a:off x="971079" y="1502815"/>
          <a:ext cx="7185372" cy="2952148"/>
        </p:xfrm>
        <a:graphic>
          <a:graphicData uri="http://schemas.openxmlformats.org/drawingml/2006/table">
            <a:tbl>
              <a:tblPr/>
              <a:tblGrid>
                <a:gridCol w="1796343">
                  <a:extLst>
                    <a:ext uri="{9D8B030D-6E8A-4147-A177-3AD203B41FA5}">
                      <a16:colId xmlns:a16="http://schemas.microsoft.com/office/drawing/2014/main" val="3424286733"/>
                    </a:ext>
                  </a:extLst>
                </a:gridCol>
                <a:gridCol w="1796343">
                  <a:extLst>
                    <a:ext uri="{9D8B030D-6E8A-4147-A177-3AD203B41FA5}">
                      <a16:colId xmlns:a16="http://schemas.microsoft.com/office/drawing/2014/main" val="1173728818"/>
                    </a:ext>
                  </a:extLst>
                </a:gridCol>
                <a:gridCol w="2676456">
                  <a:extLst>
                    <a:ext uri="{9D8B030D-6E8A-4147-A177-3AD203B41FA5}">
                      <a16:colId xmlns:a16="http://schemas.microsoft.com/office/drawing/2014/main" val="2533744931"/>
                    </a:ext>
                  </a:extLst>
                </a:gridCol>
                <a:gridCol w="916230">
                  <a:extLst>
                    <a:ext uri="{9D8B030D-6E8A-4147-A177-3AD203B41FA5}">
                      <a16:colId xmlns:a16="http://schemas.microsoft.com/office/drawing/2014/main" val="1780253413"/>
                    </a:ext>
                  </a:extLst>
                </a:gridCol>
              </a:tblGrid>
              <a:tr h="306795">
                <a:tc>
                  <a:txBody>
                    <a:bodyPr/>
                    <a:lstStyle/>
                    <a:p>
                      <a:pPr fontAlgn="t"/>
                      <a:r>
                        <a:rPr lang="en-US" sz="900" b="1">
                          <a:effectLst/>
                        </a:rPr>
                        <a:t>Ingredient</a:t>
                      </a:r>
                    </a:p>
                  </a:txBody>
                  <a:tcPr marL="43828" marR="43828" marT="21914" marB="21914">
                    <a:lnL w="9525" cap="flat" cmpd="sng" algn="ctr">
                      <a:solidFill>
                        <a:srgbClr val="609210"/>
                      </a:solidFill>
                      <a:prstDash val="solid"/>
                      <a:round/>
                      <a:headEnd type="none" w="med" len="med"/>
                      <a:tailEnd type="none" w="med" len="med"/>
                    </a:lnL>
                    <a:lnR w="9525" cap="flat" cmpd="sng" algn="ctr">
                      <a:solidFill>
                        <a:srgbClr val="C09A10"/>
                      </a:solidFill>
                      <a:prstDash val="solid"/>
                      <a:round/>
                      <a:headEnd type="none" w="med" len="med"/>
                      <a:tailEnd type="none" w="med" len="med"/>
                    </a:lnR>
                    <a:lnT w="9525" cap="flat" cmpd="sng" algn="ctr">
                      <a:solidFill>
                        <a:srgbClr val="10C686"/>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900" b="1">
                          <a:effectLst/>
                        </a:rPr>
                        <a:t>Function</a:t>
                      </a:r>
                    </a:p>
                  </a:txBody>
                  <a:tcPr marL="43828" marR="43828" marT="21914" marB="21914">
                    <a:lnL w="9525" cap="flat" cmpd="sng" algn="ctr">
                      <a:solidFill>
                        <a:srgbClr val="C09A10"/>
                      </a:solidFill>
                      <a:prstDash val="solid"/>
                      <a:round/>
                      <a:headEnd type="none" w="med" len="med"/>
                      <a:tailEnd type="none" w="med" len="med"/>
                    </a:lnL>
                    <a:lnR w="9525" cap="flat" cmpd="sng" algn="ctr">
                      <a:solidFill>
                        <a:srgbClr val="40A110"/>
                      </a:solidFill>
                      <a:prstDash val="solid"/>
                      <a:round/>
                      <a:headEnd type="none" w="med" len="med"/>
                      <a:tailEnd type="none" w="med" len="med"/>
                    </a:lnR>
                    <a:lnT w="9525" cap="flat" cmpd="sng" algn="ctr">
                      <a:solidFill>
                        <a:srgbClr val="D0C286"/>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900" b="1">
                          <a:effectLst/>
                        </a:rPr>
                        <a:t>Common Option</a:t>
                      </a:r>
                    </a:p>
                  </a:txBody>
                  <a:tcPr marL="43828" marR="43828" marT="21914" marB="21914">
                    <a:lnL w="9525" cap="flat" cmpd="sng" algn="ctr">
                      <a:solidFill>
                        <a:srgbClr val="40A110"/>
                      </a:solidFill>
                      <a:prstDash val="solid"/>
                      <a:round/>
                      <a:headEnd type="none" w="med" len="med"/>
                      <a:tailEnd type="none" w="med" len="med"/>
                    </a:lnL>
                    <a:lnR w="9525" cap="flat" cmpd="sng" algn="ctr">
                      <a:solidFill>
                        <a:srgbClr val="209A10"/>
                      </a:solidFill>
                      <a:prstDash val="solid"/>
                      <a:round/>
                      <a:headEnd type="none" w="med" len="med"/>
                      <a:tailEnd type="none" w="med" len="med"/>
                    </a:lnR>
                    <a:lnT w="9525" cap="flat" cmpd="sng" algn="ctr">
                      <a:solidFill>
                        <a:srgbClr val="D0DE86"/>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900" b="1">
                          <a:effectLst/>
                        </a:rPr>
                        <a:t>Adding Ratio,</a:t>
                      </a:r>
                      <a:br>
                        <a:rPr lang="en-US" sz="900" b="1">
                          <a:effectLst/>
                        </a:rPr>
                      </a:br>
                      <a:r>
                        <a:rPr lang="en-US" sz="900" b="1">
                          <a:effectLst/>
                        </a:rPr>
                        <a:t>% w/t</a:t>
                      </a:r>
                    </a:p>
                  </a:txBody>
                  <a:tcPr marL="43828" marR="43828" marT="21914" marB="21914">
                    <a:lnL w="9525" cap="flat" cmpd="sng" algn="ctr">
                      <a:solidFill>
                        <a:srgbClr val="209A10"/>
                      </a:solidFill>
                      <a:prstDash val="solid"/>
                      <a:round/>
                      <a:headEnd type="none" w="med" len="med"/>
                      <a:tailEnd type="none" w="med" len="med"/>
                    </a:lnL>
                    <a:lnR w="9525" cap="flat" cmpd="sng" algn="ctr">
                      <a:solidFill>
                        <a:srgbClr val="209B10"/>
                      </a:solidFill>
                      <a:prstDash val="solid"/>
                      <a:round/>
                      <a:headEnd type="none" w="med" len="med"/>
                      <a:tailEnd type="none" w="med" len="med"/>
                    </a:lnR>
                    <a:lnT w="9525" cap="flat" cmpd="sng" algn="ctr">
                      <a:solidFill>
                        <a:srgbClr val="D0E886"/>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45978788"/>
                  </a:ext>
                </a:extLst>
              </a:tr>
              <a:tr h="1056197">
                <a:tc>
                  <a:txBody>
                    <a:bodyPr/>
                    <a:lstStyle/>
                    <a:p>
                      <a:pPr fontAlgn="t"/>
                      <a:r>
                        <a:rPr lang="en-US" sz="1200">
                          <a:effectLst/>
                        </a:rPr>
                        <a:t>Anionic Surfactants</a:t>
                      </a:r>
                    </a:p>
                  </a:txBody>
                  <a:tcPr marL="43828" marR="43828" marT="21914" marB="21914">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200" dirty="0">
                          <a:effectLst/>
                        </a:rPr>
                        <a:t>Primary cleaning agents</a:t>
                      </a:r>
                    </a:p>
                  </a:txBody>
                  <a:tcPr marL="43828" marR="43828" marT="21914" marB="21914">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200" kern="1200" dirty="0" smtClean="0">
                          <a:solidFill>
                            <a:schemeClr val="tx1"/>
                          </a:solidFill>
                          <a:effectLst/>
                          <a:latin typeface="+mn-lt"/>
                          <a:ea typeface="+mn-ea"/>
                          <a:cs typeface="+mn-cs"/>
                        </a:rPr>
                        <a:t>Sodium Lauryl Sulfate (SLS)</a:t>
                      </a:r>
                    </a:p>
                    <a:p>
                      <a:pPr fontAlgn="t"/>
                      <a:r>
                        <a:rPr lang="en-US" sz="1200" kern="1200" dirty="0" smtClean="0">
                          <a:solidFill>
                            <a:schemeClr val="tx1"/>
                          </a:solidFill>
                          <a:effectLst/>
                          <a:latin typeface="+mn-lt"/>
                          <a:ea typeface="+mn-ea"/>
                          <a:cs typeface="+mn-cs"/>
                        </a:rPr>
                        <a:t>Sodium </a:t>
                      </a:r>
                      <a:r>
                        <a:rPr lang="en-US" sz="1200" kern="1200" dirty="0" err="1" smtClean="0">
                          <a:solidFill>
                            <a:schemeClr val="tx1"/>
                          </a:solidFill>
                          <a:effectLst/>
                          <a:latin typeface="+mn-lt"/>
                          <a:ea typeface="+mn-ea"/>
                          <a:cs typeface="+mn-cs"/>
                        </a:rPr>
                        <a:t>Laureth</a:t>
                      </a:r>
                      <a:r>
                        <a:rPr lang="en-US" sz="1200" kern="1200" dirty="0" smtClean="0">
                          <a:solidFill>
                            <a:schemeClr val="tx1"/>
                          </a:solidFill>
                          <a:effectLst/>
                          <a:latin typeface="+mn-lt"/>
                          <a:ea typeface="+mn-ea"/>
                          <a:cs typeface="+mn-cs"/>
                        </a:rPr>
                        <a:t> Sulfate(SLES)</a:t>
                      </a:r>
                    </a:p>
                    <a:p>
                      <a:pPr fontAlgn="t"/>
                      <a:r>
                        <a:rPr lang="en-US" sz="1200" kern="1200" dirty="0" smtClean="0">
                          <a:solidFill>
                            <a:schemeClr val="tx1"/>
                          </a:solidFill>
                          <a:effectLst/>
                          <a:latin typeface="+mn-lt"/>
                          <a:ea typeface="+mn-ea"/>
                          <a:cs typeface="+mn-cs"/>
                        </a:rPr>
                        <a:t>Linear Alkyl Benzene </a:t>
                      </a:r>
                      <a:r>
                        <a:rPr lang="en-US" sz="1200" kern="1200" dirty="0" err="1" smtClean="0">
                          <a:solidFill>
                            <a:schemeClr val="tx1"/>
                          </a:solidFill>
                          <a:effectLst/>
                          <a:latin typeface="+mn-lt"/>
                          <a:ea typeface="+mn-ea"/>
                          <a:cs typeface="+mn-cs"/>
                        </a:rPr>
                        <a:t>Sulphonic</a:t>
                      </a:r>
                      <a:r>
                        <a:rPr lang="en-US" sz="1200" kern="1200" dirty="0" smtClean="0">
                          <a:solidFill>
                            <a:schemeClr val="tx1"/>
                          </a:solidFill>
                          <a:effectLst/>
                          <a:latin typeface="+mn-lt"/>
                          <a:ea typeface="+mn-ea"/>
                          <a:cs typeface="+mn-cs"/>
                        </a:rPr>
                        <a:t> Acid(LABSA)</a:t>
                      </a:r>
                    </a:p>
                    <a:p>
                      <a:pPr fontAlgn="t"/>
                      <a:r>
                        <a:rPr lang="en-US" sz="1200" kern="1200" dirty="0" smtClean="0">
                          <a:solidFill>
                            <a:schemeClr val="tx1"/>
                          </a:solidFill>
                          <a:effectLst/>
                          <a:latin typeface="+mn-lt"/>
                          <a:ea typeface="+mn-ea"/>
                          <a:cs typeface="+mn-cs"/>
                        </a:rPr>
                        <a:t>Alpha Olefin </a:t>
                      </a:r>
                      <a:r>
                        <a:rPr lang="en-US" sz="1200" kern="1200" dirty="0" err="1" smtClean="0">
                          <a:solidFill>
                            <a:schemeClr val="tx1"/>
                          </a:solidFill>
                          <a:effectLst/>
                          <a:latin typeface="+mn-lt"/>
                          <a:ea typeface="+mn-ea"/>
                          <a:cs typeface="+mn-cs"/>
                        </a:rPr>
                        <a:t>Sulphonate</a:t>
                      </a:r>
                      <a:r>
                        <a:rPr lang="en-US" sz="1200" kern="1200" dirty="0" smtClean="0">
                          <a:solidFill>
                            <a:schemeClr val="tx1"/>
                          </a:solidFill>
                          <a:effectLst/>
                          <a:latin typeface="+mn-lt"/>
                          <a:ea typeface="+mn-ea"/>
                          <a:cs typeface="+mn-cs"/>
                        </a:rPr>
                        <a:t>(AOS)</a:t>
                      </a:r>
                      <a:endParaRPr lang="en-US" sz="1200" kern="1200" dirty="0">
                        <a:solidFill>
                          <a:schemeClr val="tx1"/>
                        </a:solidFill>
                        <a:effectLst/>
                        <a:latin typeface="+mn-lt"/>
                        <a:ea typeface="+mn-ea"/>
                        <a:cs typeface="+mn-cs"/>
                      </a:endParaRPr>
                    </a:p>
                  </a:txBody>
                  <a:tcPr marL="43828" marR="43828" marT="21914" marB="21914">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800">
                          <a:effectLst/>
                        </a:rPr>
                        <a:t>10-15%</a:t>
                      </a:r>
                    </a:p>
                  </a:txBody>
                  <a:tcPr marL="43828" marR="43828" marT="21914" marB="21914">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3200157302"/>
                  </a:ext>
                </a:extLst>
              </a:tr>
              <a:tr h="569762">
                <a:tc>
                  <a:txBody>
                    <a:bodyPr/>
                    <a:lstStyle/>
                    <a:p>
                      <a:pPr fontAlgn="t"/>
                      <a:r>
                        <a:rPr lang="en-US" sz="1200">
                          <a:effectLst/>
                        </a:rPr>
                        <a:t>Nonionic Surfactants</a:t>
                      </a:r>
                    </a:p>
                  </a:txBody>
                  <a:tcPr marL="43828" marR="43828" marT="21914" marB="21914">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200" dirty="0">
                          <a:effectLst/>
                        </a:rPr>
                        <a:t>Supplementary cleaning, degreasing, and foaming</a:t>
                      </a:r>
                    </a:p>
                  </a:txBody>
                  <a:tcPr marL="43828" marR="43828" marT="21914" marB="21914">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200" u="none" strike="noStrike" dirty="0" smtClean="0">
                          <a:solidFill>
                            <a:schemeClr val="tx1"/>
                          </a:solidFill>
                          <a:effectLst/>
                        </a:rPr>
                        <a:t>Alcohol </a:t>
                      </a:r>
                      <a:r>
                        <a:rPr lang="en-US" sz="1200" u="none" strike="noStrike" dirty="0" err="1" smtClean="0">
                          <a:solidFill>
                            <a:schemeClr val="tx1"/>
                          </a:solidFill>
                          <a:effectLst/>
                        </a:rPr>
                        <a:t>Ethoxylates</a:t>
                      </a:r>
                      <a:r>
                        <a:rPr lang="en-US" sz="1200" u="none" strike="noStrike" dirty="0" smtClean="0">
                          <a:solidFill>
                            <a:schemeClr val="tx1"/>
                          </a:solidFill>
                          <a:effectLst/>
                        </a:rPr>
                        <a:t> (AEO)</a:t>
                      </a:r>
                    </a:p>
                    <a:p>
                      <a:pPr fontAlgn="t"/>
                      <a:r>
                        <a:rPr lang="en-US" sz="1200" u="none" strike="noStrike" dirty="0" smtClean="0">
                          <a:solidFill>
                            <a:schemeClr val="tx1"/>
                          </a:solidFill>
                          <a:effectLst/>
                        </a:rPr>
                        <a:t>Cocamide DEA(CDEA)</a:t>
                      </a:r>
                      <a:endParaRPr lang="en-US" sz="1200" u="none" strike="noStrike" dirty="0">
                        <a:solidFill>
                          <a:schemeClr val="tx1"/>
                        </a:solidFill>
                        <a:effectLst/>
                      </a:endParaRPr>
                    </a:p>
                  </a:txBody>
                  <a:tcPr marL="43828" marR="43828" marT="21914" marB="21914">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800" dirty="0">
                          <a:effectLst/>
                        </a:rPr>
                        <a:t>1-5%</a:t>
                      </a:r>
                    </a:p>
                  </a:txBody>
                  <a:tcPr marL="43828" marR="43828" marT="21914" marB="21914">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325170447"/>
                  </a:ext>
                </a:extLst>
              </a:tr>
              <a:tr h="569762">
                <a:tc>
                  <a:txBody>
                    <a:bodyPr/>
                    <a:lstStyle/>
                    <a:p>
                      <a:pPr fontAlgn="t"/>
                      <a:r>
                        <a:rPr lang="en-US" sz="1200">
                          <a:effectLst/>
                        </a:rPr>
                        <a:t>Amphoteric Surfactants</a:t>
                      </a:r>
                    </a:p>
                  </a:txBody>
                  <a:tcPr marL="43828" marR="43828" marT="21914" marB="21914">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200">
                          <a:effectLst/>
                        </a:rPr>
                        <a:t>Mild cleaning and foam boosting</a:t>
                      </a:r>
                    </a:p>
                  </a:txBody>
                  <a:tcPr marL="43828" marR="43828" marT="21914" marB="21914">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marL="0" algn="l" defTabSz="914377" rtl="0" eaLnBrk="1" fontAlgn="t" latinLnBrk="0" hangingPunct="1"/>
                      <a:r>
                        <a:rPr lang="en-US" sz="1200" kern="1200" dirty="0" smtClean="0">
                          <a:solidFill>
                            <a:schemeClr val="tx1"/>
                          </a:solidFill>
                          <a:effectLst/>
                          <a:latin typeface="+mn-lt"/>
                          <a:ea typeface="+mn-ea"/>
                          <a:cs typeface="+mn-cs"/>
                        </a:rPr>
                        <a:t>Cocamidopropyl   Betaine (CAPB)</a:t>
                      </a:r>
                    </a:p>
                    <a:p>
                      <a:pPr marL="0" algn="l" defTabSz="914377" rtl="0" eaLnBrk="1" fontAlgn="t" latinLnBrk="0" hangingPunct="1"/>
                      <a:r>
                        <a:rPr lang="en-US" sz="1200" kern="1200" dirty="0" err="1" smtClean="0">
                          <a:solidFill>
                            <a:schemeClr val="tx1"/>
                          </a:solidFill>
                          <a:effectLst/>
                          <a:latin typeface="+mn-lt"/>
                          <a:ea typeface="+mn-ea"/>
                          <a:cs typeface="+mn-cs"/>
                        </a:rPr>
                        <a:t>Cocamidopropylamine</a:t>
                      </a:r>
                      <a:r>
                        <a:rPr lang="en-US" sz="1200" kern="1200" dirty="0" smtClean="0">
                          <a:solidFill>
                            <a:schemeClr val="tx1"/>
                          </a:solidFill>
                          <a:effectLst/>
                          <a:latin typeface="+mn-lt"/>
                          <a:ea typeface="+mn-ea"/>
                          <a:cs typeface="+mn-cs"/>
                        </a:rPr>
                        <a:t> Oxide(CAO)</a:t>
                      </a:r>
                      <a:endParaRPr lang="en-US" sz="1200" kern="1200" dirty="0">
                        <a:solidFill>
                          <a:schemeClr val="tx1"/>
                        </a:solidFill>
                        <a:effectLst/>
                        <a:latin typeface="+mn-lt"/>
                        <a:ea typeface="+mn-ea"/>
                        <a:cs typeface="+mn-cs"/>
                      </a:endParaRPr>
                    </a:p>
                  </a:txBody>
                  <a:tcPr marL="43828" marR="43828" marT="21914" marB="21914">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800">
                          <a:effectLst/>
                        </a:rPr>
                        <a:t>1-5%</a:t>
                      </a:r>
                    </a:p>
                  </a:txBody>
                  <a:tcPr marL="43828" marR="43828" marT="21914" marB="21914">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2383541873"/>
                  </a:ext>
                </a:extLst>
              </a:tr>
              <a:tr h="438279">
                <a:tc>
                  <a:txBody>
                    <a:bodyPr/>
                    <a:lstStyle/>
                    <a:p>
                      <a:pPr fontAlgn="t"/>
                      <a:r>
                        <a:rPr lang="en-US" sz="1200">
                          <a:effectLst/>
                        </a:rPr>
                        <a:t>pH Adjusters and Buffers</a:t>
                      </a:r>
                    </a:p>
                  </a:txBody>
                  <a:tcPr marL="43828" marR="43828" marT="21914" marB="21914">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200">
                          <a:effectLst/>
                        </a:rPr>
                        <a:t>Maintain optimal pH</a:t>
                      </a:r>
                    </a:p>
                  </a:txBody>
                  <a:tcPr marL="43828" marR="43828" marT="21914" marB="21914">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marL="0" algn="l" defTabSz="914377" rtl="0" eaLnBrk="1" fontAlgn="t" latinLnBrk="0" hangingPunct="1"/>
                      <a:r>
                        <a:rPr lang="en-US" sz="1200" kern="1200" dirty="0" smtClean="0">
                          <a:solidFill>
                            <a:schemeClr val="tx1"/>
                          </a:solidFill>
                          <a:effectLst/>
                          <a:latin typeface="+mn-lt"/>
                          <a:ea typeface="+mn-ea"/>
                          <a:cs typeface="+mn-cs"/>
                        </a:rPr>
                        <a:t>Sodium Hydroxide</a:t>
                      </a:r>
                    </a:p>
                    <a:p>
                      <a:pPr marL="0" algn="l" defTabSz="914377" rtl="0" eaLnBrk="1" fontAlgn="t" latinLnBrk="0" hangingPunct="1"/>
                      <a:r>
                        <a:rPr lang="en-US" sz="1200" kern="1200" dirty="0" smtClean="0">
                          <a:solidFill>
                            <a:schemeClr val="tx1"/>
                          </a:solidFill>
                          <a:effectLst/>
                          <a:latin typeface="+mn-lt"/>
                          <a:ea typeface="+mn-ea"/>
                          <a:cs typeface="+mn-cs"/>
                        </a:rPr>
                        <a:t>Citric Acid</a:t>
                      </a:r>
                      <a:endParaRPr lang="en-US" sz="1200" kern="1200" dirty="0">
                        <a:solidFill>
                          <a:schemeClr val="tx1"/>
                        </a:solidFill>
                        <a:effectLst/>
                        <a:latin typeface="+mn-lt"/>
                        <a:ea typeface="+mn-ea"/>
                        <a:cs typeface="+mn-cs"/>
                      </a:endParaRPr>
                    </a:p>
                  </a:txBody>
                  <a:tcPr marL="43828" marR="43828" marT="21914" marB="21914">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800" dirty="0">
                          <a:effectLst/>
                        </a:rPr>
                        <a:t>0.5-2%</a:t>
                      </a:r>
                    </a:p>
                  </a:txBody>
                  <a:tcPr marL="43828" marR="43828" marT="21914" marB="21914">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3317637030"/>
                  </a:ext>
                </a:extLst>
              </a:tr>
            </a:tbl>
          </a:graphicData>
        </a:graphic>
      </p:graphicFrame>
    </p:spTree>
    <p:extLst>
      <p:ext uri="{BB962C8B-B14F-4D97-AF65-F5344CB8AC3E}">
        <p14:creationId xmlns:p14="http://schemas.microsoft.com/office/powerpoint/2010/main" val="16484350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589181683"/>
              </p:ext>
            </p:extLst>
          </p:nvPr>
        </p:nvGraphicFramePr>
        <p:xfrm>
          <a:off x="907078" y="1503363"/>
          <a:ext cx="7940664" cy="3324696"/>
        </p:xfrm>
        <a:graphic>
          <a:graphicData uri="http://schemas.openxmlformats.org/drawingml/2006/table">
            <a:tbl>
              <a:tblPr/>
              <a:tblGrid>
                <a:gridCol w="1985166">
                  <a:extLst>
                    <a:ext uri="{9D8B030D-6E8A-4147-A177-3AD203B41FA5}">
                      <a16:colId xmlns:a16="http://schemas.microsoft.com/office/drawing/2014/main" val="1991938417"/>
                    </a:ext>
                  </a:extLst>
                </a:gridCol>
                <a:gridCol w="1985166">
                  <a:extLst>
                    <a:ext uri="{9D8B030D-6E8A-4147-A177-3AD203B41FA5}">
                      <a16:colId xmlns:a16="http://schemas.microsoft.com/office/drawing/2014/main" val="107606637"/>
                    </a:ext>
                  </a:extLst>
                </a:gridCol>
                <a:gridCol w="2748690">
                  <a:extLst>
                    <a:ext uri="{9D8B030D-6E8A-4147-A177-3AD203B41FA5}">
                      <a16:colId xmlns:a16="http://schemas.microsoft.com/office/drawing/2014/main" val="1324719187"/>
                    </a:ext>
                  </a:extLst>
                </a:gridCol>
                <a:gridCol w="1221642">
                  <a:extLst>
                    <a:ext uri="{9D8B030D-6E8A-4147-A177-3AD203B41FA5}">
                      <a16:colId xmlns:a16="http://schemas.microsoft.com/office/drawing/2014/main" val="2040451172"/>
                    </a:ext>
                  </a:extLst>
                </a:gridCol>
              </a:tblGrid>
              <a:tr h="431612">
                <a:tc>
                  <a:txBody>
                    <a:bodyPr/>
                    <a:lstStyle/>
                    <a:p>
                      <a:pPr fontAlgn="t"/>
                      <a:r>
                        <a:rPr lang="en-US" sz="1600">
                          <a:effectLst/>
                        </a:rPr>
                        <a:t>Grease-cutting Agents</a:t>
                      </a:r>
                    </a:p>
                  </a:txBody>
                  <a:tcPr marL="62370" marR="62370" marT="31185" marB="31185">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600">
                          <a:solidFill>
                            <a:schemeClr val="tx1"/>
                          </a:solidFill>
                          <a:effectLst/>
                        </a:rPr>
                        <a:t>Enhance grease removal</a:t>
                      </a:r>
                    </a:p>
                  </a:txBody>
                  <a:tcPr marL="62370" marR="62370" marT="31185" marB="31185">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600" u="none" strike="noStrike" dirty="0" smtClean="0">
                          <a:solidFill>
                            <a:schemeClr val="tx1"/>
                          </a:solidFill>
                          <a:effectLst/>
                        </a:rPr>
                        <a:t>Ethanol</a:t>
                      </a:r>
                      <a:endParaRPr lang="en-US" sz="1600" u="none" strike="noStrike" dirty="0">
                        <a:solidFill>
                          <a:schemeClr val="tx1"/>
                        </a:solidFill>
                        <a:effectLst/>
                      </a:endParaRPr>
                    </a:p>
                  </a:txBody>
                  <a:tcPr marL="62370" marR="62370" marT="31185" marB="31185">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600">
                          <a:effectLst/>
                        </a:rPr>
                        <a:t>1-5%</a:t>
                      </a:r>
                    </a:p>
                  </a:txBody>
                  <a:tcPr marL="62370" marR="62370" marT="31185" marB="31185">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714554118"/>
                  </a:ext>
                </a:extLst>
              </a:tr>
              <a:tr h="986541">
                <a:tc>
                  <a:txBody>
                    <a:bodyPr/>
                    <a:lstStyle/>
                    <a:p>
                      <a:pPr fontAlgn="t"/>
                      <a:r>
                        <a:rPr lang="en-US" sz="1600">
                          <a:effectLst/>
                        </a:rPr>
                        <a:t>Preservatives</a:t>
                      </a:r>
                    </a:p>
                  </a:txBody>
                  <a:tcPr marL="62370" marR="62370" marT="31185" marB="31185">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600">
                          <a:effectLst/>
                        </a:rPr>
                        <a:t>Prevent bacterial growth</a:t>
                      </a:r>
                    </a:p>
                  </a:txBody>
                  <a:tcPr marL="62370" marR="62370" marT="31185" marB="31185">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600" u="none" strike="noStrike" dirty="0" smtClean="0">
                          <a:solidFill>
                            <a:schemeClr val="tx1"/>
                          </a:solidFill>
                          <a:effectLst/>
                        </a:rPr>
                        <a:t>Parabens</a:t>
                      </a:r>
                    </a:p>
                    <a:p>
                      <a:pPr fontAlgn="t"/>
                      <a:r>
                        <a:rPr lang="en-US" sz="1600" u="none" strike="noStrike" dirty="0" smtClean="0">
                          <a:solidFill>
                            <a:schemeClr val="tx1"/>
                          </a:solidFill>
                          <a:effectLst/>
                        </a:rPr>
                        <a:t>Methylisothiazolinone (MIT)</a:t>
                      </a:r>
                      <a:endParaRPr lang="en-US" sz="1600" u="none" strike="noStrike" dirty="0">
                        <a:solidFill>
                          <a:schemeClr val="tx1"/>
                        </a:solidFill>
                        <a:effectLst/>
                      </a:endParaRPr>
                    </a:p>
                  </a:txBody>
                  <a:tcPr marL="62370" marR="62370" marT="31185" marB="31185">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600">
                          <a:effectLst/>
                        </a:rPr>
                        <a:t>0.1-0.5%</a:t>
                      </a:r>
                    </a:p>
                  </a:txBody>
                  <a:tcPr marL="62370" marR="62370" marT="31185" marB="31185">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2261792039"/>
                  </a:ext>
                </a:extLst>
              </a:tr>
              <a:tr h="801564">
                <a:tc>
                  <a:txBody>
                    <a:bodyPr/>
                    <a:lstStyle/>
                    <a:p>
                      <a:pPr fontAlgn="t"/>
                      <a:r>
                        <a:rPr lang="en-US" sz="1600">
                          <a:effectLst/>
                        </a:rPr>
                        <a:t>Fragrances and Colorants</a:t>
                      </a:r>
                    </a:p>
                  </a:txBody>
                  <a:tcPr marL="62370" marR="62370" marT="31185" marB="31185">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600" dirty="0">
                          <a:effectLst/>
                        </a:rPr>
                        <a:t>Aesthetic appeal</a:t>
                      </a:r>
                    </a:p>
                  </a:txBody>
                  <a:tcPr marL="62370" marR="62370" marT="31185" marB="31185">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600" dirty="0">
                          <a:solidFill>
                            <a:schemeClr val="tx1"/>
                          </a:solidFill>
                          <a:effectLst/>
                        </a:rPr>
                        <a:t>Synthetic Fragrances</a:t>
                      </a:r>
                      <a:br>
                        <a:rPr lang="en-US" sz="1600" dirty="0">
                          <a:solidFill>
                            <a:schemeClr val="tx1"/>
                          </a:solidFill>
                          <a:effectLst/>
                        </a:rPr>
                      </a:br>
                      <a:r>
                        <a:rPr lang="en-US" sz="1600" dirty="0">
                          <a:solidFill>
                            <a:schemeClr val="tx1"/>
                          </a:solidFill>
                          <a:effectLst/>
                        </a:rPr>
                        <a:t>Essential Oil</a:t>
                      </a:r>
                      <a:br>
                        <a:rPr lang="en-US" sz="1600" dirty="0">
                          <a:solidFill>
                            <a:schemeClr val="tx1"/>
                          </a:solidFill>
                          <a:effectLst/>
                        </a:rPr>
                      </a:br>
                      <a:r>
                        <a:rPr lang="en-US" sz="1600" dirty="0">
                          <a:solidFill>
                            <a:schemeClr val="tx1"/>
                          </a:solidFill>
                          <a:effectLst/>
                        </a:rPr>
                        <a:t>Dyes</a:t>
                      </a:r>
                    </a:p>
                  </a:txBody>
                  <a:tcPr marL="62370" marR="62370" marT="31185" marB="31185">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600">
                          <a:effectLst/>
                        </a:rPr>
                        <a:t>0.1-2%</a:t>
                      </a:r>
                    </a:p>
                  </a:txBody>
                  <a:tcPr marL="62370" marR="62370" marT="31185" marB="31185">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3703764028"/>
                  </a:ext>
                </a:extLst>
              </a:tr>
              <a:tr h="986541">
                <a:tc>
                  <a:txBody>
                    <a:bodyPr/>
                    <a:lstStyle/>
                    <a:p>
                      <a:pPr fontAlgn="t"/>
                      <a:r>
                        <a:rPr lang="en-US" sz="1600">
                          <a:effectLst/>
                        </a:rPr>
                        <a:t>Thickeners and Rheology Modifiers</a:t>
                      </a:r>
                    </a:p>
                  </a:txBody>
                  <a:tcPr marL="62370" marR="62370" marT="31185" marB="31185">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600" dirty="0">
                          <a:effectLst/>
                        </a:rPr>
                        <a:t>Adjust viscosity</a:t>
                      </a:r>
                    </a:p>
                  </a:txBody>
                  <a:tcPr marL="62370" marR="62370" marT="31185" marB="31185">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600" u="none" strike="noStrike" dirty="0" smtClean="0">
                          <a:solidFill>
                            <a:schemeClr val="tx1"/>
                          </a:solidFill>
                          <a:effectLst/>
                        </a:rPr>
                        <a:t>Sodium Chloride(Salt)</a:t>
                      </a:r>
                    </a:p>
                    <a:p>
                      <a:pPr fontAlgn="t"/>
                      <a:r>
                        <a:rPr lang="en-US" sz="1600" u="none" strike="noStrike" dirty="0" smtClean="0">
                          <a:solidFill>
                            <a:schemeClr val="tx1"/>
                          </a:solidFill>
                          <a:effectLst/>
                        </a:rPr>
                        <a:t>Hydroxypropyl Methylcellulose(HPMC)</a:t>
                      </a:r>
                      <a:endParaRPr lang="en-US" sz="1600" u="none" strike="noStrike" dirty="0">
                        <a:solidFill>
                          <a:schemeClr val="tx1"/>
                        </a:solidFill>
                        <a:effectLst/>
                      </a:endParaRPr>
                    </a:p>
                  </a:txBody>
                  <a:tcPr marL="62370" marR="62370" marT="31185" marB="31185">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tc>
                  <a:txBody>
                    <a:bodyPr/>
                    <a:lstStyle/>
                    <a:p>
                      <a:pPr fontAlgn="t"/>
                      <a:r>
                        <a:rPr lang="en-US" sz="1600" dirty="0">
                          <a:effectLst/>
                        </a:rPr>
                        <a:t>0.5-2%  </a:t>
                      </a:r>
                    </a:p>
                  </a:txBody>
                  <a:tcPr marL="62370" marR="62370" marT="31185" marB="31185">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3225636009"/>
                  </a:ext>
                </a:extLst>
              </a:tr>
            </a:tbl>
          </a:graphicData>
        </a:graphic>
      </p:graphicFrame>
    </p:spTree>
    <p:extLst>
      <p:ext uri="{BB962C8B-B14F-4D97-AF65-F5344CB8AC3E}">
        <p14:creationId xmlns:p14="http://schemas.microsoft.com/office/powerpoint/2010/main" val="492249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rtl="1"/>
            <a:r>
              <a:rPr lang="fa-IR" sz="2000" b="1" dirty="0"/>
              <a:t>سورفکتانت اولیه </a:t>
            </a:r>
            <a:r>
              <a:rPr lang="fa-IR" sz="2000" dirty="0"/>
              <a:t>(سورفکتانت آنیونی): سورفاکتانت های آنیونی مانند سدیم لوریل سولفات </a:t>
            </a:r>
            <a:r>
              <a:rPr lang="en-US" sz="2000" dirty="0" smtClean="0"/>
              <a:t>SLS </a:t>
            </a:r>
            <a:r>
              <a:rPr lang="fa-IR" sz="2000" dirty="0"/>
              <a:t>یا آلکیل بنزن سولفونات خطی </a:t>
            </a:r>
            <a:r>
              <a:rPr lang="en-US" sz="2000" dirty="0" smtClean="0"/>
              <a:t>LABSA، </a:t>
            </a:r>
            <a:r>
              <a:rPr lang="fa-IR" sz="2000" dirty="0"/>
              <a:t>قدرت پاک کنندگی اصلی را در مایع ظرفشویی فراهم می کند و کثیفی و چربی را از ظروف می شکند و از بین می برد</a:t>
            </a:r>
            <a:r>
              <a:rPr lang="fa-IR" sz="2000" dirty="0" smtClean="0"/>
              <a:t>.</a:t>
            </a:r>
          </a:p>
          <a:p>
            <a:pPr algn="just" rtl="1"/>
            <a:endParaRPr lang="en-US" sz="2000" dirty="0" smtClean="0"/>
          </a:p>
          <a:p>
            <a:pPr algn="just" rtl="1"/>
            <a:r>
              <a:rPr lang="fa-IR" sz="2000" b="1" dirty="0"/>
              <a:t>سورفکتانت ثانویه </a:t>
            </a:r>
            <a:r>
              <a:rPr lang="fa-IR" sz="2000" dirty="0"/>
              <a:t>(سورفکتانت آمفوتریک یا غیر یونی): یک سورفکتانت ثانویه مانند کوکامیدوپروپیل بتائین </a:t>
            </a:r>
            <a:r>
              <a:rPr lang="en-US" sz="2000" dirty="0" smtClean="0"/>
              <a:t>CAPB </a:t>
            </a:r>
            <a:r>
              <a:rPr lang="fa-IR" sz="2000" dirty="0"/>
              <a:t>یا الکل اتوکسیلات </a:t>
            </a:r>
            <a:r>
              <a:rPr lang="en-US" sz="2000" dirty="0" smtClean="0"/>
              <a:t>AEO، </a:t>
            </a:r>
            <a:r>
              <a:rPr lang="fa-IR" sz="2000" dirty="0"/>
              <a:t>به پاک کنندگی بیشتر و خواص کف کردن کمک می کند. این سورفکتانت ها همچنین به تثبیت کف و بهبود نرمی فرمول کمک می کنند.</a:t>
            </a:r>
            <a:endParaRPr lang="en-US" sz="2000" dirty="0"/>
          </a:p>
        </p:txBody>
      </p:sp>
    </p:spTree>
    <p:extLst>
      <p:ext uri="{BB962C8B-B14F-4D97-AF65-F5344CB8AC3E}">
        <p14:creationId xmlns:p14="http://schemas.microsoft.com/office/powerpoint/2010/main" val="30852802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pPr algn="just" rtl="1"/>
            <a:r>
              <a:rPr lang="fa-IR" sz="2400" b="1" dirty="0"/>
              <a:t>تنظیم </a:t>
            </a:r>
            <a:r>
              <a:rPr lang="fa-IR" sz="2400" b="1" dirty="0" smtClean="0"/>
              <a:t>کننده</a:t>
            </a:r>
            <a:r>
              <a:rPr lang="en-US" sz="2400" b="1" dirty="0" smtClean="0"/>
              <a:t>:pH</a:t>
            </a:r>
            <a:r>
              <a:rPr lang="fa-IR" sz="2400" dirty="0" smtClean="0"/>
              <a:t>هیدروکسید </a:t>
            </a:r>
            <a:r>
              <a:rPr lang="fa-IR" sz="2400" dirty="0"/>
              <a:t>سدیم یا اسید سیتریک برای حفظ سطح مطلوب </a:t>
            </a:r>
            <a:r>
              <a:rPr lang="en-US" sz="2400" dirty="0"/>
              <a:t>pH </a:t>
            </a:r>
            <a:r>
              <a:rPr lang="fa-IR" sz="2400" dirty="0" smtClean="0"/>
              <a:t> معمولاً </a:t>
            </a:r>
            <a:r>
              <a:rPr lang="fa-IR" sz="2400" dirty="0"/>
              <a:t>بین 7 تا </a:t>
            </a:r>
            <a:r>
              <a:rPr lang="fa-IR" sz="2400" dirty="0" smtClean="0"/>
              <a:t>8 </a:t>
            </a:r>
            <a:r>
              <a:rPr lang="fa-IR" sz="2400" dirty="0"/>
              <a:t>مایع ظرفشویی حیاتی است. </a:t>
            </a:r>
            <a:r>
              <a:rPr lang="en-US" sz="2400" dirty="0"/>
              <a:t>PH </a:t>
            </a:r>
            <a:r>
              <a:rPr lang="fa-IR" sz="2400" dirty="0"/>
              <a:t>مناسب تضمین می کند که عملکرد تمیز کردن به حداکثر می رسد و همچنین سازگاری محصول با پوست کاربران را بهبود می بخشد</a:t>
            </a:r>
            <a:r>
              <a:rPr lang="fa-IR" sz="2400" dirty="0" smtClean="0"/>
              <a:t>.</a:t>
            </a:r>
            <a:endParaRPr lang="en-US" sz="2400" dirty="0" smtClean="0"/>
          </a:p>
          <a:p>
            <a:pPr algn="just" rtl="1"/>
            <a:r>
              <a:rPr lang="fa-IR" sz="2400" b="1" dirty="0"/>
              <a:t>آنزیم ها: </a:t>
            </a:r>
            <a:r>
              <a:rPr lang="fa-IR" sz="2400" dirty="0"/>
              <a:t>آنزیم هایی مانند پروتئازها، آمیلازها و لیپازها کاتالیزورهای بیولوژیکی هستند که به ترتیب به تجزیه ذرات غذا، پروتئین، نشاسته و باقی مانده چربی کمک می کنند. گنجاندن آنها در مایع ظرفشویی قدرت پاک کنندگی را افزایش می دهد و امکان حذف موثرتر لکه ها و بقایای مواد غذایی سرسخت را فراهم می کند.</a:t>
            </a:r>
          </a:p>
          <a:p>
            <a:pPr algn="just" rtl="1"/>
            <a:r>
              <a:rPr lang="fa-IR" sz="2400" b="1" dirty="0"/>
              <a:t>عطرها: </a:t>
            </a:r>
            <a:r>
              <a:rPr lang="fa-IR" sz="2400" dirty="0"/>
              <a:t>رایحه ها یا اسانس ها را می توان به مایعات ظرفشویی اضافه کرد تا رایحه ای دلپذیر ارائه کند و تجربه حسی را برای کاربر بهبود بخشد. عطرهای مختلف را می توان برای جلب توجه مصرف کنندگان مختلف استفاده کرد و طیف وسیعی از گزینه ها مانند رایحه های مرکباتی، گلی یا گیاهی را ایجاد کرد.</a:t>
            </a:r>
          </a:p>
          <a:p>
            <a:pPr algn="just" rtl="1"/>
            <a:endParaRPr lang="en-US" sz="2400" dirty="0" smtClean="0"/>
          </a:p>
        </p:txBody>
      </p:sp>
    </p:spTree>
    <p:extLst>
      <p:ext uri="{BB962C8B-B14F-4D97-AF65-F5344CB8AC3E}">
        <p14:creationId xmlns:p14="http://schemas.microsoft.com/office/powerpoint/2010/main" val="4951450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1"/>
            <a:r>
              <a:rPr lang="fa-IR" dirty="0"/>
              <a:t>مواد افزودنی برای عملکرد و بازاریابی</a:t>
            </a:r>
            <a:endParaRPr lang="en-US" dirty="0"/>
          </a:p>
        </p:txBody>
      </p:sp>
      <p:sp>
        <p:nvSpPr>
          <p:cNvPr id="3" name="Content Placeholder 2"/>
          <p:cNvSpPr>
            <a:spLocks noGrp="1"/>
          </p:cNvSpPr>
          <p:nvPr>
            <p:ph idx="1"/>
          </p:nvPr>
        </p:nvSpPr>
        <p:spPr/>
        <p:txBody>
          <a:bodyPr>
            <a:normAutofit fontScale="70000" lnSpcReduction="20000"/>
          </a:bodyPr>
          <a:lstStyle/>
          <a:p>
            <a:pPr algn="just" rtl="1"/>
            <a:r>
              <a:rPr lang="fa-IR" b="1" dirty="0" smtClean="0"/>
              <a:t>رنگ‌ها</a:t>
            </a:r>
            <a:r>
              <a:rPr lang="fa-IR" b="1" dirty="0"/>
              <a:t>: </a:t>
            </a:r>
            <a:r>
              <a:rPr lang="fa-IR" dirty="0"/>
              <a:t>افزودن رنگ‌ها به مایع ظرفشویی می‌تواند آن را از نظر زیبایی شناختی جذاب‌تر و در قفسه چشم‌گیرتر کند و به متمایز شدن محصول از رقبا کمک کند. همچنین می توان از رنگ برای نشان دادن یک عطر یا ماده خاص استفاده کرد، مانند مایع سبز برای رایحه گیاهی یا آبی برای عطرهای الهام گرفته از اقیانوس</a:t>
            </a:r>
            <a:r>
              <a:rPr lang="fa-IR" dirty="0" smtClean="0"/>
              <a:t>.</a:t>
            </a:r>
            <a:endParaRPr lang="en-US" dirty="0" smtClean="0"/>
          </a:p>
          <a:p>
            <a:pPr algn="r" rtl="1"/>
            <a:r>
              <a:rPr lang="fa-IR" b="1" dirty="0"/>
              <a:t>عوامل کیلیت: </a:t>
            </a:r>
            <a:r>
              <a:rPr lang="fa-IR" dirty="0"/>
              <a:t>عوامل کیلیت مانند اتیلن دی آمین تترا استیک اسید </a:t>
            </a:r>
            <a:r>
              <a:rPr lang="en-US" dirty="0"/>
              <a:t> EDTA </a:t>
            </a:r>
            <a:r>
              <a:rPr lang="fa-IR" dirty="0"/>
              <a:t>با اتصال به یون های فلزی در آب سخت، کاهش کف صابون و افزایش راندمان پاک کنندگی عمل می کنند. این به جلوگیری از رسوب و باقی مانده روی ظروف و ظروف شیشه ای کمک می کند و از تمیزی درخشان آن ها اطمینان می دهد.</a:t>
            </a:r>
            <a:endParaRPr lang="en-US" dirty="0"/>
          </a:p>
          <a:p>
            <a:pPr algn="r" rtl="1"/>
            <a:r>
              <a:rPr lang="fa-IR" b="1" dirty="0"/>
              <a:t>حلال های گریس بر: </a:t>
            </a:r>
            <a:r>
              <a:rPr lang="fa-IR" dirty="0"/>
              <a:t>مواد چربی بر اضافی مانند دی لیمونن یا گلیکول اترها را می توان برای افزایش توانایی فرمول در مقابله با گریس و روغن سخت اضافه کرد. این می تواند به ویژه برای مصرف کنندگانی که مرتباً با روغن های سنگین پخت می کنند یا به یک محلول تمیزکننده قوی برای ظروف خود نیاز دارند جذاب باشد.</a:t>
            </a:r>
            <a:endParaRPr lang="en-US" dirty="0"/>
          </a:p>
          <a:p>
            <a:pPr algn="just" rtl="1"/>
            <a:endParaRPr lang="en-US" dirty="0"/>
          </a:p>
        </p:txBody>
      </p:sp>
    </p:spTree>
    <p:extLst>
      <p:ext uri="{BB962C8B-B14F-4D97-AF65-F5344CB8AC3E}">
        <p14:creationId xmlns:p14="http://schemas.microsoft.com/office/powerpoint/2010/main" val="1796272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pPr algn="r" rtl="1"/>
            <a:r>
              <a:rPr lang="fa-IR" b="1" dirty="0" smtClean="0"/>
              <a:t>عوامل </a:t>
            </a:r>
            <a:r>
              <a:rPr lang="fa-IR" b="1" dirty="0"/>
              <a:t>حالت دهنده پوست: </a:t>
            </a:r>
            <a:r>
              <a:rPr lang="fa-IR" dirty="0"/>
              <a:t>ترکیباتی مانند آلوئه ورا، گلیسیرین یا پانتنول را می توان برای ایجاد فرمولی ملایم و سازگار با پوست ترکیب کرد. این افزودنی‌ها به مرطوب‌سازی و تسکین دست‌های کاربر کمک می‌کنند و خطر خشکی یا تحریک ناشی از استفاده مکرر را کاهش می‌دهند</a:t>
            </a:r>
            <a:r>
              <a:rPr lang="fa-IR" dirty="0" smtClean="0"/>
              <a:t>.</a:t>
            </a:r>
            <a:endParaRPr lang="en-US" dirty="0" smtClean="0"/>
          </a:p>
          <a:p>
            <a:pPr algn="r" rtl="1"/>
            <a:r>
              <a:rPr lang="fa-IR" b="1" dirty="0" smtClean="0"/>
              <a:t>عوامل </a:t>
            </a:r>
            <a:r>
              <a:rPr lang="fa-IR" b="1" dirty="0"/>
              <a:t>ضد باکتری: </a:t>
            </a:r>
            <a:r>
              <a:rPr lang="fa-IR" dirty="0"/>
              <a:t>برخی از مایعات ظرفشویی ممکن است حاوی عوامل ضد باکتریایی مانند کلرید بنزالکونیوم یا تریکلوزان باشند که به کشتن باکتری ها و جلوگیری از گسترش میکروب ها کمک می کند. این نوع افزودنی می‌تواند نقطه‌ی فروش برای مصرف‌کنندگانی باشد که در محصولات پاک‌کننده‌شان، ویژگی‌های بهداشتی و ضد میکروب را در اولویت قرار می‌دهند.</a:t>
            </a:r>
            <a:endParaRPr lang="en-US" dirty="0"/>
          </a:p>
        </p:txBody>
      </p:sp>
    </p:spTree>
    <p:extLst>
      <p:ext uri="{BB962C8B-B14F-4D97-AF65-F5344CB8AC3E}">
        <p14:creationId xmlns:p14="http://schemas.microsoft.com/office/powerpoint/2010/main" val="29900034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t>فرمالین چیست؟</a:t>
            </a:r>
            <a:br>
              <a:rPr lang="fa-IR" dirty="0"/>
            </a:br>
            <a:endParaRPr lang="en-US" dirty="0"/>
          </a:p>
        </p:txBody>
      </p:sp>
      <p:sp>
        <p:nvSpPr>
          <p:cNvPr id="3" name="Content Placeholder 2"/>
          <p:cNvSpPr>
            <a:spLocks noGrp="1"/>
          </p:cNvSpPr>
          <p:nvPr>
            <p:ph idx="1"/>
          </p:nvPr>
        </p:nvSpPr>
        <p:spPr/>
        <p:txBody>
          <a:bodyPr>
            <a:normAutofit/>
          </a:bodyPr>
          <a:lstStyle/>
          <a:p>
            <a:pPr algn="just" rtl="1" fontAlgn="base"/>
            <a:r>
              <a:rPr lang="fa-IR" sz="2000" dirty="0" smtClean="0"/>
              <a:t>به </a:t>
            </a:r>
            <a:r>
              <a:rPr lang="fa-IR" sz="2000" dirty="0"/>
              <a:t>مخلوطی از ۴۸% آب </a:t>
            </a:r>
            <a:r>
              <a:rPr lang="en-US" sz="2000" dirty="0" smtClean="0"/>
              <a:t>H2O</a:t>
            </a:r>
            <a:r>
              <a:rPr lang="fa-IR" sz="2000" dirty="0" smtClean="0"/>
              <a:t>و </a:t>
            </a:r>
            <a:r>
              <a:rPr lang="fa-IR" sz="2000" dirty="0"/>
              <a:t>۳۷% </a:t>
            </a:r>
            <a:r>
              <a:rPr lang="fa-IR" sz="2000" dirty="0" smtClean="0"/>
              <a:t>فرمالدهید</a:t>
            </a:r>
            <a:r>
              <a:rPr lang="en-US" sz="2000" dirty="0" smtClean="0"/>
              <a:t>HCHO</a:t>
            </a:r>
            <a:r>
              <a:rPr lang="fa-IR" sz="2000" dirty="0" smtClean="0"/>
              <a:t>و </a:t>
            </a:r>
            <a:r>
              <a:rPr lang="fa-IR" sz="2000" dirty="0"/>
              <a:t>۱۵% متانول </a:t>
            </a:r>
            <a:r>
              <a:rPr lang="fa-IR" sz="2000" dirty="0" smtClean="0"/>
              <a:t> </a:t>
            </a:r>
            <a:r>
              <a:rPr lang="en-US" sz="2000" dirty="0" smtClean="0"/>
              <a:t> </a:t>
            </a:r>
            <a:r>
              <a:rPr lang="fa-IR" sz="2000" dirty="0" smtClean="0"/>
              <a:t> </a:t>
            </a:r>
            <a:r>
              <a:rPr lang="en-US" sz="2000" dirty="0" smtClean="0"/>
              <a:t>C3HOH</a:t>
            </a:r>
            <a:r>
              <a:rPr lang="fa-IR" sz="2000" dirty="0" smtClean="0"/>
              <a:t> فرمالین </a:t>
            </a:r>
            <a:r>
              <a:rPr lang="fa-IR" sz="2000" dirty="0"/>
              <a:t>گفته می‌شود و مایعی کاملاً زلال و شفاف است. فرمالین ماده اولیه‌ای است که در صنایع </a:t>
            </a:r>
            <a:r>
              <a:rPr lang="fa-IR" sz="2000" dirty="0" smtClean="0"/>
              <a:t>تولید مایع ظرفشویی، </a:t>
            </a:r>
            <a:r>
              <a:rPr lang="fa-IR" sz="2000" dirty="0"/>
              <a:t>شامپو و دیگر پاک‌کننده‌ها به عنوان ضدعفونی‌کننده و یک ماده </a:t>
            </a:r>
            <a:r>
              <a:rPr lang="fa-IR" sz="2000" dirty="0" smtClean="0"/>
              <a:t>نگ</a:t>
            </a:r>
            <a:r>
              <a:rPr lang="fa-IR" sz="2000" dirty="0"/>
              <a:t>ه</a:t>
            </a:r>
            <a:r>
              <a:rPr lang="fa-IR" sz="2000" dirty="0" smtClean="0"/>
              <a:t>دارنده مورداستفاده </a:t>
            </a:r>
            <a:r>
              <a:rPr lang="fa-IR" sz="2000" dirty="0"/>
              <a:t>قرار می‌گیرد و معمولاً حدود درصد مصرفی آن ۱/۰ تا ۴/۰ درصد است</a:t>
            </a:r>
            <a:r>
              <a:rPr lang="fa-IR" sz="2000" dirty="0" smtClean="0"/>
              <a:t>.</a:t>
            </a:r>
          </a:p>
          <a:p>
            <a:pPr algn="just" rtl="1" fontAlgn="base"/>
            <a:r>
              <a:rPr lang="fa-IR" sz="2000" dirty="0"/>
              <a:t>امروزه فرمولاسیون با روش‌های روز تغییر می‌کند و به طرفی حرکت دارد که دیگر در فرمولاسیون مایع ظرفشویی و فرمولاسیون دستشویی از فرمالین استفاده نشود و هم‌اکنون فرمولاسیون مایع ظرفشویی و فرمولاسیون مایع دست‌شویی بدون فرمالین ارائه می‌گردد.</a:t>
            </a:r>
          </a:p>
          <a:p>
            <a:pPr algn="r" rtl="1"/>
            <a:endParaRPr lang="en-US" dirty="0"/>
          </a:p>
        </p:txBody>
      </p:sp>
    </p:spTree>
    <p:extLst>
      <p:ext uri="{BB962C8B-B14F-4D97-AF65-F5344CB8AC3E}">
        <p14:creationId xmlns:p14="http://schemas.microsoft.com/office/powerpoint/2010/main" val="6274293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8230" y="1960930"/>
            <a:ext cx="3198570" cy="1221639"/>
          </a:xfrm>
          <a:effectLst>
            <a:glow>
              <a:schemeClr val="accent1">
                <a:alpha val="40000"/>
              </a:schemeClr>
            </a:glow>
            <a:innerShdw blurRad="355600" dist="50800">
              <a:prstClr val="black">
                <a:alpha val="55000"/>
              </a:prstClr>
            </a:innerShdw>
          </a:effectLst>
        </p:spPr>
        <p:txBody>
          <a:bodyPr>
            <a:normAutofit/>
          </a:bodyPr>
          <a:lstStyle/>
          <a:p>
            <a:pPr algn="ctr"/>
            <a:r>
              <a:rPr lang="fa-IR" b="1" dirty="0" smtClean="0">
                <a:solidFill>
                  <a:srgbClr val="FFFF00"/>
                </a:solidFill>
                <a:effectLst>
                  <a:outerShdw blurRad="38100" dist="38100" dir="2700000" algn="tl">
                    <a:srgbClr val="000000">
                      <a:alpha val="43137"/>
                    </a:srgbClr>
                  </a:outerShdw>
                </a:effectLst>
                <a:cs typeface="2  Elham" panose="00000400000000000000" pitchFamily="2" charset="-78"/>
              </a:rPr>
              <a:t>پودر لباسشویی</a:t>
            </a:r>
            <a:endParaRPr lang="en-US" b="1" dirty="0">
              <a:solidFill>
                <a:srgbClr val="FFFF00"/>
              </a:solidFill>
              <a:effectLst>
                <a:outerShdw blurRad="38100" dist="38100" dir="2700000" algn="tl">
                  <a:srgbClr val="000000">
                    <a:alpha val="43137"/>
                  </a:srgbClr>
                </a:outerShdw>
              </a:effectLst>
              <a:cs typeface="2  Elham" panose="00000400000000000000" pitchFamily="2" charset="-78"/>
            </a:endParaRPr>
          </a:p>
        </p:txBody>
      </p:sp>
      <p:pic>
        <p:nvPicPr>
          <p:cNvPr id="4" name="Picture 3"/>
          <p:cNvPicPr>
            <a:picLocks noChangeAspect="1"/>
          </p:cNvPicPr>
          <p:nvPr/>
        </p:nvPicPr>
        <p:blipFill>
          <a:blip r:embed="rId2"/>
          <a:stretch>
            <a:fillRect/>
          </a:stretch>
        </p:blipFill>
        <p:spPr>
          <a:xfrm>
            <a:off x="601670" y="1044700"/>
            <a:ext cx="4892858" cy="3664920"/>
          </a:xfrm>
          <a:prstGeom prst="rect">
            <a:avLst/>
          </a:prstGeom>
          <a:ln/>
        </p:spPr>
        <p:style>
          <a:lnRef idx="0">
            <a:schemeClr val="accent5"/>
          </a:lnRef>
          <a:fillRef idx="3">
            <a:schemeClr val="accent5"/>
          </a:fillRef>
          <a:effectRef idx="3">
            <a:schemeClr val="accent5"/>
          </a:effectRef>
          <a:fontRef idx="minor">
            <a:schemeClr val="lt1"/>
          </a:fontRef>
        </p:style>
      </p:pic>
    </p:spTree>
    <p:extLst>
      <p:ext uri="{BB962C8B-B14F-4D97-AF65-F5344CB8AC3E}">
        <p14:creationId xmlns:p14="http://schemas.microsoft.com/office/powerpoint/2010/main" val="28636067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8230" y="1960930"/>
            <a:ext cx="3198570" cy="1221639"/>
          </a:xfrm>
          <a:effectLst>
            <a:glow>
              <a:schemeClr val="accent1">
                <a:alpha val="40000"/>
              </a:schemeClr>
            </a:glow>
            <a:innerShdw blurRad="355600" dist="50800">
              <a:prstClr val="black">
                <a:alpha val="55000"/>
              </a:prstClr>
            </a:innerShdw>
          </a:effectLst>
        </p:spPr>
        <p:txBody>
          <a:bodyPr>
            <a:normAutofit/>
          </a:bodyPr>
          <a:lstStyle/>
          <a:p>
            <a:pPr algn="ctr"/>
            <a:r>
              <a:rPr lang="fa-IR" b="1" dirty="0" smtClean="0">
                <a:solidFill>
                  <a:srgbClr val="FFFF00"/>
                </a:solidFill>
                <a:effectLst>
                  <a:outerShdw blurRad="38100" dist="38100" dir="2700000" algn="tl">
                    <a:srgbClr val="000000">
                      <a:alpha val="43137"/>
                    </a:srgbClr>
                  </a:outerShdw>
                </a:effectLst>
                <a:cs typeface="2  Elham" panose="00000400000000000000" pitchFamily="2" charset="-78"/>
              </a:rPr>
              <a:t>مایعات لباسشویی</a:t>
            </a:r>
            <a:endParaRPr lang="en-US" b="1" dirty="0">
              <a:solidFill>
                <a:srgbClr val="FFFF00"/>
              </a:solidFill>
              <a:effectLst>
                <a:outerShdw blurRad="38100" dist="38100" dir="2700000" algn="tl">
                  <a:srgbClr val="000000">
                    <a:alpha val="43137"/>
                  </a:srgbClr>
                </a:outerShdw>
              </a:effectLst>
              <a:cs typeface="2  Elham" panose="00000400000000000000" pitchFamily="2" charset="-78"/>
            </a:endParaRPr>
          </a:p>
        </p:txBody>
      </p:sp>
      <p:pic>
        <p:nvPicPr>
          <p:cNvPr id="3" name="Picture 2"/>
          <p:cNvPicPr>
            <a:picLocks noChangeAspect="1"/>
          </p:cNvPicPr>
          <p:nvPr/>
        </p:nvPicPr>
        <p:blipFill>
          <a:blip r:embed="rId2"/>
          <a:stretch>
            <a:fillRect/>
          </a:stretch>
        </p:blipFill>
        <p:spPr>
          <a:xfrm>
            <a:off x="1212490" y="1997787"/>
            <a:ext cx="3970330" cy="263696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38072067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just" rtl="1"/>
            <a:r>
              <a:rPr lang="fa-IR" dirty="0"/>
              <a:t>مواد لازم برای ساخت فرمولاسیون پودر شوینده شستشو عبارتند از: سودا، نمک، اسید سولفونیک آلکیل بنزن خطی </a:t>
            </a:r>
            <a:r>
              <a:rPr lang="en-US" dirty="0" smtClean="0"/>
              <a:t>LABSA،</a:t>
            </a:r>
            <a:r>
              <a:rPr lang="en-US" dirty="0"/>
              <a:t> </a:t>
            </a:r>
            <a:r>
              <a:rPr lang="fa-IR" dirty="0" smtClean="0"/>
              <a:t>سدیم تری پلی فسفات</a:t>
            </a:r>
            <a:r>
              <a:rPr lang="fa-IR" dirty="0"/>
              <a:t> </a:t>
            </a:r>
            <a:r>
              <a:rPr lang="en-US" dirty="0" smtClean="0"/>
              <a:t>STPP، </a:t>
            </a:r>
            <a:r>
              <a:rPr lang="fa-IR" dirty="0"/>
              <a:t>سوپر فسفات سه‌گانه </a:t>
            </a:r>
            <a:r>
              <a:rPr lang="en-US" dirty="0" smtClean="0"/>
              <a:t>TSP، </a:t>
            </a:r>
            <a:r>
              <a:rPr lang="fa-IR" dirty="0"/>
              <a:t>محلول هیدروکسید سدیم </a:t>
            </a:r>
            <a:r>
              <a:rPr lang="en-US" dirty="0" smtClean="0"/>
              <a:t>Lye، </a:t>
            </a:r>
            <a:r>
              <a:rPr lang="fa-IR" dirty="0"/>
              <a:t>لوریل سدیم سولفات </a:t>
            </a:r>
            <a:r>
              <a:rPr lang="en-US" dirty="0" smtClean="0"/>
              <a:t>SLS، </a:t>
            </a:r>
            <a:r>
              <a:rPr lang="fa-IR" dirty="0" smtClean="0"/>
              <a:t>سفید کننده نوری، </a:t>
            </a:r>
            <a:r>
              <a:rPr lang="fa-IR" dirty="0"/>
              <a:t>آنزیم، اسید سولفونیک، دانه‌های رنگی، اسانس.</a:t>
            </a:r>
            <a:endParaRPr lang="en-US" dirty="0"/>
          </a:p>
        </p:txBody>
      </p:sp>
    </p:spTree>
    <p:extLst>
      <p:ext uri="{BB962C8B-B14F-4D97-AF65-F5344CB8AC3E}">
        <p14:creationId xmlns:p14="http://schemas.microsoft.com/office/powerpoint/2010/main" val="35840986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3213029176"/>
              </p:ext>
            </p:extLst>
          </p:nvPr>
        </p:nvGraphicFramePr>
        <p:xfrm>
          <a:off x="1823310" y="1350110"/>
          <a:ext cx="6260905" cy="3373079"/>
        </p:xfrm>
        <a:graphic>
          <a:graphicData uri="http://schemas.openxmlformats.org/drawingml/2006/table">
            <a:tbl>
              <a:tblPr/>
              <a:tblGrid>
                <a:gridCol w="2357309">
                  <a:extLst>
                    <a:ext uri="{9D8B030D-6E8A-4147-A177-3AD203B41FA5}">
                      <a16:colId xmlns:a16="http://schemas.microsoft.com/office/drawing/2014/main" val="166175802"/>
                    </a:ext>
                  </a:extLst>
                </a:gridCol>
                <a:gridCol w="3903596">
                  <a:extLst>
                    <a:ext uri="{9D8B030D-6E8A-4147-A177-3AD203B41FA5}">
                      <a16:colId xmlns:a16="http://schemas.microsoft.com/office/drawing/2014/main" val="3673315637"/>
                    </a:ext>
                  </a:extLst>
                </a:gridCol>
              </a:tblGrid>
              <a:tr h="200614">
                <a:tc gridSpan="2">
                  <a:txBody>
                    <a:bodyPr/>
                    <a:lstStyle/>
                    <a:p>
                      <a:pPr algn="ctr" rtl="1" fontAlgn="ctr"/>
                      <a:r>
                        <a:rPr lang="fa-IR" sz="1800" b="1" i="0" u="none" strike="noStrike" dirty="0">
                          <a:solidFill>
                            <a:srgbClr val="000000"/>
                          </a:solidFill>
                          <a:effectLst/>
                          <a:latin typeface="Calibri" panose="020F0502020204030204" pitchFamily="34" charset="0"/>
                        </a:rPr>
                        <a:t>فرمول پودر شوینده شستشو</a:t>
                      </a:r>
                    </a:p>
                  </a:txBody>
                  <a:tcPr marL="4777" marR="4777" marT="4777" marB="0" anchor="ctr">
                    <a:lnL>
                      <a:noFill/>
                    </a:lnL>
                    <a:lnR>
                      <a:noFill/>
                    </a:lnR>
                    <a:lnT>
                      <a:noFill/>
                    </a:lnT>
                    <a:lnB w="25400" cap="flat" cmpd="dbl" algn="ctr">
                      <a:solidFill>
                        <a:srgbClr val="787171"/>
                      </a:solidFill>
                      <a:prstDash val="solid"/>
                      <a:round/>
                      <a:headEnd type="none" w="med" len="med"/>
                      <a:tailEnd type="none" w="med" len="med"/>
                    </a:lnB>
                    <a:solidFill>
                      <a:srgbClr val="BDD7EE"/>
                    </a:solidFill>
                  </a:tcPr>
                </a:tc>
                <a:tc hMerge="1">
                  <a:txBody>
                    <a:bodyPr/>
                    <a:lstStyle/>
                    <a:p>
                      <a:endParaRPr lang="en-US"/>
                    </a:p>
                  </a:txBody>
                  <a:tcPr/>
                </a:tc>
                <a:extLst>
                  <a:ext uri="{0D108BD9-81ED-4DB2-BD59-A6C34878D82A}">
                    <a16:rowId xmlns:a16="http://schemas.microsoft.com/office/drawing/2014/main" val="163846704"/>
                  </a:ext>
                </a:extLst>
              </a:tr>
              <a:tr h="200614">
                <a:tc>
                  <a:txBody>
                    <a:bodyPr/>
                    <a:lstStyle/>
                    <a:p>
                      <a:pPr algn="ctr" rtl="1" fontAlgn="ctr"/>
                      <a:r>
                        <a:rPr lang="fa-IR" sz="1600" b="0" i="0" u="none" strike="noStrike" dirty="0" smtClean="0">
                          <a:solidFill>
                            <a:srgbClr val="000000"/>
                          </a:solidFill>
                          <a:effectLst/>
                          <a:latin typeface="Calibri" panose="020F0502020204030204" pitchFamily="34" charset="0"/>
                        </a:rPr>
                        <a:t>67%</a:t>
                      </a:r>
                      <a:endParaRPr lang="en-US" sz="1600" b="0" i="0" u="none" strike="noStrike" dirty="0">
                        <a:solidFill>
                          <a:srgbClr val="000000"/>
                        </a:solidFill>
                        <a:effectLst/>
                        <a:latin typeface="Calibri" panose="020F0502020204030204" pitchFamily="34" charset="0"/>
                      </a:endParaRP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tc>
                  <a:txBody>
                    <a:bodyPr/>
                    <a:lstStyle/>
                    <a:p>
                      <a:pPr algn="ctr" rtl="1" fontAlgn="ctr"/>
                      <a:r>
                        <a:rPr lang="fa-IR" sz="1600" b="0" i="0" u="none" strike="noStrike" dirty="0">
                          <a:solidFill>
                            <a:srgbClr val="000000"/>
                          </a:solidFill>
                          <a:effectLst/>
                          <a:latin typeface="Arial" panose="020B0604020202020204" pitchFamily="34" charset="0"/>
                        </a:rPr>
                        <a:t>کربنات سدیم</a:t>
                      </a: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extLst>
                  <a:ext uri="{0D108BD9-81ED-4DB2-BD59-A6C34878D82A}">
                    <a16:rowId xmlns:a16="http://schemas.microsoft.com/office/drawing/2014/main" val="3989018755"/>
                  </a:ext>
                </a:extLst>
              </a:tr>
              <a:tr h="109860">
                <a:tc>
                  <a:txBody>
                    <a:bodyPr/>
                    <a:lstStyle/>
                    <a:p>
                      <a:pPr algn="ctr" rtl="1" fontAlgn="ctr"/>
                      <a:r>
                        <a:rPr lang="fa-IR" sz="1600" b="0" i="0" u="none" strike="noStrike" dirty="0" smtClean="0">
                          <a:solidFill>
                            <a:srgbClr val="000000"/>
                          </a:solidFill>
                          <a:effectLst/>
                          <a:latin typeface="Calibri" panose="020F0502020204030204" pitchFamily="34" charset="0"/>
                        </a:rPr>
                        <a:t>2%</a:t>
                      </a:r>
                      <a:endParaRPr lang="en-US" sz="1600" b="0" i="0" u="none" strike="noStrike" dirty="0">
                        <a:solidFill>
                          <a:srgbClr val="000000"/>
                        </a:solidFill>
                        <a:effectLst/>
                        <a:latin typeface="Calibri" panose="020F0502020204030204" pitchFamily="34" charset="0"/>
                      </a:endParaRP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tc>
                  <a:txBody>
                    <a:bodyPr/>
                    <a:lstStyle/>
                    <a:p>
                      <a:pPr algn="ctr" rtl="1" fontAlgn="ctr"/>
                      <a:r>
                        <a:rPr lang="fa-IR" sz="1600" b="0" i="0" u="none" strike="noStrike" dirty="0">
                          <a:solidFill>
                            <a:srgbClr val="000000"/>
                          </a:solidFill>
                          <a:effectLst/>
                          <a:latin typeface="Arial" panose="020B0604020202020204" pitchFamily="34" charset="0"/>
                        </a:rPr>
                        <a:t>نمک</a:t>
                      </a: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extLst>
                  <a:ext uri="{0D108BD9-81ED-4DB2-BD59-A6C34878D82A}">
                    <a16:rowId xmlns:a16="http://schemas.microsoft.com/office/drawing/2014/main" val="1848314936"/>
                  </a:ext>
                </a:extLst>
              </a:tr>
              <a:tr h="251889">
                <a:tc>
                  <a:txBody>
                    <a:bodyPr/>
                    <a:lstStyle/>
                    <a:p>
                      <a:pPr algn="ctr" rtl="1" fontAlgn="ctr"/>
                      <a:r>
                        <a:rPr lang="fa-IR" sz="1600" b="0" i="0" u="none" strike="noStrike" dirty="0" smtClean="0">
                          <a:solidFill>
                            <a:srgbClr val="000000"/>
                          </a:solidFill>
                          <a:effectLst/>
                          <a:latin typeface="Calibri" panose="020F0502020204030204" pitchFamily="34" charset="0"/>
                        </a:rPr>
                        <a:t>18%</a:t>
                      </a:r>
                      <a:endParaRPr lang="fa-IR" sz="1600" b="0" i="0" u="none" strike="noStrike" dirty="0">
                        <a:solidFill>
                          <a:srgbClr val="000000"/>
                        </a:solidFill>
                        <a:effectLst/>
                        <a:latin typeface="Calibri" panose="020F0502020204030204" pitchFamily="34" charset="0"/>
                      </a:endParaRP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tc>
                  <a:txBody>
                    <a:bodyPr/>
                    <a:lstStyle/>
                    <a:p>
                      <a:pPr algn="ctr" rtl="1" fontAlgn="ctr"/>
                      <a:r>
                        <a:rPr lang="fa-IR" sz="1600" b="0" i="0" u="none" strike="noStrike" dirty="0">
                          <a:solidFill>
                            <a:srgbClr val="000000"/>
                          </a:solidFill>
                          <a:effectLst/>
                          <a:latin typeface="Arial" panose="020B0604020202020204" pitchFamily="34" charset="0"/>
                        </a:rPr>
                        <a:t>اسید سولفونیک آلکیل بنزن خطی  </a:t>
                      </a:r>
                      <a:r>
                        <a:rPr lang="en-US" sz="1600" b="0" i="0" u="none" strike="noStrike" dirty="0" smtClean="0">
                          <a:solidFill>
                            <a:srgbClr val="000000"/>
                          </a:solidFill>
                          <a:effectLst/>
                          <a:latin typeface="Arial" panose="020B0604020202020204" pitchFamily="34" charset="0"/>
                        </a:rPr>
                        <a:t>LABSA</a:t>
                      </a:r>
                      <a:endParaRPr lang="en-US" sz="1600" b="0" i="0" u="none" strike="noStrike" dirty="0">
                        <a:solidFill>
                          <a:srgbClr val="000000"/>
                        </a:solidFill>
                        <a:effectLst/>
                        <a:latin typeface="Arial" panose="020B0604020202020204" pitchFamily="34" charset="0"/>
                      </a:endParaRP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extLst>
                  <a:ext uri="{0D108BD9-81ED-4DB2-BD59-A6C34878D82A}">
                    <a16:rowId xmlns:a16="http://schemas.microsoft.com/office/drawing/2014/main" val="2671067760"/>
                  </a:ext>
                </a:extLst>
              </a:tr>
              <a:tr h="260867">
                <a:tc>
                  <a:txBody>
                    <a:bodyPr/>
                    <a:lstStyle/>
                    <a:p>
                      <a:pPr algn="ctr" rtl="1" fontAlgn="ctr"/>
                      <a:r>
                        <a:rPr lang="fa-IR" sz="1600" b="0" i="0" u="none" strike="noStrike" dirty="0" smtClean="0">
                          <a:solidFill>
                            <a:srgbClr val="000000"/>
                          </a:solidFill>
                          <a:effectLst/>
                          <a:latin typeface="Calibri" panose="020F0502020204030204" pitchFamily="34" charset="0"/>
                        </a:rPr>
                        <a:t>3%</a:t>
                      </a:r>
                      <a:endParaRPr lang="en-US" sz="1600" b="0" i="0" u="none" strike="noStrike" dirty="0">
                        <a:solidFill>
                          <a:srgbClr val="000000"/>
                        </a:solidFill>
                        <a:effectLst/>
                        <a:latin typeface="Calibri" panose="020F0502020204030204" pitchFamily="34" charset="0"/>
                      </a:endParaRP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tc>
                  <a:txBody>
                    <a:bodyPr/>
                    <a:lstStyle/>
                    <a:p>
                      <a:pPr algn="ctr" rtl="1" fontAlgn="ctr"/>
                      <a:r>
                        <a:rPr lang="fa-IR" sz="1600" b="0" i="0" u="none" strike="noStrike" dirty="0">
                          <a:solidFill>
                            <a:srgbClr val="000000"/>
                          </a:solidFill>
                          <a:effectLst/>
                          <a:latin typeface="Arial" panose="020B0604020202020204" pitchFamily="34" charset="0"/>
                        </a:rPr>
                        <a:t>سدیم تری پلی فسفات</a:t>
                      </a: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extLst>
                  <a:ext uri="{0D108BD9-81ED-4DB2-BD59-A6C34878D82A}">
                    <a16:rowId xmlns:a16="http://schemas.microsoft.com/office/drawing/2014/main" val="3746498749"/>
                  </a:ext>
                </a:extLst>
              </a:tr>
              <a:tr h="296145">
                <a:tc>
                  <a:txBody>
                    <a:bodyPr/>
                    <a:lstStyle/>
                    <a:p>
                      <a:pPr algn="ctr" rtl="1" fontAlgn="ctr"/>
                      <a:r>
                        <a:rPr lang="fa-IR" sz="1600" b="0" i="0" u="none" strike="noStrike" dirty="0" smtClean="0">
                          <a:solidFill>
                            <a:srgbClr val="000000"/>
                          </a:solidFill>
                          <a:effectLst/>
                          <a:latin typeface="Calibri" panose="020F0502020204030204" pitchFamily="34" charset="0"/>
                        </a:rPr>
                        <a:t>2%</a:t>
                      </a:r>
                      <a:endParaRPr lang="en-US" sz="1600" b="0" i="0" u="none" strike="noStrike" dirty="0">
                        <a:solidFill>
                          <a:srgbClr val="000000"/>
                        </a:solidFill>
                        <a:effectLst/>
                        <a:latin typeface="Calibri" panose="020F0502020204030204" pitchFamily="34" charset="0"/>
                      </a:endParaRP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tc>
                  <a:txBody>
                    <a:bodyPr/>
                    <a:lstStyle/>
                    <a:p>
                      <a:pPr algn="ctr" rtl="1" fontAlgn="ctr"/>
                      <a:r>
                        <a:rPr lang="fa-IR" sz="1600" b="0" i="0" u="none" strike="noStrike" dirty="0">
                          <a:solidFill>
                            <a:srgbClr val="000000"/>
                          </a:solidFill>
                          <a:effectLst/>
                          <a:latin typeface="Arial" panose="020B0604020202020204" pitchFamily="34" charset="0"/>
                        </a:rPr>
                        <a:t>سوپر فسفات سه گانه</a:t>
                      </a: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extLst>
                  <a:ext uri="{0D108BD9-81ED-4DB2-BD59-A6C34878D82A}">
                    <a16:rowId xmlns:a16="http://schemas.microsoft.com/office/drawing/2014/main" val="4148793896"/>
                  </a:ext>
                </a:extLst>
              </a:tr>
              <a:tr h="200614">
                <a:tc>
                  <a:txBody>
                    <a:bodyPr/>
                    <a:lstStyle/>
                    <a:p>
                      <a:pPr algn="ctr" rtl="1" fontAlgn="ctr"/>
                      <a:r>
                        <a:rPr lang="fa-IR" sz="1600" b="0" i="0" u="none" strike="noStrike" dirty="0" smtClean="0">
                          <a:solidFill>
                            <a:srgbClr val="000000"/>
                          </a:solidFill>
                          <a:effectLst/>
                          <a:latin typeface="Calibri" panose="020F0502020204030204" pitchFamily="34" charset="0"/>
                        </a:rPr>
                        <a:t>2%</a:t>
                      </a:r>
                      <a:endParaRPr lang="en-US" sz="1600" b="0" i="0" u="none" strike="noStrike" dirty="0">
                        <a:solidFill>
                          <a:srgbClr val="000000"/>
                        </a:solidFill>
                        <a:effectLst/>
                        <a:latin typeface="Calibri" panose="020F0502020204030204" pitchFamily="34" charset="0"/>
                      </a:endParaRP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tc>
                  <a:txBody>
                    <a:bodyPr/>
                    <a:lstStyle/>
                    <a:p>
                      <a:pPr algn="ctr" rtl="1" fontAlgn="ctr"/>
                      <a:r>
                        <a:rPr lang="fa-IR" sz="1600" b="0" i="0" u="none" strike="noStrike" dirty="0">
                          <a:solidFill>
                            <a:srgbClr val="000000"/>
                          </a:solidFill>
                          <a:effectLst/>
                          <a:latin typeface="Arial" panose="020B0604020202020204" pitchFamily="34" charset="0"/>
                        </a:rPr>
                        <a:t>هیدروکسید سدیم</a:t>
                      </a: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extLst>
                  <a:ext uri="{0D108BD9-81ED-4DB2-BD59-A6C34878D82A}">
                    <a16:rowId xmlns:a16="http://schemas.microsoft.com/office/drawing/2014/main" val="1560990268"/>
                  </a:ext>
                </a:extLst>
              </a:tr>
              <a:tr h="217159">
                <a:tc>
                  <a:txBody>
                    <a:bodyPr/>
                    <a:lstStyle/>
                    <a:p>
                      <a:pPr algn="ctr" rtl="1" fontAlgn="ctr"/>
                      <a:r>
                        <a:rPr lang="fa-IR" sz="1600" b="0" i="0" u="none" strike="noStrike" dirty="0" smtClean="0">
                          <a:solidFill>
                            <a:srgbClr val="000000"/>
                          </a:solidFill>
                          <a:effectLst/>
                          <a:latin typeface="Calibri" panose="020F0502020204030204" pitchFamily="34" charset="0"/>
                        </a:rPr>
                        <a:t>1%</a:t>
                      </a:r>
                      <a:endParaRPr lang="en-US" sz="1600" b="0" i="0" u="none" strike="noStrike" dirty="0">
                        <a:solidFill>
                          <a:srgbClr val="000000"/>
                        </a:solidFill>
                        <a:effectLst/>
                        <a:latin typeface="Calibri" panose="020F0502020204030204" pitchFamily="34" charset="0"/>
                      </a:endParaRP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tc>
                  <a:txBody>
                    <a:bodyPr/>
                    <a:lstStyle/>
                    <a:p>
                      <a:pPr algn="ctr" rtl="1" fontAlgn="ctr"/>
                      <a:r>
                        <a:rPr lang="fa-IR" sz="1600" b="0" i="0" u="none" strike="noStrike" dirty="0">
                          <a:solidFill>
                            <a:srgbClr val="000000"/>
                          </a:solidFill>
                          <a:effectLst/>
                          <a:latin typeface="Calibri" panose="020F0502020204030204" pitchFamily="34" charset="0"/>
                        </a:rPr>
                        <a:t> سدیم لوریل سولفات  </a:t>
                      </a:r>
                      <a:r>
                        <a:rPr lang="en-US" sz="1600" b="0" i="0" u="none" strike="noStrike" dirty="0" smtClean="0">
                          <a:solidFill>
                            <a:srgbClr val="000000"/>
                          </a:solidFill>
                          <a:effectLst/>
                          <a:latin typeface="Calibri" panose="020F0502020204030204" pitchFamily="34" charset="0"/>
                        </a:rPr>
                        <a:t>SLS</a:t>
                      </a:r>
                      <a:endParaRPr lang="en-US" sz="1600" b="0" i="0" u="none" strike="noStrike" dirty="0">
                        <a:solidFill>
                          <a:srgbClr val="000000"/>
                        </a:solidFill>
                        <a:effectLst/>
                        <a:latin typeface="Calibri" panose="020F0502020204030204" pitchFamily="34" charset="0"/>
                      </a:endParaRP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extLst>
                  <a:ext uri="{0D108BD9-81ED-4DB2-BD59-A6C34878D82A}">
                    <a16:rowId xmlns:a16="http://schemas.microsoft.com/office/drawing/2014/main" val="1329051357"/>
                  </a:ext>
                </a:extLst>
              </a:tr>
              <a:tr h="200614">
                <a:tc>
                  <a:txBody>
                    <a:bodyPr/>
                    <a:lstStyle/>
                    <a:p>
                      <a:pPr algn="ctr" rtl="1" fontAlgn="ctr"/>
                      <a:r>
                        <a:rPr lang="fa-IR" sz="1600" b="0" i="0" u="none" strike="noStrike" dirty="0" smtClean="0">
                          <a:solidFill>
                            <a:srgbClr val="000000"/>
                          </a:solidFill>
                          <a:effectLst/>
                          <a:latin typeface="Calibri" panose="020F0502020204030204" pitchFamily="34" charset="0"/>
                        </a:rPr>
                        <a:t>1%</a:t>
                      </a:r>
                      <a:endParaRPr lang="en-US" sz="1600" b="0" i="0" u="none" strike="noStrike" dirty="0">
                        <a:solidFill>
                          <a:srgbClr val="000000"/>
                        </a:solidFill>
                        <a:effectLst/>
                        <a:latin typeface="Calibri" panose="020F0502020204030204" pitchFamily="34" charset="0"/>
                      </a:endParaRP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tc>
                  <a:txBody>
                    <a:bodyPr/>
                    <a:lstStyle/>
                    <a:p>
                      <a:pPr algn="ctr" rtl="1" fontAlgn="ctr"/>
                      <a:r>
                        <a:rPr lang="fa-IR" sz="1600" b="0" i="0" u="none" strike="noStrike" dirty="0">
                          <a:solidFill>
                            <a:srgbClr val="000000"/>
                          </a:solidFill>
                          <a:effectLst/>
                          <a:latin typeface="Arial" panose="020B0604020202020204" pitchFamily="34" charset="0"/>
                        </a:rPr>
                        <a:t>سفید کننده نوری</a:t>
                      </a: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extLst>
                  <a:ext uri="{0D108BD9-81ED-4DB2-BD59-A6C34878D82A}">
                    <a16:rowId xmlns:a16="http://schemas.microsoft.com/office/drawing/2014/main" val="1900515753"/>
                  </a:ext>
                </a:extLst>
              </a:tr>
              <a:tr h="296145">
                <a:tc>
                  <a:txBody>
                    <a:bodyPr/>
                    <a:lstStyle/>
                    <a:p>
                      <a:pPr algn="ctr" rtl="1" fontAlgn="ctr"/>
                      <a:r>
                        <a:rPr lang="fa-IR" sz="1600" b="0" i="0" u="none" strike="noStrike" dirty="0" smtClean="0">
                          <a:solidFill>
                            <a:srgbClr val="000000"/>
                          </a:solidFill>
                          <a:effectLst/>
                          <a:latin typeface="Calibri" panose="020F0502020204030204" pitchFamily="34" charset="0"/>
                        </a:rPr>
                        <a:t>2%</a:t>
                      </a:r>
                      <a:endParaRPr lang="en-US" sz="1600" b="0" i="0" u="none" strike="noStrike" dirty="0">
                        <a:solidFill>
                          <a:srgbClr val="000000"/>
                        </a:solidFill>
                        <a:effectLst/>
                        <a:latin typeface="Calibri" panose="020F0502020204030204" pitchFamily="34" charset="0"/>
                      </a:endParaRP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tc>
                  <a:txBody>
                    <a:bodyPr/>
                    <a:lstStyle/>
                    <a:p>
                      <a:pPr algn="ctr" rtl="1" fontAlgn="ctr"/>
                      <a:r>
                        <a:rPr lang="fa-IR" sz="1600" b="0" i="0" u="none" strike="noStrike" dirty="0">
                          <a:solidFill>
                            <a:srgbClr val="000000"/>
                          </a:solidFill>
                          <a:effectLst/>
                          <a:latin typeface="Arial" panose="020B0604020202020204" pitchFamily="34" charset="0"/>
                        </a:rPr>
                        <a:t>اسید سولفونیک پودری</a:t>
                      </a: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extLst>
                  <a:ext uri="{0D108BD9-81ED-4DB2-BD59-A6C34878D82A}">
                    <a16:rowId xmlns:a16="http://schemas.microsoft.com/office/drawing/2014/main" val="127385164"/>
                  </a:ext>
                </a:extLst>
              </a:tr>
              <a:tr h="200614">
                <a:tc>
                  <a:txBody>
                    <a:bodyPr/>
                    <a:lstStyle/>
                    <a:p>
                      <a:pPr algn="ctr" rtl="1" fontAlgn="ctr"/>
                      <a:r>
                        <a:rPr lang="fa-IR" sz="1600" b="0" i="0" u="none" strike="noStrike" dirty="0" smtClean="0">
                          <a:solidFill>
                            <a:srgbClr val="000000"/>
                          </a:solidFill>
                          <a:effectLst/>
                          <a:latin typeface="Calibri" panose="020F0502020204030204" pitchFamily="34" charset="0"/>
                        </a:rPr>
                        <a:t>1%</a:t>
                      </a:r>
                      <a:endParaRPr lang="en-US" sz="1600" b="0" i="0" u="none" strike="noStrike" dirty="0">
                        <a:solidFill>
                          <a:srgbClr val="000000"/>
                        </a:solidFill>
                        <a:effectLst/>
                        <a:latin typeface="Calibri" panose="020F0502020204030204" pitchFamily="34" charset="0"/>
                      </a:endParaRP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tc>
                  <a:txBody>
                    <a:bodyPr/>
                    <a:lstStyle/>
                    <a:p>
                      <a:pPr algn="ctr" rtl="1" fontAlgn="ctr"/>
                      <a:r>
                        <a:rPr lang="fa-IR" sz="1600" b="0" i="0" u="none" strike="noStrike" dirty="0">
                          <a:solidFill>
                            <a:srgbClr val="000000"/>
                          </a:solidFill>
                          <a:effectLst/>
                          <a:latin typeface="Arial" panose="020B0604020202020204" pitchFamily="34" charset="0"/>
                        </a:rPr>
                        <a:t>گرانول رنگی</a:t>
                      </a: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extLst>
                  <a:ext uri="{0D108BD9-81ED-4DB2-BD59-A6C34878D82A}">
                    <a16:rowId xmlns:a16="http://schemas.microsoft.com/office/drawing/2014/main" val="1324230115"/>
                  </a:ext>
                </a:extLst>
              </a:tr>
              <a:tr h="160302">
                <a:tc>
                  <a:txBody>
                    <a:bodyPr/>
                    <a:lstStyle/>
                    <a:p>
                      <a:pPr algn="ctr" rtl="1" fontAlgn="ctr"/>
                      <a:r>
                        <a:rPr lang="fa-IR" sz="1600" b="0" i="0" u="none" strike="noStrike" dirty="0" smtClean="0">
                          <a:solidFill>
                            <a:srgbClr val="000000"/>
                          </a:solidFill>
                          <a:effectLst/>
                          <a:latin typeface="Calibri" panose="020F0502020204030204" pitchFamily="34" charset="0"/>
                        </a:rPr>
                        <a:t>0/5%</a:t>
                      </a:r>
                      <a:endParaRPr lang="en-US" sz="1600" b="0" i="0" u="none" strike="noStrike" dirty="0">
                        <a:solidFill>
                          <a:srgbClr val="000000"/>
                        </a:solidFill>
                        <a:effectLst/>
                        <a:latin typeface="Calibri" panose="020F0502020204030204" pitchFamily="34" charset="0"/>
                      </a:endParaRP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tc>
                  <a:txBody>
                    <a:bodyPr/>
                    <a:lstStyle/>
                    <a:p>
                      <a:pPr algn="ctr" rtl="1" fontAlgn="ctr"/>
                      <a:r>
                        <a:rPr lang="fa-IR" sz="1600" b="0" i="0" u="none" strike="noStrike" dirty="0">
                          <a:solidFill>
                            <a:srgbClr val="000000"/>
                          </a:solidFill>
                          <a:effectLst/>
                          <a:latin typeface="Arial" panose="020B0604020202020204" pitchFamily="34" charset="0"/>
                        </a:rPr>
                        <a:t>آنزیم</a:t>
                      </a: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extLst>
                  <a:ext uri="{0D108BD9-81ED-4DB2-BD59-A6C34878D82A}">
                    <a16:rowId xmlns:a16="http://schemas.microsoft.com/office/drawing/2014/main" val="1209432385"/>
                  </a:ext>
                </a:extLst>
              </a:tr>
              <a:tr h="109860">
                <a:tc>
                  <a:txBody>
                    <a:bodyPr/>
                    <a:lstStyle/>
                    <a:p>
                      <a:pPr algn="ctr" rtl="1" fontAlgn="ctr"/>
                      <a:r>
                        <a:rPr lang="en-US" sz="1600" b="0" i="0" u="none" strike="noStrike" dirty="0">
                          <a:solidFill>
                            <a:srgbClr val="000000"/>
                          </a:solidFill>
                          <a:effectLst/>
                          <a:latin typeface="Calibri" panose="020F0502020204030204" pitchFamily="34" charset="0"/>
                        </a:rPr>
                        <a:t>–</a:t>
                      </a: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tc>
                  <a:txBody>
                    <a:bodyPr/>
                    <a:lstStyle/>
                    <a:p>
                      <a:pPr algn="ctr" rtl="1" fontAlgn="ctr"/>
                      <a:r>
                        <a:rPr lang="fa-IR" sz="1600" b="0" i="0" u="none" strike="noStrike" dirty="0">
                          <a:solidFill>
                            <a:srgbClr val="000000"/>
                          </a:solidFill>
                          <a:effectLst/>
                          <a:latin typeface="Arial" panose="020B0604020202020204" pitchFamily="34" charset="0"/>
                        </a:rPr>
                        <a:t>اسانس</a:t>
                      </a:r>
                    </a:p>
                  </a:txBody>
                  <a:tcPr marL="4777" marR="4777" marT="4777" marB="0" anchor="ctr">
                    <a:lnL w="25400" cap="flat" cmpd="dbl" algn="ctr">
                      <a:solidFill>
                        <a:srgbClr val="787171"/>
                      </a:solidFill>
                      <a:prstDash val="solid"/>
                      <a:round/>
                      <a:headEnd type="none" w="med" len="med"/>
                      <a:tailEnd type="none" w="med" len="med"/>
                    </a:lnL>
                    <a:lnR w="25400" cap="flat" cmpd="dbl" algn="ctr">
                      <a:solidFill>
                        <a:srgbClr val="787171"/>
                      </a:solidFill>
                      <a:prstDash val="solid"/>
                      <a:round/>
                      <a:headEnd type="none" w="med" len="med"/>
                      <a:tailEnd type="none" w="med" len="med"/>
                    </a:lnR>
                    <a:lnT w="25400" cap="flat" cmpd="dbl" algn="ctr">
                      <a:solidFill>
                        <a:srgbClr val="787171"/>
                      </a:solidFill>
                      <a:prstDash val="solid"/>
                      <a:round/>
                      <a:headEnd type="none" w="med" len="med"/>
                      <a:tailEnd type="none" w="med" len="med"/>
                    </a:lnT>
                    <a:lnB w="25400" cap="flat" cmpd="dbl" algn="ctr">
                      <a:solidFill>
                        <a:srgbClr val="787171"/>
                      </a:solidFill>
                      <a:prstDash val="solid"/>
                      <a:round/>
                      <a:headEnd type="none" w="med" len="med"/>
                      <a:tailEnd type="none" w="med" len="med"/>
                    </a:lnB>
                    <a:solidFill>
                      <a:srgbClr val="F5F8FA"/>
                    </a:solidFill>
                  </a:tcPr>
                </a:tc>
                <a:extLst>
                  <a:ext uri="{0D108BD9-81ED-4DB2-BD59-A6C34878D82A}">
                    <a16:rowId xmlns:a16="http://schemas.microsoft.com/office/drawing/2014/main" val="638733695"/>
                  </a:ext>
                </a:extLst>
              </a:tr>
            </a:tbl>
          </a:graphicData>
        </a:graphic>
      </p:graphicFrame>
    </p:spTree>
    <p:extLst>
      <p:ext uri="{BB962C8B-B14F-4D97-AF65-F5344CB8AC3E}">
        <p14:creationId xmlns:p14="http://schemas.microsoft.com/office/powerpoint/2010/main" val="40547879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40000" lnSpcReduction="20000"/>
          </a:bodyPr>
          <a:lstStyle/>
          <a:p>
            <a:pPr algn="r" rtl="1"/>
            <a:r>
              <a:rPr lang="fa-IR" sz="3400" dirty="0"/>
              <a:t>سفید کننده ها :</a:t>
            </a:r>
          </a:p>
          <a:p>
            <a:pPr marL="0" indent="0" algn="r" rtl="1">
              <a:buNone/>
            </a:pPr>
            <a:r>
              <a:rPr lang="fa-IR" sz="3400" dirty="0"/>
              <a:t>کارایی سفید کننده ها در فرمول پودر لباسشویی این می باشد که لکه های رنگی را نابود می‌کند و در نتیجه لباس ها تمیز تر و روشن تر خواهد شد ، آب اکسیژنه جزء رایج ترین و ساده ترین سفید کننده ها محسوب می شود سایر سفیدکننده ها شامل هیپوکلریت سدیم که ماده سفید کننده بر پایه کلر است و سدیم کربنات می باشند و بهتر است بدانید سدیم کربنات یک ترکیب قلیایی است و به آسانی می‌تواند بسیاری از کثیفی ها و لکه ها را در خود حل نماید و در نهایت آن ها را نابود کند .</a:t>
            </a:r>
          </a:p>
          <a:p>
            <a:pPr algn="r" rtl="1"/>
            <a:r>
              <a:rPr lang="fa-IR" sz="3400" dirty="0"/>
              <a:t>سورفاکتانت ها :</a:t>
            </a:r>
          </a:p>
          <a:p>
            <a:pPr marL="0" indent="0" algn="r" rtl="1">
              <a:buNone/>
            </a:pPr>
            <a:r>
              <a:rPr lang="fa-IR" sz="3400" dirty="0"/>
              <a:t>این ماده جزء اصلی ترین پاک کننده لکه در فرمولاسیون پودر ماشین لباسشویی می باشد ، سورفاکتانت ها لکه ها و چربی ها را و همچنین لکه مواد غذایی را به خوبی از روی البسه پاک می کند البته در فرمولاسیون پودر ماشین لباسشویی چندین سورفاکتانت وجود دارد تا اکثر لکه ها را به راحتی پاک کند .</a:t>
            </a:r>
          </a:p>
          <a:p>
            <a:pPr algn="r" rtl="1"/>
            <a:r>
              <a:rPr lang="fa-IR" sz="3400" dirty="0"/>
              <a:t>پلیمرها :</a:t>
            </a:r>
          </a:p>
          <a:p>
            <a:pPr marL="0" indent="0" algn="r" rtl="1">
              <a:buNone/>
            </a:pPr>
            <a:r>
              <a:rPr lang="fa-IR" sz="3400" dirty="0"/>
              <a:t> فرمولاسیون پودر ماشین لباسشویی از چندین پلیمر متفاوت تشکیل شده است که هر کدام از این پلیمرها کار مختص به خود را برای نابودی لک ها انجام می‌دهد کار پلیمر </a:t>
            </a:r>
          </a:p>
          <a:p>
            <a:pPr marL="0" indent="0" algn="r" rtl="1">
              <a:buNone/>
            </a:pPr>
            <a:r>
              <a:rPr lang="fa-IR" sz="3400" dirty="0"/>
              <a:t>بعد از عملیات سورفاکتانت ها شروع می شود و اگر لکه ای باقی مانده باشد آن را تمیز می کند ، به عنوان مثال کربوکسی متیل سلولز یکی از پلیمرهای مهم می باشد این پلیمر از سلولز به وجود می آید و از برگشت لکه ها که از روی لباس جدا شده‌اند جلوگیری می‌کند و این پلیمر منجر می شود که بعد از عملیات پاکسازی ، کثیفی ها بر روی لباس برنگردد و دیگر آلودگی ها بر سطح لباس قرار نخواهد گرفت .</a:t>
            </a:r>
          </a:p>
          <a:p>
            <a:pPr algn="r" rtl="1"/>
            <a:endParaRPr lang="en-US" dirty="0"/>
          </a:p>
        </p:txBody>
      </p:sp>
    </p:spTree>
    <p:extLst>
      <p:ext uri="{BB962C8B-B14F-4D97-AF65-F5344CB8AC3E}">
        <p14:creationId xmlns:p14="http://schemas.microsoft.com/office/powerpoint/2010/main" val="268085610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Autofit/>
          </a:bodyPr>
          <a:lstStyle/>
          <a:p>
            <a:pPr algn="r" rtl="1"/>
            <a:r>
              <a:rPr lang="fa-IR" sz="1600" dirty="0"/>
              <a:t>آنزیم ها :</a:t>
            </a:r>
          </a:p>
          <a:p>
            <a:pPr marL="0" indent="0" algn="r" rtl="1">
              <a:buNone/>
            </a:pPr>
            <a:r>
              <a:rPr lang="fa-IR" sz="1600" dirty="0"/>
              <a:t>آنزیم ها جزئی از پروتئین می باشد که برای نابودی لکه ها و کثیفی های مواد غذایی بسیار فوق العاده عمل می کند و بهتر است بدانید که هر آنزیم لکه خاصی را نابود می‌کند از این رو در فرمولاسیون پودر ماشین لباسشویی از آنزیم های مختلفی استفاده می شود .</a:t>
            </a:r>
          </a:p>
          <a:p>
            <a:pPr algn="r" rtl="1"/>
            <a:r>
              <a:rPr lang="fa-IR" sz="1600" dirty="0"/>
              <a:t>اسید سیتریک :</a:t>
            </a:r>
          </a:p>
          <a:p>
            <a:pPr marL="0" indent="0" algn="r" rtl="1">
              <a:buNone/>
            </a:pPr>
            <a:r>
              <a:rPr lang="fa-IR" sz="1600" dirty="0"/>
              <a:t>اسید سیتریک از اسید های آلی ملایم می باشد و کاربرد آن در فرمولاسیون پودر ماشین لباسشویی این است که بوی ناخوشایند البسه را از بین ببرد و باعث از بین رفتن سختی آب هم می‌شود .</a:t>
            </a:r>
          </a:p>
          <a:p>
            <a:pPr algn="r" rtl="1"/>
            <a:r>
              <a:rPr lang="fa-IR" sz="1600" dirty="0"/>
              <a:t>دی اتیل استر دی متیل آمونیوم کلراید :</a:t>
            </a:r>
          </a:p>
          <a:p>
            <a:pPr marL="0" indent="0" algn="r" rtl="1">
              <a:buNone/>
            </a:pPr>
            <a:r>
              <a:rPr lang="fa-IR" sz="1600" dirty="0"/>
              <a:t>این ماده جزء ترکیبات آمونیوم می باشد که کاربرد آن نرم کردن پارچه برای صاف نگه داشتن لباس است .</a:t>
            </a:r>
          </a:p>
          <a:p>
            <a:pPr algn="r" rtl="1"/>
            <a:r>
              <a:rPr lang="fa-IR" sz="1600" dirty="0"/>
              <a:t>اسانس :</a:t>
            </a:r>
          </a:p>
          <a:p>
            <a:pPr marL="0" indent="0" algn="r" rtl="1">
              <a:buNone/>
            </a:pPr>
            <a:r>
              <a:rPr lang="fa-IR" sz="1600" dirty="0"/>
              <a:t>از اسانس برای خوشبو شدن پودر ماشین لباسشویی استفاده می شود که این رایحه خوب باعث می گردد که لباس ها بوی خوبی بگیرند</a:t>
            </a:r>
          </a:p>
          <a:p>
            <a:pPr algn="r" rtl="1"/>
            <a:endParaRPr lang="en-US" sz="1600" dirty="0"/>
          </a:p>
        </p:txBody>
      </p:sp>
    </p:spTree>
    <p:extLst>
      <p:ext uri="{BB962C8B-B14F-4D97-AF65-F5344CB8AC3E}">
        <p14:creationId xmlns:p14="http://schemas.microsoft.com/office/powerpoint/2010/main" val="162202035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8230" y="1960930"/>
            <a:ext cx="3198570" cy="1221639"/>
          </a:xfrm>
          <a:effectLst>
            <a:glow>
              <a:schemeClr val="accent1">
                <a:alpha val="40000"/>
              </a:schemeClr>
            </a:glow>
            <a:innerShdw blurRad="355600" dist="50800">
              <a:prstClr val="black">
                <a:alpha val="55000"/>
              </a:prstClr>
            </a:innerShdw>
          </a:effectLst>
        </p:spPr>
        <p:txBody>
          <a:bodyPr>
            <a:normAutofit/>
          </a:bodyPr>
          <a:lstStyle/>
          <a:p>
            <a:pPr algn="ctr"/>
            <a:r>
              <a:rPr lang="fa-IR" b="1" dirty="0" smtClean="0">
                <a:solidFill>
                  <a:srgbClr val="FFFF00"/>
                </a:solidFill>
                <a:effectLst>
                  <a:outerShdw blurRad="38100" dist="38100" dir="2700000" algn="tl">
                    <a:srgbClr val="000000">
                      <a:alpha val="43137"/>
                    </a:srgbClr>
                  </a:outerShdw>
                </a:effectLst>
                <a:cs typeface="2  Elham" panose="00000400000000000000" pitchFamily="2" charset="-78"/>
              </a:rPr>
              <a:t>نرم کننده موی سر</a:t>
            </a:r>
            <a:endParaRPr lang="en-US" b="1" dirty="0">
              <a:solidFill>
                <a:srgbClr val="FFFF00"/>
              </a:solidFill>
              <a:effectLst>
                <a:outerShdw blurRad="38100" dist="38100" dir="2700000" algn="tl">
                  <a:srgbClr val="000000">
                    <a:alpha val="43137"/>
                  </a:srgbClr>
                </a:outerShdw>
              </a:effectLst>
              <a:cs typeface="2  Elham" panose="00000400000000000000" pitchFamily="2" charset="-78"/>
            </a:endParaRPr>
          </a:p>
        </p:txBody>
      </p:sp>
      <p:pic>
        <p:nvPicPr>
          <p:cNvPr id="4" name="Picture 3"/>
          <p:cNvPicPr>
            <a:picLocks noChangeAspect="1"/>
          </p:cNvPicPr>
          <p:nvPr/>
        </p:nvPicPr>
        <p:blipFill>
          <a:blip r:embed="rId2"/>
          <a:stretch>
            <a:fillRect/>
          </a:stretch>
        </p:blipFill>
        <p:spPr>
          <a:xfrm>
            <a:off x="1517900" y="1044700"/>
            <a:ext cx="3458472" cy="3380777"/>
          </a:xfrm>
          <a:prstGeom prst="rect">
            <a:avLst/>
          </a:prstGeom>
          <a:ln>
            <a:noFill/>
          </a:ln>
          <a:effectLst/>
          <a:scene3d>
            <a:camera prst="orthographicFront">
              <a:rot lat="0" lon="0" rev="0"/>
            </a:camera>
            <a:lightRig rig="contrasting" dir="t">
              <a:rot lat="0" lon="0" rev="7800000"/>
            </a:lightRig>
          </a:scene3d>
          <a:sp3d>
            <a:bevelT w="139700" h="139700"/>
          </a:sp3d>
        </p:spPr>
      </p:pic>
    </p:spTree>
    <p:extLst>
      <p:ext uri="{BB962C8B-B14F-4D97-AF65-F5344CB8AC3E}">
        <p14:creationId xmlns:p14="http://schemas.microsoft.com/office/powerpoint/2010/main" val="338916210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AE" dirty="0"/>
              <a:t>ترکیبات نرم کننده مو</a:t>
            </a:r>
            <a:endParaRPr lang="en-US" dirty="0"/>
          </a:p>
        </p:txBody>
      </p:sp>
      <p:sp>
        <p:nvSpPr>
          <p:cNvPr id="3" name="Content Placeholder 2"/>
          <p:cNvSpPr>
            <a:spLocks noGrp="1"/>
          </p:cNvSpPr>
          <p:nvPr>
            <p:ph idx="1"/>
          </p:nvPr>
        </p:nvSpPr>
        <p:spPr/>
        <p:txBody>
          <a:bodyPr>
            <a:normAutofit fontScale="55000" lnSpcReduction="20000"/>
          </a:bodyPr>
          <a:lstStyle/>
          <a:p>
            <a:pPr algn="just" rtl="1"/>
            <a:r>
              <a:rPr lang="ar-AE" b="1" dirty="0"/>
              <a:t>سورفکتانت‌ها و پلیمرهای کاتیونی: </a:t>
            </a:r>
            <a:r>
              <a:rPr lang="ar-AE" dirty="0"/>
              <a:t>این دو گروه ترکیباتی از مولکول‌ های بلند هستند که به سطح مو می‌چسبند و آنها را می‌پوشانند. این کار باعث می‌شود موها بدون گیر کردن، از کنار یکدیگر بلغزند و به راحتی از هم جدا شوند. ستریمونیوم کلراید، بهنتریمونیوم کلراید، پلی کواترنیوم 10 و پلی کواترنیوم 7 انواعی از ترکیبات کاتیونی هستند که این وظیفه را به خوبی انجام می دهند</a:t>
            </a:r>
            <a:r>
              <a:rPr lang="ar-AE" dirty="0" smtClean="0"/>
              <a:t>.</a:t>
            </a:r>
          </a:p>
          <a:p>
            <a:pPr algn="just" rtl="1"/>
            <a:r>
              <a:rPr lang="ar-AE" b="1" dirty="0" smtClean="0"/>
              <a:t>روغن‌ها: </a:t>
            </a:r>
            <a:r>
              <a:rPr lang="ar-AE" dirty="0" smtClean="0"/>
              <a:t>روغن‌ها رطوبت را حفظ می کنند و یک لایه محافظ لغزنده روی مو ایجاد می کنند تا حالت دهی راحت تر و آسیب کمتری به آن وارد شود. علاوه بر این، برخی از روغن‌ها (مانند روغن زیتون و نارگیل) می‌توانند از طریق کوتیکول مو به هسته مو نفوذ کنند که می‌تواند خاصیت ارتجاعی مو را بهبود بخشد و آن را نرم تر کند.</a:t>
            </a:r>
          </a:p>
          <a:p>
            <a:pPr algn="just" rtl="1"/>
            <a:r>
              <a:rPr lang="ar-AE" b="1" dirty="0" smtClean="0"/>
              <a:t>مرطوب کننده ها: </a:t>
            </a:r>
            <a:r>
              <a:rPr lang="ar-AE" dirty="0" smtClean="0"/>
              <a:t>این مواد آب را به سمت مو جذب می کنند و با این کار آبرسانی به موها را انجام می دهند. به عنوان مثال می توان به گلیسیرین، سدیم </a:t>
            </a:r>
            <a:r>
              <a:rPr lang="en-US" dirty="0" smtClean="0"/>
              <a:t>PCA، </a:t>
            </a:r>
            <a:r>
              <a:rPr lang="ar-AE" dirty="0" smtClean="0"/>
              <a:t>پروپیلن گلیکول و… اشاره کرد. </a:t>
            </a:r>
          </a:p>
          <a:p>
            <a:pPr algn="just" rtl="1"/>
            <a:r>
              <a:rPr lang="ar-AE" b="1" dirty="0" smtClean="0"/>
              <a:t>سیلیکون ها: </a:t>
            </a:r>
            <a:r>
              <a:rPr lang="ar-AE" dirty="0" smtClean="0"/>
              <a:t>این مواد موها را با یک لایه نازک و براق که لغزنده و روان است می پوشانند. همچنین به محافظت از مو در برابر آسیب های حالت دهنده های گرمایی مانند سشوار و اتو کمک می کند. از جمله سیلیکون ها می توان به سیکلوپنتاسیلوکسان اشاره کرد.</a:t>
            </a:r>
          </a:p>
          <a:p>
            <a:pPr algn="just" rtl="1"/>
            <a:r>
              <a:rPr lang="ar-AE" b="1" dirty="0" smtClean="0"/>
              <a:t>پروتئین ها: </a:t>
            </a:r>
            <a:r>
              <a:rPr lang="ar-AE" dirty="0" smtClean="0"/>
              <a:t>پروتئین ها، از جمله پروتئین های هیدرولیز اغلب یک پوشش محافظ روی موهای آسیب دیده تشکیل می دهند و از آنها محافظت می کنند. به عنوان مثال می توان به کلاژن هیدرولیز شده، پروتئین هیدرولیز گندم، کراتین هیدرولیز شده و پروتئین هیدرولیز شده ابریشم اشاره کرد.</a:t>
            </a:r>
            <a:endParaRPr lang="en-US" dirty="0"/>
          </a:p>
        </p:txBody>
      </p:sp>
    </p:spTree>
    <p:extLst>
      <p:ext uri="{BB962C8B-B14F-4D97-AF65-F5344CB8AC3E}">
        <p14:creationId xmlns:p14="http://schemas.microsoft.com/office/powerpoint/2010/main" val="22846541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Autofit/>
          </a:bodyPr>
          <a:lstStyle/>
          <a:p>
            <a:pPr marL="0" indent="0" algn="just" rtl="1">
              <a:buNone/>
            </a:pPr>
            <a:r>
              <a:rPr lang="ar-AE" sz="1400" b="1" dirty="0" smtClean="0"/>
              <a:t>تنظیم </a:t>
            </a:r>
            <a:r>
              <a:rPr lang="ar-AE" sz="1400" b="1" dirty="0"/>
              <a:t>کننده </a:t>
            </a:r>
            <a:r>
              <a:rPr lang="en-US" sz="1400" b="1" dirty="0"/>
              <a:t>pH</a:t>
            </a:r>
          </a:p>
          <a:p>
            <a:pPr marL="0" indent="0" algn="just" rtl="1">
              <a:buNone/>
            </a:pPr>
            <a:r>
              <a:rPr lang="ar-AE" sz="1200" dirty="0"/>
              <a:t>از آنجایی که موهای معمولی به محصولاتی که کمی در محدوده اسیدی هستند، بهترین واکنش را نشان می دهند، استفاده از یک تنظیم کننده </a:t>
            </a:r>
            <a:r>
              <a:rPr lang="en-US" sz="1200" dirty="0"/>
              <a:t>pH </a:t>
            </a:r>
            <a:r>
              <a:rPr lang="ar-AE" sz="1200" dirty="0"/>
              <a:t>به اصلاح محصول نهایی کمک می کند تا درست باشد. عددی حدود 6 یک حالت ایده آل است که برای کف سر و مو توصیه می شود.</a:t>
            </a:r>
          </a:p>
          <a:p>
            <a:pPr marL="0" indent="0" algn="just" rtl="1">
              <a:buNone/>
            </a:pPr>
            <a:r>
              <a:rPr lang="ar-AE" sz="1400" b="1" dirty="0" smtClean="0"/>
              <a:t>گلیسیرین</a:t>
            </a:r>
            <a:endParaRPr lang="ar-AE" sz="1400" b="1" dirty="0"/>
          </a:p>
          <a:p>
            <a:pPr marL="0" indent="0" algn="just" rtl="1">
              <a:buNone/>
            </a:pPr>
            <a:r>
              <a:rPr lang="ar-AE" sz="1200" dirty="0"/>
              <a:t>گلیسیرین متعلق به یک گروه کلیدی از مواد تشکیل دهنده نرم کننده مو، مرطوب کننده ها است. مرطوب کننده ها و به ویژه گلیسیرین مورد علاقه مصرف کنندگان هستند زیرا رطوبت را از محیط و اعماق پوست جذب می کنند و آن را به سطح می آورند. رطوبت جذب شده، به مو داده می شود و برای تامین آبرسانی لازم در آن قفل می شود. افزودن گلیسیرین به روتین مراقبت از مو می تواند رطوبت مورد نیاز را به خصوص برای موهای خشک فراهم کند. یک مطالعه در سال 2016 نشان داد که گلیسیرین در مقایسه با آلفا هیدروکسی اسیدها، پروپیلن گلیکول، بوتیلن گلیکول، اوره و سوربیتول “موثرترین مرطوب کننده” است</a:t>
            </a:r>
            <a:r>
              <a:rPr lang="ar-AE" sz="1200" dirty="0" smtClean="0"/>
              <a:t>.</a:t>
            </a:r>
            <a:endParaRPr lang="en-US" sz="1200" dirty="0" smtClean="0"/>
          </a:p>
          <a:p>
            <a:pPr marL="0" indent="0" algn="just" rtl="1">
              <a:buNone/>
            </a:pPr>
            <a:endParaRPr lang="ar-AE" sz="1200" dirty="0"/>
          </a:p>
          <a:p>
            <a:pPr marL="0" indent="0" algn="just" rtl="1">
              <a:buNone/>
            </a:pPr>
            <a:r>
              <a:rPr lang="ar-AE" sz="1400" b="1" dirty="0" smtClean="0"/>
              <a:t>دایمتیکون </a:t>
            </a:r>
            <a:r>
              <a:rPr lang="en-US" sz="1400" b="1" dirty="0" err="1"/>
              <a:t>Dimethicone</a:t>
            </a:r>
            <a:endParaRPr lang="en-US" sz="1400" b="1" dirty="0"/>
          </a:p>
          <a:p>
            <a:pPr marL="0" indent="0" algn="just" rtl="1">
              <a:buNone/>
            </a:pPr>
            <a:r>
              <a:rPr lang="ar-AE" sz="1200" dirty="0"/>
              <a:t>دایمتیکون نوعی ماده سیلیکونی است که در نرم‌ کننده‌ های مو به دلیل توانایی آن در کنترل موخوره و لغزش و درخشندگی بیشتر موها محبوب است. دایمتیکون می تواند کوتیکول ها را صاف کرده و به تار مو بچسباند و به آن بافت ابریشمی و درخشندگی بدهد. همچنین برای موهای آسیب دیده از گرما مفید است زیرا دارای مزایای محافظت از گرما بوده و با ایجاد یک سد محافظ بر روی لایه خارجی مو به نام کوتیکول به ظاهر سالم آن کمک می کند.</a:t>
            </a:r>
          </a:p>
          <a:p>
            <a:pPr marL="0" indent="0" algn="r" rtl="1">
              <a:buNone/>
            </a:pPr>
            <a:endParaRPr lang="en-US" sz="1200" dirty="0"/>
          </a:p>
        </p:txBody>
      </p:sp>
    </p:spTree>
    <p:extLst>
      <p:ext uri="{BB962C8B-B14F-4D97-AF65-F5344CB8AC3E}">
        <p14:creationId xmlns:p14="http://schemas.microsoft.com/office/powerpoint/2010/main" val="25940795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55000" lnSpcReduction="20000"/>
          </a:bodyPr>
          <a:lstStyle/>
          <a:p>
            <a:pPr marL="0" indent="0" algn="just" rtl="1">
              <a:buNone/>
            </a:pPr>
            <a:endParaRPr lang="ar-AE" dirty="0"/>
          </a:p>
          <a:p>
            <a:pPr marL="0" indent="0" algn="just" rtl="1">
              <a:buNone/>
            </a:pPr>
            <a:r>
              <a:rPr lang="ar-AE" b="1" dirty="0" smtClean="0"/>
              <a:t>الکل </a:t>
            </a:r>
            <a:r>
              <a:rPr lang="ar-AE" b="1" dirty="0"/>
              <a:t>ستیل </a:t>
            </a:r>
            <a:r>
              <a:rPr lang="en-US" b="1" dirty="0" err="1"/>
              <a:t>Cetyl</a:t>
            </a:r>
            <a:r>
              <a:rPr lang="en-US" b="1" dirty="0"/>
              <a:t> Alcohol</a:t>
            </a:r>
          </a:p>
          <a:p>
            <a:pPr marL="0" indent="0" algn="just" rtl="1">
              <a:buNone/>
            </a:pPr>
            <a:r>
              <a:rPr lang="ar-AE" dirty="0"/>
              <a:t>الکل ها اغلب با اثر خشکی روی پوست سر همراه هستند، اما این برای همه صدق نمی کند. برخی از آنها به دلیل اثر آبرسانی و حالت‌ دهندگی فوق‌ العاده‌ شان در ترکیبات و فرمولاسیون محصولات مراقبت از مو قرار می‌گیرند. ستیل الکل یکی از آنهاست. این الکل چرب که از گیاهان به دست می‌ آید، از اتانول سنگین‌ تر است و برای مدت طولانی‌تری به موها آبرسانی و رطوبت بیشتری می‌دهد. وجود ستیل الکل در محصولات مراقبت از مو به بهبود کنترل پذیری مو و حفظ رطوبت کمک می کند. همچنین به نرم و صاف شدن موها کمک می کند، درخشندگی و تغذیه را از ریشه تا نوک ایجاد می کند و موهایی حجیم و شاداب ایجاد می کند. برخی دیگر از الکل های چرب مرطوب کننده عبارتند از میریستیل الکل، استئاریل الکل، الکل </a:t>
            </a:r>
            <a:r>
              <a:rPr lang="en-US" dirty="0" err="1"/>
              <a:t>Cetearyl</a:t>
            </a:r>
            <a:r>
              <a:rPr lang="en-US" dirty="0"/>
              <a:t>.</a:t>
            </a:r>
          </a:p>
          <a:p>
            <a:pPr marL="0" indent="0" algn="just" rtl="1">
              <a:buNone/>
            </a:pPr>
            <a:endParaRPr lang="en-US" dirty="0"/>
          </a:p>
          <a:p>
            <a:pPr marL="0" indent="0" algn="just" rtl="1">
              <a:buNone/>
            </a:pPr>
            <a:r>
              <a:rPr lang="ar-AE" b="1" dirty="0" smtClean="0"/>
              <a:t>بنزوفنون </a:t>
            </a:r>
            <a:r>
              <a:rPr lang="en-US" b="1" dirty="0" err="1"/>
              <a:t>Benzophenone</a:t>
            </a:r>
            <a:endParaRPr lang="en-US" b="1" dirty="0"/>
          </a:p>
          <a:p>
            <a:pPr marL="0" indent="0" algn="just" rtl="1">
              <a:buNone/>
            </a:pPr>
            <a:r>
              <a:rPr lang="ar-AE" dirty="0"/>
              <a:t>بنزوفنون دارای خواص جذب </a:t>
            </a:r>
            <a:r>
              <a:rPr lang="en-US" dirty="0"/>
              <a:t>UVB </a:t>
            </a:r>
            <a:r>
              <a:rPr lang="ar-AE" dirty="0"/>
              <a:t>و </a:t>
            </a:r>
            <a:r>
              <a:rPr lang="en-US" dirty="0"/>
              <a:t>UVA </a:t>
            </a:r>
            <a:r>
              <a:rPr lang="ar-AE" dirty="0"/>
              <a:t>است که برای فیلتر کردن اشعه مضر فرابنفش (</a:t>
            </a:r>
            <a:r>
              <a:rPr lang="en-US" dirty="0"/>
              <a:t>UV) </a:t>
            </a:r>
            <a:r>
              <a:rPr lang="ar-AE" dirty="0"/>
              <a:t>طراحی شده است. بنزوفنون ها نوعی ترکیب آلی هستند که اغلب در کرم های ضد آفتاب استفاده می شوند و خواص مفیدی در طیف وسیعی از محصولات مراقبت از مو از جمله شامپوها، اسپری های مو و نرم کننده های مو دارند. این ماده برای محافظت از کوتیکول مو در برابر آسیب اشعه ماوراء بنفش عمل می کند. همچنین هدف آن حفظ نتایج درمان های شیمیایی خاص مانند استفاده از رنگ مو است. این کار را با حفظ یکپارچگی مواد و اثرات مختلف مانند رنگ، رایحه و جلوگیری از خراب شدن آنها در برابر نور خورشید انجام می دهد.</a:t>
            </a:r>
          </a:p>
          <a:p>
            <a:endParaRPr lang="ar-AE" dirty="0"/>
          </a:p>
          <a:p>
            <a:endParaRPr lang="en-US" dirty="0"/>
          </a:p>
        </p:txBody>
      </p:sp>
    </p:spTree>
    <p:extLst>
      <p:ext uri="{BB962C8B-B14F-4D97-AF65-F5344CB8AC3E}">
        <p14:creationId xmlns:p14="http://schemas.microsoft.com/office/powerpoint/2010/main" val="408413538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47500" lnSpcReduction="20000"/>
          </a:bodyPr>
          <a:lstStyle/>
          <a:p>
            <a:pPr marL="0" indent="0" algn="r" rtl="1">
              <a:buNone/>
            </a:pPr>
            <a:r>
              <a:rPr lang="ar-AE" sz="2900" b="1" dirty="0" smtClean="0"/>
              <a:t>روغن </a:t>
            </a:r>
            <a:r>
              <a:rPr lang="ar-AE" sz="2900" b="1" dirty="0"/>
              <a:t>های طبیعی</a:t>
            </a:r>
          </a:p>
          <a:p>
            <a:pPr marL="0" indent="0" algn="r" rtl="1">
              <a:buNone/>
            </a:pPr>
            <a:r>
              <a:rPr lang="ar-AE" dirty="0"/>
              <a:t>مانند روغن آووکادو، زیتون، سویا که می تواند به ساقه مو نفوذ کند. روغن ها روان کننده، نرمی و درخشندگی ایجاد می کنند. در ترکیبات نرم کننده ها به دنبال این مواد باشید. بطور مثال روغن زیتون یک ماده طبیعی است که به دلیل خواص حالت دهنده اش شناخته شده است. این روغن به ساقه مو نفوذ کرده و رطوبت را حفظ کرده و نرمی آن را افزایش می دهد. همچنین می تواند به صاف شدن موها و کاهش موخوره نیز کمک کند. درخشندگی که اغلب به روغن زیتون نسبت داده می شود ممکن است به دلیل توانایی آن در صاف کردن کوتیکول خارجی مو باشد. روغن زیتون یکی از مواد اصلی حالت دهنده مو در موهای خشک و پرپشت محسوب می شود. همچنین یک ماده اثبات شده و محبوب برای استفاده در موهای تحت درمان شیمیایی و برای درمان آسیب های مو مانند موخوره است.</a:t>
            </a:r>
          </a:p>
          <a:p>
            <a:pPr marL="0" indent="0" algn="r" rtl="1">
              <a:buNone/>
            </a:pPr>
            <a:endParaRPr lang="ar-AE" dirty="0"/>
          </a:p>
          <a:p>
            <a:pPr marL="0" indent="0" algn="r" rtl="1">
              <a:buNone/>
            </a:pPr>
            <a:r>
              <a:rPr lang="ar-AE" sz="2900" b="1" dirty="0" smtClean="0"/>
              <a:t>پروتئین </a:t>
            </a:r>
            <a:r>
              <a:rPr lang="ar-AE" sz="2900" b="1" dirty="0"/>
              <a:t>های هیدرولیز شده</a:t>
            </a:r>
          </a:p>
          <a:p>
            <a:pPr marL="0" indent="0" algn="r" rtl="1">
              <a:buNone/>
            </a:pPr>
            <a:r>
              <a:rPr lang="ar-AE" dirty="0"/>
              <a:t>این پروتئین ها به اندازه کوچک ساخته شده اند، بنابراین به راحتی جذب می شوند و به لایه دوم / قشر تار مو می رسند. پس از جذب، از موها محافظت کرده و به افزایش درخشندگی و کاهش شکنندگی و شکستگی آنها کمک می کنند. برخی از پروتئین های هیدرولیز شده رایج عبارتند از کراتین هیدرولیز شده، پروتئین هیدرولیز شده گندم و پروتئین هیدرولیز شده ابریشم.</a:t>
            </a:r>
          </a:p>
          <a:p>
            <a:pPr marL="0" indent="0" algn="r" rtl="1">
              <a:buNone/>
            </a:pPr>
            <a:endParaRPr lang="ar-AE" dirty="0"/>
          </a:p>
          <a:p>
            <a:pPr marL="0" indent="0" algn="r" rtl="1">
              <a:buNone/>
            </a:pPr>
            <a:r>
              <a:rPr lang="ar-AE" sz="2900" b="1" dirty="0" smtClean="0"/>
              <a:t>عطر</a:t>
            </a:r>
            <a:endParaRPr lang="ar-AE" sz="2900" b="1" dirty="0"/>
          </a:p>
          <a:p>
            <a:pPr marL="0" indent="0" algn="r" rtl="1">
              <a:buNone/>
            </a:pPr>
            <a:r>
              <a:rPr lang="ar-AE" dirty="0"/>
              <a:t>یک راه فوق العاده برای تنظیم حال و هوای زمانی که از یک محصول استفاده می کنید، شخصی سازی آن متناسب با سلیقه هر فرد است، همه چیز را در مورد عطر یا ترکیب مورد نظر خود بشناسید و سپس اقدام به خرید نرم کننده کنید.</a:t>
            </a:r>
          </a:p>
          <a:p>
            <a:endParaRPr lang="en-US" dirty="0"/>
          </a:p>
        </p:txBody>
      </p:sp>
    </p:spTree>
    <p:extLst>
      <p:ext uri="{BB962C8B-B14F-4D97-AF65-F5344CB8AC3E}">
        <p14:creationId xmlns:p14="http://schemas.microsoft.com/office/powerpoint/2010/main" val="35705243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AE" dirty="0"/>
              <a:t>فواید نرم کننده مو</a:t>
            </a:r>
            <a:endParaRPr lang="en-US" dirty="0"/>
          </a:p>
        </p:txBody>
      </p:sp>
      <p:sp>
        <p:nvSpPr>
          <p:cNvPr id="3" name="Content Placeholder 2"/>
          <p:cNvSpPr>
            <a:spLocks noGrp="1"/>
          </p:cNvSpPr>
          <p:nvPr>
            <p:ph idx="1"/>
          </p:nvPr>
        </p:nvSpPr>
        <p:spPr/>
        <p:txBody>
          <a:bodyPr/>
          <a:lstStyle/>
          <a:p>
            <a:pPr algn="r" rtl="1"/>
            <a:r>
              <a:rPr lang="ar-AE" dirty="0"/>
              <a:t>بهبود درخشش</a:t>
            </a:r>
          </a:p>
          <a:p>
            <a:pPr algn="r" rtl="1"/>
            <a:r>
              <a:rPr lang="ar-AE" dirty="0"/>
              <a:t>بهبود نرمی و لطافت</a:t>
            </a:r>
          </a:p>
          <a:p>
            <a:pPr algn="r" rtl="1"/>
            <a:r>
              <a:rPr lang="ar-AE" dirty="0"/>
              <a:t>ضد الکتریسیته ساکن</a:t>
            </a:r>
          </a:p>
          <a:p>
            <a:pPr algn="r" rtl="1"/>
            <a:r>
              <a:rPr lang="ar-AE" dirty="0"/>
              <a:t>تقویت/کاهش شکستگی</a:t>
            </a:r>
          </a:p>
          <a:p>
            <a:pPr algn="r" rtl="1"/>
            <a:r>
              <a:rPr lang="ar-AE" dirty="0"/>
              <a:t>کاهش موخوره و شکاف انتهایی</a:t>
            </a:r>
            <a:endParaRPr lang="en-US" dirty="0"/>
          </a:p>
        </p:txBody>
      </p:sp>
    </p:spTree>
    <p:extLst>
      <p:ext uri="{BB962C8B-B14F-4D97-AF65-F5344CB8AC3E}">
        <p14:creationId xmlns:p14="http://schemas.microsoft.com/office/powerpoint/2010/main" val="21277970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مایع لباسشویی</a:t>
            </a:r>
            <a:endParaRPr lang="en-US" dirty="0"/>
          </a:p>
        </p:txBody>
      </p:sp>
      <p:sp>
        <p:nvSpPr>
          <p:cNvPr id="3" name="Content Placeholder 2"/>
          <p:cNvSpPr>
            <a:spLocks noGrp="1"/>
          </p:cNvSpPr>
          <p:nvPr>
            <p:ph idx="1"/>
          </p:nvPr>
        </p:nvSpPr>
        <p:spPr/>
        <p:txBody>
          <a:bodyPr/>
          <a:lstStyle/>
          <a:p>
            <a:pPr algn="just" rtl="1"/>
            <a:r>
              <a:rPr lang="fa-IR" dirty="0"/>
              <a:t>فرمولاسیون مایع شوینده لباسشویی فرآیند پیچیده ای است که اصول شیمی، زیست شناسی و فیزیک را با هم ادغام می کند. هدف ایجاد محصولی است که به طور موثر لباس ها را تمیز می کند، راحتی و سهولت استفاده را ارائه می دهد و نگرانی های مختلف پارچه و لکه را برطرف می کند. در این بخش، اجزای اساسی که یک مایع شوینده معمولی را تشکیل می‌دهند را بررسی می‌کنیم و نقش‌ها و عملکردهای خاص آنها را مورد بحث قرار می‌دهیم.</a:t>
            </a:r>
            <a:endParaRPr lang="en-US" dirty="0"/>
          </a:p>
        </p:txBody>
      </p:sp>
    </p:spTree>
    <p:extLst>
      <p:ext uri="{BB962C8B-B14F-4D97-AF65-F5344CB8AC3E}">
        <p14:creationId xmlns:p14="http://schemas.microsoft.com/office/powerpoint/2010/main" val="267290258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8230" y="1960930"/>
            <a:ext cx="3198570" cy="1221639"/>
          </a:xfrm>
          <a:effectLst>
            <a:glow>
              <a:schemeClr val="accent1">
                <a:alpha val="40000"/>
              </a:schemeClr>
            </a:glow>
            <a:innerShdw blurRad="355600" dist="50800">
              <a:prstClr val="black">
                <a:alpha val="55000"/>
              </a:prstClr>
            </a:innerShdw>
          </a:effectLst>
        </p:spPr>
        <p:txBody>
          <a:bodyPr>
            <a:normAutofit/>
          </a:bodyPr>
          <a:lstStyle/>
          <a:p>
            <a:pPr algn="ctr"/>
            <a:r>
              <a:rPr lang="fa-IR" b="1" dirty="0" smtClean="0">
                <a:solidFill>
                  <a:srgbClr val="FFFF00"/>
                </a:solidFill>
                <a:effectLst>
                  <a:outerShdw blurRad="38100" dist="38100" dir="2700000" algn="tl">
                    <a:srgbClr val="000000">
                      <a:alpha val="43137"/>
                    </a:srgbClr>
                  </a:outerShdw>
                </a:effectLst>
                <a:cs typeface="2  Elham" panose="00000400000000000000" pitchFamily="2" charset="-78"/>
              </a:rPr>
              <a:t>صابون</a:t>
            </a:r>
            <a:endParaRPr lang="en-US" b="1" dirty="0">
              <a:solidFill>
                <a:srgbClr val="FFFF00"/>
              </a:solidFill>
              <a:effectLst>
                <a:outerShdw blurRad="38100" dist="38100" dir="2700000" algn="tl">
                  <a:srgbClr val="000000">
                    <a:alpha val="43137"/>
                  </a:srgbClr>
                </a:outerShdw>
              </a:effectLst>
              <a:cs typeface="2  Elham" panose="00000400000000000000" pitchFamily="2" charset="-78"/>
            </a:endParaRPr>
          </a:p>
        </p:txBody>
      </p:sp>
      <p:pic>
        <p:nvPicPr>
          <p:cNvPr id="3" name="Picture 2"/>
          <p:cNvPicPr>
            <a:picLocks noChangeAspect="1"/>
          </p:cNvPicPr>
          <p:nvPr/>
        </p:nvPicPr>
        <p:blipFill>
          <a:blip r:embed="rId2"/>
          <a:stretch>
            <a:fillRect/>
          </a:stretch>
        </p:blipFill>
        <p:spPr>
          <a:xfrm>
            <a:off x="1059785" y="1960930"/>
            <a:ext cx="3773730" cy="251582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Tree>
    <p:extLst>
      <p:ext uri="{BB962C8B-B14F-4D97-AF65-F5344CB8AC3E}">
        <p14:creationId xmlns:p14="http://schemas.microsoft.com/office/powerpoint/2010/main" val="255372620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3" name="Content Placeholder 2"/>
          <p:cNvSpPr>
            <a:spLocks noGrp="1"/>
          </p:cNvSpPr>
          <p:nvPr>
            <p:ph idx="1"/>
          </p:nvPr>
        </p:nvSpPr>
        <p:spPr/>
        <p:txBody>
          <a:bodyPr>
            <a:normAutofit/>
          </a:bodyPr>
          <a:lstStyle/>
          <a:p>
            <a:pPr algn="just" rtl="1"/>
            <a:r>
              <a:rPr lang="fa-IR" sz="1600" dirty="0"/>
              <a:t>صابون به دو ماده اولیه اصلی نیاز دارد: چربی و ماده قلیایی. چربی مورد نیاز در ساخت صابون عبارتند از روغن نارگیل و روغن هسته پالم که هردوی آنها واجد اسید های چرب ۱۲ کربنه هستند. تالو (پیه گاوی و گوسفندی) و روغن هسته پالم که واجد اسید های چرب با زنجیره ۱۸ کربنی هستند. ماده قلیایی ای که امروزه بیشتر مورد استفاده قرار می گیرد هیدروکسید سدیم یا سود سوزآور است. هیدروکسید پتاسیم را نیز می توان مورد استفاده قرار داد.</a:t>
            </a:r>
            <a:endParaRPr lang="en-US" sz="1600" dirty="0"/>
          </a:p>
        </p:txBody>
      </p:sp>
      <p:pic>
        <p:nvPicPr>
          <p:cNvPr id="4" name="Picture 3"/>
          <p:cNvPicPr>
            <a:picLocks noChangeAspect="1"/>
          </p:cNvPicPr>
          <p:nvPr/>
        </p:nvPicPr>
        <p:blipFill>
          <a:blip r:embed="rId2"/>
          <a:stretch>
            <a:fillRect/>
          </a:stretch>
        </p:blipFill>
        <p:spPr>
          <a:xfrm>
            <a:off x="2128720" y="2656684"/>
            <a:ext cx="4467224" cy="2092754"/>
          </a:xfrm>
          <a:prstGeom prst="rect">
            <a:avLst/>
          </a:prstGeom>
        </p:spPr>
      </p:pic>
    </p:spTree>
    <p:extLst>
      <p:ext uri="{BB962C8B-B14F-4D97-AF65-F5344CB8AC3E}">
        <p14:creationId xmlns:p14="http://schemas.microsoft.com/office/powerpoint/2010/main" val="5673924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55000" lnSpcReduction="20000"/>
          </a:bodyPr>
          <a:lstStyle/>
          <a:p>
            <a:pPr marL="457188" lvl="1" indent="0" algn="just" rtl="1">
              <a:buNone/>
            </a:pPr>
            <a:r>
              <a:rPr lang="fa-IR" dirty="0"/>
              <a:t>همانطور که در فرمول فوق پیداست از ترکیب ملکول تری گلیسرید با ملکول هیدروکسید سدیم ,ملکول گلیسرین و ملکول صابون ایجاد می شود که اگر روغن مصرفی تالو یا روغن پالم باشد صابون ایجاد شده ملکول سدیم پالمیتات است و اگر چنانچه از روغن نارگیل و یا روغن هسته پالم استفاده شود صابون ایجاد شده سدیم لائورات خواهد شد. همانطور که پیش تر گفته شد برای ساخت صابون از ترکیب هر دو روغن استفاده می شود در نتیجه صابون تولید شده ترکیبی از سدیم پالمیتات و سدیم لائورات است. گلیسیرین یا همان گلیسرول یک محصول جانبی بسیار مفید در فرآیند تولید صابون است که به عنوان یک نرم کننده و مرطوب کننده در تولید محصولات آرایشی و بهداشتی بکار می رود. ملکول سدیم پالمیتات و سدیم لائورات که همان صابون است واجد یک سر قطبی آبدوست و یک دم غیرقطبی چربی دوست است. تفاوت این دو ملکول فقط در طول زنجیره هیدروکربنی آنها است.</a:t>
            </a:r>
          </a:p>
          <a:p>
            <a:pPr marL="457188" lvl="1" indent="0" algn="just" rtl="1">
              <a:buNone/>
            </a:pPr>
            <a:endParaRPr lang="fa-IR" dirty="0"/>
          </a:p>
          <a:p>
            <a:pPr marL="457188" lvl="1" indent="0" algn="just" rtl="1">
              <a:buNone/>
            </a:pPr>
            <a:endParaRPr lang="fa-IR" dirty="0" smtClean="0"/>
          </a:p>
          <a:p>
            <a:pPr marL="457188" lvl="1" indent="0" algn="just" rtl="1">
              <a:buNone/>
            </a:pPr>
            <a:endParaRPr lang="en-US" dirty="0"/>
          </a:p>
          <a:p>
            <a:pPr marL="457188" lvl="1" indent="0" algn="just" rtl="1">
              <a:buNone/>
            </a:pPr>
            <a:endParaRPr lang="fa-IR" dirty="0" smtClean="0"/>
          </a:p>
          <a:p>
            <a:pPr marL="457188" lvl="1" indent="0" algn="just" rtl="1">
              <a:buNone/>
            </a:pPr>
            <a:r>
              <a:rPr lang="fa-IR" dirty="0" smtClean="0"/>
              <a:t>در </a:t>
            </a:r>
            <a:r>
              <a:rPr lang="fa-IR" dirty="0"/>
              <a:t>هنگام شستشو ملکول های صابون در آب غوطه ور شده و سر قطبی آنها با ملکول های آب و دم غیر قطبی با ملکول های چربی ترکیب شده و ایجاد میسل می کنند. میسل های تشکیل شده در آب شناورند و با آبکشی به راحتی شسته می شوند و به این ترتیب ملکول های لک و چربی موجود در سطح پوست از بین می روند.</a:t>
            </a:r>
            <a:endParaRPr lang="en-US" dirty="0"/>
          </a:p>
        </p:txBody>
      </p:sp>
      <p:pic>
        <p:nvPicPr>
          <p:cNvPr id="5" name="Picture 4"/>
          <p:cNvPicPr>
            <a:picLocks noChangeAspect="1"/>
          </p:cNvPicPr>
          <p:nvPr/>
        </p:nvPicPr>
        <p:blipFill>
          <a:blip r:embed="rId2"/>
          <a:stretch>
            <a:fillRect/>
          </a:stretch>
        </p:blipFill>
        <p:spPr>
          <a:xfrm>
            <a:off x="3350359" y="3029864"/>
            <a:ext cx="2318681" cy="763525"/>
          </a:xfrm>
          <a:prstGeom prst="rect">
            <a:avLst/>
          </a:prstGeom>
        </p:spPr>
      </p:pic>
    </p:spTree>
    <p:extLst>
      <p:ext uri="{BB962C8B-B14F-4D97-AF65-F5344CB8AC3E}">
        <p14:creationId xmlns:p14="http://schemas.microsoft.com/office/powerpoint/2010/main" val="204826423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5" name="Content Placeholder 4"/>
          <p:cNvSpPr>
            <a:spLocks noGrp="1"/>
          </p:cNvSpPr>
          <p:nvPr>
            <p:ph idx="1"/>
          </p:nvPr>
        </p:nvSpPr>
        <p:spPr/>
        <p:txBody>
          <a:bodyPr>
            <a:noAutofit/>
          </a:bodyPr>
          <a:lstStyle/>
          <a:p>
            <a:pPr marL="0" indent="0" algn="just" rtl="1">
              <a:buNone/>
            </a:pPr>
            <a:r>
              <a:rPr lang="fa-IR" sz="1500" dirty="0"/>
              <a:t>صابون ها با توجه به نوع مصرف آنها به سه دسته تقسیم می شوند.</a:t>
            </a:r>
          </a:p>
          <a:p>
            <a:pPr algn="just" rtl="1"/>
            <a:r>
              <a:rPr lang="fa-IR" sz="1500" dirty="0" smtClean="0"/>
              <a:t>صابون </a:t>
            </a:r>
            <a:r>
              <a:rPr lang="fa-IR" sz="1500" dirty="0"/>
              <a:t>استحمام</a:t>
            </a:r>
          </a:p>
          <a:p>
            <a:pPr algn="just" rtl="1"/>
            <a:r>
              <a:rPr lang="fa-IR" sz="1500" dirty="0" smtClean="0"/>
              <a:t>صابون </a:t>
            </a:r>
            <a:r>
              <a:rPr lang="fa-IR" sz="1500" dirty="0"/>
              <a:t>آرایشی</a:t>
            </a:r>
          </a:p>
          <a:p>
            <a:pPr algn="just" rtl="1"/>
            <a:r>
              <a:rPr lang="fa-IR" sz="1500" dirty="0" smtClean="0"/>
              <a:t>صابون </a:t>
            </a:r>
            <a:r>
              <a:rPr lang="fa-IR" sz="1500" dirty="0"/>
              <a:t>رختشویی</a:t>
            </a:r>
          </a:p>
          <a:p>
            <a:pPr marL="0" indent="0" algn="just" rtl="1">
              <a:buNone/>
            </a:pPr>
            <a:r>
              <a:rPr lang="fa-IR" sz="1500" dirty="0" smtClean="0"/>
              <a:t>تفاوت </a:t>
            </a:r>
            <a:r>
              <a:rPr lang="fa-IR" sz="1500" dirty="0"/>
              <a:t>عمده صابون های فوق در نوع و میزان چربی و روغن های مصرفی می باشد. بطور کلی روغن هایی که واجد اسید های چرب با زنجیره ۱۸ کربن هستند صابون هایی با بافت خشن و سفت تولید می کنند در حالیکه روغن هایی که واجد اسید های چرب با زنجیره ۱۲ کربن هستند صابونی با بافت نرم تولید می کنند. از اینرو در تولید انواع صابون از درصد متفاوتی از این روغنها استفاده می شود. به عنوان مثال برای تولید صابون حمام از ۸۵ درصد پیه و یا روغن پالم که واجد اسید چرب ۱۸ کربنی است به همراه ۱۵ درصد روغن نارگیل و یا روغن هسته پالم که واجد اسید چرب ۱۲ کربنه است استفاده می شود. اما برای تولید صابون آرایشی که مخصوص شستشوی صورت می باشد از ۷۵ درصد روغن ۱۸ کربنه و ۲۵ درصد روغن ۱۲ کربنه استفاده می شود. در تولید صابون رختشویی چون استحکام بافت صابون برای ما مهم است فقط از روغن واجد اسید چرب ۱۸ کربنه یعنی تالو و روغن پالم استفاده می شود.</a:t>
            </a:r>
          </a:p>
          <a:p>
            <a:pPr marL="0" indent="0" algn="just" rtl="1">
              <a:buNone/>
            </a:pPr>
            <a:r>
              <a:rPr lang="fa-IR" sz="1500" dirty="0" smtClean="0"/>
              <a:t>صابون </a:t>
            </a:r>
            <a:r>
              <a:rPr lang="fa-IR" sz="1500" dirty="0"/>
              <a:t>بر پایه پتاسیم در مقایسه با صابون بر پایه سدیم محصول محلول تری در آب ایجاد می کند و بنابراین «صابون نرم» نامیده می شود. صابون نرم معمولاً به تنهایی یا در ترکیب با صابون بر پایه سدیم در محصولات اصلاح به کار می رود.</a:t>
            </a:r>
            <a:endParaRPr lang="en-US" sz="1500" dirty="0"/>
          </a:p>
        </p:txBody>
      </p:sp>
    </p:spTree>
    <p:extLst>
      <p:ext uri="{BB962C8B-B14F-4D97-AF65-F5344CB8AC3E}">
        <p14:creationId xmlns:p14="http://schemas.microsoft.com/office/powerpoint/2010/main" val="182967776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فرایند کتری</a:t>
            </a:r>
            <a:endParaRPr lang="en-US" dirty="0"/>
          </a:p>
        </p:txBody>
      </p:sp>
      <p:sp>
        <p:nvSpPr>
          <p:cNvPr id="3" name="Content Placeholder 2"/>
          <p:cNvSpPr>
            <a:spLocks noGrp="1"/>
          </p:cNvSpPr>
          <p:nvPr>
            <p:ph idx="1"/>
          </p:nvPr>
        </p:nvSpPr>
        <p:spPr/>
        <p:txBody>
          <a:bodyPr>
            <a:normAutofit fontScale="55000" lnSpcReduction="20000"/>
          </a:bodyPr>
          <a:lstStyle/>
          <a:p>
            <a:pPr marL="0" indent="0" algn="r" rtl="1">
              <a:buNone/>
            </a:pPr>
            <a:r>
              <a:rPr lang="fa-IR" dirty="0"/>
              <a:t>۱-مواد چربی و قلیایی در یک پاتیل که مخزنی فولادی است و می تواند چند هزار کیلوگرم از مواد را نگه دارد ذوب می شود. سیم پیچ مولد بخار در داخل کتری دسته ای از مواد را گرم می کند و آنها را به جوش می آورد. بعد از به جوش آمدن، چربی با ماده قلیایی واکنش نشان می دهد و صابون و گلیسیرین تولید می شود.</a:t>
            </a:r>
            <a:br>
              <a:rPr lang="fa-IR" dirty="0"/>
            </a:br>
            <a:r>
              <a:rPr lang="fa-IR" dirty="0"/>
              <a:t>۲-حالا صابون و گلیسیرین باید از یکدیگر جدا شوند. برای این کار مخلوط با نمک برخورد داده می شود که باعث می شود صابون به بالا صعود کند و گلیسیرین در کف به جا بماند. سپس گلیسیرین از کف کتری خارج می شود.</a:t>
            </a:r>
            <a:br>
              <a:rPr lang="fa-IR" dirty="0"/>
            </a:br>
            <a:r>
              <a:rPr lang="fa-IR" dirty="0"/>
              <a:t>۳-برای حذف مقادیر اندک چربی ای که تبدیل به صابون نشده اند، یک محلول تند و قوی به کتری اضافه می شود. این مرحله در فرآیند «تغییر قوی» نامیده می شود. این جرم دوباره به جوش آورده می شود و آخرین چربی ها به صابون تبدیل می شود.</a:t>
            </a:r>
            <a:br>
              <a:rPr lang="fa-IR" dirty="0"/>
            </a:br>
            <a:r>
              <a:rPr lang="fa-IR" dirty="0"/>
              <a:t>۴- در گام بعدی صابون دوباره در کتری با آب جوشانده می شود. جرم در نهایت به دو لایه جدا می شود. لایه بالایی حدود ۷۰٪ صابون و ۳۰٪ آب دارد. لایه های پایین تر حاوی بیشتر ناخالصی های موجود در صابون مانند خاک و نمک و همچنین بیشتر آب است. سپس به صابون ۷۲ ساعت استراحت داده می شود تا مواد فرصت کافی برای صابونی شدن را پیدا کنند.</a:t>
            </a:r>
          </a:p>
          <a:p>
            <a:pPr marL="0" indent="0" algn="r" rtl="1">
              <a:buNone/>
            </a:pPr>
            <a:r>
              <a:rPr lang="fa-IR" dirty="0"/>
              <a:t>۵- صابون در این مرحله به تانک ذخیره منتقل شده و پس از آن موادی </a:t>
            </a:r>
            <a:r>
              <a:rPr lang="fa-IR" dirty="0" smtClean="0"/>
              <a:t>مانند لانولین</a:t>
            </a:r>
            <a:r>
              <a:rPr lang="fa-IR" dirty="0"/>
              <a:t> و </a:t>
            </a:r>
            <a:r>
              <a:rPr lang="fa-IR" dirty="0" smtClean="0"/>
              <a:t>پارافین</a:t>
            </a:r>
            <a:r>
              <a:rPr lang="fa-IR" dirty="0"/>
              <a:t> به آن اضافه می شود. سپس مراحل کاهش رطوب صابون انجام می شود بطوریکه در این مرحله صابون با گذر از مبدل های حرارتی رطوبت خود را از دست داده و رطوبت از حدود ۳۰% به ۱۵% کاهش می یابد و در آخر خمیر صابون سرد شده و با گذر از صفحات طوری به شکل چیپس صابون مبدل می شود.</a:t>
            </a:r>
          </a:p>
          <a:p>
            <a:pPr marL="0" indent="0" algn="r" rtl="1">
              <a:buNone/>
            </a:pPr>
            <a:r>
              <a:rPr lang="fa-IR" dirty="0"/>
              <a:t>۶- چیپس صابون با افزودنی های لازم مانند رنگ و </a:t>
            </a:r>
            <a:r>
              <a:rPr lang="fa-IR" dirty="0" smtClean="0"/>
              <a:t>اسانس</a:t>
            </a:r>
            <a:r>
              <a:rPr lang="fa-IR" dirty="0"/>
              <a:t> ترکیب شده و برای مراحل قالب زنی و بسته بنده آماده می شود.</a:t>
            </a:r>
          </a:p>
          <a:p>
            <a:pPr marL="0" indent="0" algn="r" rtl="1">
              <a:buNone/>
            </a:pPr>
            <a:endParaRPr lang="en-US" dirty="0"/>
          </a:p>
        </p:txBody>
      </p:sp>
    </p:spTree>
    <p:extLst>
      <p:ext uri="{BB962C8B-B14F-4D97-AF65-F5344CB8AC3E}">
        <p14:creationId xmlns:p14="http://schemas.microsoft.com/office/powerpoint/2010/main" val="81184979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فرایند مداوم</a:t>
            </a:r>
            <a:endParaRPr lang="en-US" dirty="0"/>
          </a:p>
        </p:txBody>
      </p:sp>
      <p:sp>
        <p:nvSpPr>
          <p:cNvPr id="3" name="Content Placeholder 2"/>
          <p:cNvSpPr>
            <a:spLocks noGrp="1"/>
          </p:cNvSpPr>
          <p:nvPr>
            <p:ph idx="1"/>
          </p:nvPr>
        </p:nvSpPr>
        <p:spPr/>
        <p:txBody>
          <a:bodyPr>
            <a:normAutofit fontScale="55000" lnSpcReduction="20000"/>
          </a:bodyPr>
          <a:lstStyle/>
          <a:p>
            <a:pPr marL="0" indent="0" algn="r" rtl="1">
              <a:buNone/>
            </a:pPr>
            <a:r>
              <a:rPr lang="fa-IR" dirty="0"/>
              <a:t>فرآیند مداوم</a:t>
            </a:r>
          </a:p>
          <a:p>
            <a:pPr marL="0" indent="0" algn="r" rtl="1">
              <a:buNone/>
            </a:pPr>
            <a:r>
              <a:rPr lang="fa-IR" dirty="0"/>
              <a:t>۱-اولین مرحله فرایند مداوم، تجزیه چربی طبیعی به اسیدهای چرب و گلیسیرین است. تجهیزات مورد استفاده یک ستون فولادی عمودی است که می تواند ۲۴ متر ارتفاع داشته باشد. پمپ به طور مداوم چربی و آب وارد این ستون می کند و اسیدهای چرب و گلیسیرین ایجاد می شوند. سپس اسیدهای چرب تصفیه می شوند.</a:t>
            </a:r>
            <a:br>
              <a:rPr lang="fa-IR" dirty="0"/>
            </a:br>
            <a:r>
              <a:rPr lang="fa-IR" dirty="0"/>
              <a:t>۲-اسیدهای چرب خالص شده با مقدار دقیق مواد قلیایی مخلوط می شوند تا صابون تشکیل شود. سایر موادی مانند مواد ساینده و </a:t>
            </a:r>
            <a:r>
              <a:rPr lang="fa-IR" dirty="0" smtClean="0"/>
              <a:t>عطر</a:t>
            </a:r>
            <a:r>
              <a:rPr lang="fa-IR" dirty="0"/>
              <a:t> نیز با این ها مخلوط می شود.</a:t>
            </a:r>
            <a:br>
              <a:rPr lang="fa-IR" dirty="0"/>
            </a:br>
            <a:r>
              <a:rPr lang="fa-IR" dirty="0"/>
              <a:t>۳-صابون ممکن است به داخل قالب ریخته شود و به صورت یک قطعه بزرگ سخت درآید. همچنین ممکن است در یک فریزر ویژه خنک شود. تخته بزرگ صابون به صورت قطعات نواری کوچک تر بریده می شود. کل فرآیند مداوم، از تقسیم تا پایان می تواند در مدت چند ساعت انجام شود.</a:t>
            </a:r>
            <a:br>
              <a:rPr lang="fa-IR" dirty="0"/>
            </a:br>
            <a:r>
              <a:rPr lang="fa-IR" dirty="0"/>
              <a:t>۴-صابون های آرایشی بیشتر پردازش می شوند. در نتیجه نوار صابون به دست آمده بهتر می شود و قوام بهتری پیدا می کند. صابون سرد شده از چند مرحله غلطک سنگین عبور می کند که آن را له و خمیری می کند. این زمان بهترین زمان برای اضافه کردن عطر است چرا که روغن های فرار در مخلوط سرد بخار نمی شوند.</a:t>
            </a:r>
            <a:br>
              <a:rPr lang="fa-IR" dirty="0"/>
            </a:br>
            <a:r>
              <a:rPr lang="fa-IR" dirty="0"/>
              <a:t>پس از این که صابون از این مرحله عبور می کند در یک استوانه فشرده می شود. صابون فشرده شده به صورت بریده و بسته بندی می شود.</a:t>
            </a:r>
          </a:p>
          <a:p>
            <a:pPr marL="0" indent="0" algn="r" rtl="1">
              <a:buNone/>
            </a:pPr>
            <a:endParaRPr lang="en-US" dirty="0"/>
          </a:p>
        </p:txBody>
      </p:sp>
    </p:spTree>
    <p:extLst>
      <p:ext uri="{BB962C8B-B14F-4D97-AF65-F5344CB8AC3E}">
        <p14:creationId xmlns:p14="http://schemas.microsoft.com/office/powerpoint/2010/main" val="155593216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effectLst/>
              </a:rPr>
              <a:t>فرمول کلی </a:t>
            </a:r>
            <a:r>
              <a:rPr lang="fa-IR" dirty="0" smtClean="0">
                <a:effectLst/>
              </a:rPr>
              <a:t>ساخت صابون</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2890157"/>
              </p:ext>
            </p:extLst>
          </p:nvPr>
        </p:nvGraphicFramePr>
        <p:xfrm>
          <a:off x="1249362" y="1719104"/>
          <a:ext cx="6629400" cy="2811780"/>
        </p:xfrm>
        <a:graphic>
          <a:graphicData uri="http://schemas.openxmlformats.org/drawingml/2006/table">
            <a:tbl>
              <a:tblPr/>
              <a:tblGrid>
                <a:gridCol w="2209800">
                  <a:extLst>
                    <a:ext uri="{9D8B030D-6E8A-4147-A177-3AD203B41FA5}">
                      <a16:colId xmlns:a16="http://schemas.microsoft.com/office/drawing/2014/main" val="3423745671"/>
                    </a:ext>
                  </a:extLst>
                </a:gridCol>
                <a:gridCol w="2209800">
                  <a:extLst>
                    <a:ext uri="{9D8B030D-6E8A-4147-A177-3AD203B41FA5}">
                      <a16:colId xmlns:a16="http://schemas.microsoft.com/office/drawing/2014/main" val="1597050872"/>
                    </a:ext>
                  </a:extLst>
                </a:gridCol>
                <a:gridCol w="2209800">
                  <a:extLst>
                    <a:ext uri="{9D8B030D-6E8A-4147-A177-3AD203B41FA5}">
                      <a16:colId xmlns:a16="http://schemas.microsoft.com/office/drawing/2014/main" val="2619939842"/>
                    </a:ext>
                  </a:extLst>
                </a:gridCol>
              </a:tblGrid>
              <a:tr h="0">
                <a:tc>
                  <a:txBody>
                    <a:bodyPr/>
                    <a:lstStyle/>
                    <a:p>
                      <a:r>
                        <a:rPr lang="fa-IR">
                          <a:effectLst/>
                        </a:rPr>
                        <a:t>ماده</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chemeClr val="accent1">
                        <a:lumMod val="40000"/>
                        <a:lumOff val="60000"/>
                      </a:schemeClr>
                    </a:solidFill>
                  </a:tcPr>
                </a:tc>
                <a:tc>
                  <a:txBody>
                    <a:bodyPr/>
                    <a:lstStyle/>
                    <a:p>
                      <a:r>
                        <a:rPr lang="fa-IR">
                          <a:effectLst/>
                        </a:rPr>
                        <a:t>عملکرد</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chemeClr val="accent1">
                        <a:lumMod val="40000"/>
                        <a:lumOff val="60000"/>
                      </a:schemeClr>
                    </a:solidFill>
                  </a:tcPr>
                </a:tc>
                <a:tc>
                  <a:txBody>
                    <a:bodyPr/>
                    <a:lstStyle/>
                    <a:p>
                      <a:r>
                        <a:rPr lang="fa-IR" dirty="0">
                          <a:effectLst/>
                        </a:rPr>
                        <a:t>درصد مصرفی</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577319385"/>
                  </a:ext>
                </a:extLst>
              </a:tr>
              <a:tr h="0">
                <a:tc>
                  <a:txBody>
                    <a:bodyPr/>
                    <a:lstStyle/>
                    <a:p>
                      <a:r>
                        <a:rPr lang="fa-IR">
                          <a:effectLst/>
                        </a:rPr>
                        <a:t>چیپس صابون</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a:effectLst/>
                        </a:rPr>
                        <a:t>سورفکتانت</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en-US">
                          <a:effectLst/>
                        </a:rPr>
                        <a:t> </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extLst>
                  <a:ext uri="{0D108BD9-81ED-4DB2-BD59-A6C34878D82A}">
                    <a16:rowId xmlns:a16="http://schemas.microsoft.com/office/drawing/2014/main" val="26263104"/>
                  </a:ext>
                </a:extLst>
              </a:tr>
              <a:tr h="0">
                <a:tc>
                  <a:txBody>
                    <a:bodyPr/>
                    <a:lstStyle/>
                    <a:p>
                      <a:r>
                        <a:rPr lang="en-US" u="none" strike="noStrike" dirty="0" smtClean="0">
                          <a:solidFill>
                            <a:schemeClr val="tx1"/>
                          </a:solidFill>
                          <a:effectLst/>
                        </a:rPr>
                        <a:t>BHT</a:t>
                      </a:r>
                      <a:endParaRPr lang="en-US" dirty="0">
                        <a:solidFill>
                          <a:schemeClr val="tx1"/>
                        </a:solidFill>
                        <a:effectLst/>
                      </a:endParaRP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a:effectLst/>
                        </a:rPr>
                        <a:t>آنتی اکسیدان</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dirty="0" smtClean="0">
                          <a:effectLst/>
                        </a:rPr>
                        <a:t>۰/۳ </a:t>
                      </a:r>
                      <a:r>
                        <a:rPr lang="fa-IR" dirty="0">
                          <a:effectLst/>
                        </a:rPr>
                        <a:t>– </a:t>
                      </a:r>
                      <a:r>
                        <a:rPr lang="fa-IR" dirty="0" smtClean="0">
                          <a:effectLst/>
                        </a:rPr>
                        <a:t>۰/۲</a:t>
                      </a:r>
                      <a:endParaRPr lang="fa-IR" dirty="0">
                        <a:effectLst/>
                      </a:endParaRP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extLst>
                  <a:ext uri="{0D108BD9-81ED-4DB2-BD59-A6C34878D82A}">
                    <a16:rowId xmlns:a16="http://schemas.microsoft.com/office/drawing/2014/main" val="3232235647"/>
                  </a:ext>
                </a:extLst>
              </a:tr>
              <a:tr h="0">
                <a:tc>
                  <a:txBody>
                    <a:bodyPr/>
                    <a:lstStyle/>
                    <a:p>
                      <a:r>
                        <a:rPr lang="fa-IR">
                          <a:effectLst/>
                        </a:rPr>
                        <a:t>سولفات منیزیوم</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a:effectLst/>
                        </a:rPr>
                        <a:t>پایدار کننده اسانس</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dirty="0" smtClean="0">
                          <a:effectLst/>
                        </a:rPr>
                        <a:t>۰/۴</a:t>
                      </a:r>
                      <a:endParaRPr lang="fa-IR" dirty="0">
                        <a:effectLst/>
                      </a:endParaRP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extLst>
                  <a:ext uri="{0D108BD9-81ED-4DB2-BD59-A6C34878D82A}">
                    <a16:rowId xmlns:a16="http://schemas.microsoft.com/office/drawing/2014/main" val="2762704735"/>
                  </a:ext>
                </a:extLst>
              </a:tr>
              <a:tr h="0">
                <a:tc>
                  <a:txBody>
                    <a:bodyPr/>
                    <a:lstStyle/>
                    <a:p>
                      <a:r>
                        <a:rPr lang="fa-IR">
                          <a:effectLst/>
                        </a:rPr>
                        <a:t>بی اکسید تیتان</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a:effectLst/>
                        </a:rPr>
                        <a:t>سفید کننده</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dirty="0" smtClean="0">
                          <a:effectLst/>
                        </a:rPr>
                        <a:t>۰/۴</a:t>
                      </a:r>
                      <a:endParaRPr lang="fa-IR" dirty="0">
                        <a:effectLst/>
                      </a:endParaRP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extLst>
                  <a:ext uri="{0D108BD9-81ED-4DB2-BD59-A6C34878D82A}">
                    <a16:rowId xmlns:a16="http://schemas.microsoft.com/office/drawing/2014/main" val="4037631318"/>
                  </a:ext>
                </a:extLst>
              </a:tr>
              <a:tr h="0">
                <a:tc>
                  <a:txBody>
                    <a:bodyPr/>
                    <a:lstStyle/>
                    <a:p>
                      <a:r>
                        <a:rPr lang="fa-IR">
                          <a:effectLst/>
                        </a:rPr>
                        <a:t>سیلیکات سدیم</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a:effectLst/>
                        </a:rPr>
                        <a:t>براق کننده</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dirty="0" smtClean="0">
                          <a:effectLst/>
                        </a:rPr>
                        <a:t>۰/۴</a:t>
                      </a:r>
                      <a:endParaRPr lang="fa-IR" dirty="0">
                        <a:effectLst/>
                      </a:endParaRP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extLst>
                  <a:ext uri="{0D108BD9-81ED-4DB2-BD59-A6C34878D82A}">
                    <a16:rowId xmlns:a16="http://schemas.microsoft.com/office/drawing/2014/main" val="900514500"/>
                  </a:ext>
                </a:extLst>
              </a:tr>
              <a:tr h="0">
                <a:tc>
                  <a:txBody>
                    <a:bodyPr/>
                    <a:lstStyle/>
                    <a:p>
                      <a:r>
                        <a:rPr lang="en-US" u="none" strike="noStrike" dirty="0" smtClean="0">
                          <a:solidFill>
                            <a:schemeClr val="tx1"/>
                          </a:solidFill>
                          <a:effectLst/>
                        </a:rPr>
                        <a:t>EDTA</a:t>
                      </a:r>
                      <a:endParaRPr lang="en-US" dirty="0">
                        <a:solidFill>
                          <a:schemeClr val="tx1"/>
                        </a:solidFill>
                        <a:effectLst/>
                      </a:endParaRP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dirty="0" smtClean="0">
                          <a:effectLst/>
                        </a:rPr>
                        <a:t>کیلیت </a:t>
                      </a:r>
                      <a:r>
                        <a:rPr lang="fa-IR" dirty="0">
                          <a:effectLst/>
                        </a:rPr>
                        <a:t>کننده</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dirty="0" smtClean="0">
                          <a:effectLst/>
                        </a:rPr>
                        <a:t>۰/۲ </a:t>
                      </a:r>
                      <a:r>
                        <a:rPr lang="fa-IR" dirty="0">
                          <a:effectLst/>
                        </a:rPr>
                        <a:t>– </a:t>
                      </a:r>
                      <a:r>
                        <a:rPr lang="fa-IR" dirty="0" smtClean="0">
                          <a:effectLst/>
                        </a:rPr>
                        <a:t>۰/۱</a:t>
                      </a:r>
                      <a:endParaRPr lang="fa-IR" dirty="0">
                        <a:effectLst/>
                      </a:endParaRP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extLst>
                  <a:ext uri="{0D108BD9-81ED-4DB2-BD59-A6C34878D82A}">
                    <a16:rowId xmlns:a16="http://schemas.microsoft.com/office/drawing/2014/main" val="2561468029"/>
                  </a:ext>
                </a:extLst>
              </a:tr>
              <a:tr h="0">
                <a:tc>
                  <a:txBody>
                    <a:bodyPr/>
                    <a:lstStyle/>
                    <a:p>
                      <a:r>
                        <a:rPr lang="fa-IR">
                          <a:effectLst/>
                        </a:rPr>
                        <a:t>اسانس</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dirty="0">
                          <a:effectLst/>
                        </a:rPr>
                        <a:t>خوشبو کننده</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dirty="0" smtClean="0">
                          <a:effectLst/>
                        </a:rPr>
                        <a:t>۱/۲ </a:t>
                      </a:r>
                      <a:r>
                        <a:rPr lang="fa-IR" dirty="0">
                          <a:effectLst/>
                        </a:rPr>
                        <a:t>– ۱</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extLst>
                  <a:ext uri="{0D108BD9-81ED-4DB2-BD59-A6C34878D82A}">
                    <a16:rowId xmlns:a16="http://schemas.microsoft.com/office/drawing/2014/main" val="1541256367"/>
                  </a:ext>
                </a:extLst>
              </a:tr>
              <a:tr h="0">
                <a:tc>
                  <a:txBody>
                    <a:bodyPr/>
                    <a:lstStyle/>
                    <a:p>
                      <a:r>
                        <a:rPr lang="fa-IR">
                          <a:effectLst/>
                        </a:rPr>
                        <a:t>رنگ</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en-US">
                          <a:effectLst/>
                        </a:rPr>
                        <a:t> </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dirty="0" smtClean="0">
                          <a:effectLst/>
                        </a:rPr>
                        <a:t>۰/۲ </a:t>
                      </a:r>
                      <a:r>
                        <a:rPr lang="fa-IR" dirty="0">
                          <a:effectLst/>
                        </a:rPr>
                        <a:t>– </a:t>
                      </a:r>
                      <a:r>
                        <a:rPr lang="fa-IR" dirty="0" smtClean="0">
                          <a:effectLst/>
                        </a:rPr>
                        <a:t>۰/۰۲</a:t>
                      </a:r>
                      <a:endParaRPr lang="fa-IR" dirty="0">
                        <a:effectLst/>
                      </a:endParaRP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extLst>
                  <a:ext uri="{0D108BD9-81ED-4DB2-BD59-A6C34878D82A}">
                    <a16:rowId xmlns:a16="http://schemas.microsoft.com/office/drawing/2014/main" val="2214589587"/>
                  </a:ext>
                </a:extLst>
              </a:tr>
            </a:tbl>
          </a:graphicData>
        </a:graphic>
      </p:graphicFrame>
    </p:spTree>
    <p:extLst>
      <p:ext uri="{BB962C8B-B14F-4D97-AF65-F5344CB8AC3E}">
        <p14:creationId xmlns:p14="http://schemas.microsoft.com/office/powerpoint/2010/main" val="266750851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مواد اضافی در صابون ها</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0615154"/>
              </p:ext>
            </p:extLst>
          </p:nvPr>
        </p:nvGraphicFramePr>
        <p:xfrm>
          <a:off x="1249362" y="1875314"/>
          <a:ext cx="6629400" cy="2499360"/>
        </p:xfrm>
        <a:graphic>
          <a:graphicData uri="http://schemas.openxmlformats.org/drawingml/2006/table">
            <a:tbl>
              <a:tblPr/>
              <a:tblGrid>
                <a:gridCol w="2209800">
                  <a:extLst>
                    <a:ext uri="{9D8B030D-6E8A-4147-A177-3AD203B41FA5}">
                      <a16:colId xmlns:a16="http://schemas.microsoft.com/office/drawing/2014/main" val="369324579"/>
                    </a:ext>
                  </a:extLst>
                </a:gridCol>
                <a:gridCol w="2209800">
                  <a:extLst>
                    <a:ext uri="{9D8B030D-6E8A-4147-A177-3AD203B41FA5}">
                      <a16:colId xmlns:a16="http://schemas.microsoft.com/office/drawing/2014/main" val="304466604"/>
                    </a:ext>
                  </a:extLst>
                </a:gridCol>
                <a:gridCol w="2209800">
                  <a:extLst>
                    <a:ext uri="{9D8B030D-6E8A-4147-A177-3AD203B41FA5}">
                      <a16:colId xmlns:a16="http://schemas.microsoft.com/office/drawing/2014/main" val="1811487537"/>
                    </a:ext>
                  </a:extLst>
                </a:gridCol>
              </a:tblGrid>
              <a:tr h="0">
                <a:tc>
                  <a:txBody>
                    <a:bodyPr/>
                    <a:lstStyle/>
                    <a:p>
                      <a:r>
                        <a:rPr lang="en-US">
                          <a:effectLst/>
                        </a:rPr>
                        <a:t> </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chemeClr val="tx2">
                        <a:lumMod val="40000"/>
                        <a:lumOff val="60000"/>
                      </a:schemeClr>
                    </a:solidFill>
                  </a:tcPr>
                </a:tc>
                <a:tc>
                  <a:txBody>
                    <a:bodyPr/>
                    <a:lstStyle/>
                    <a:p>
                      <a:r>
                        <a:rPr lang="en-US">
                          <a:effectLst/>
                        </a:rPr>
                        <a:t> </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chemeClr val="tx2">
                        <a:lumMod val="40000"/>
                        <a:lumOff val="60000"/>
                      </a:schemeClr>
                    </a:solidFill>
                  </a:tcPr>
                </a:tc>
                <a:tc>
                  <a:txBody>
                    <a:bodyPr/>
                    <a:lstStyle/>
                    <a:p>
                      <a:r>
                        <a:rPr lang="en-US" dirty="0">
                          <a:effectLst/>
                        </a:rPr>
                        <a:t> </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chemeClr val="tx2">
                        <a:lumMod val="40000"/>
                        <a:lumOff val="60000"/>
                      </a:schemeClr>
                    </a:solidFill>
                  </a:tcPr>
                </a:tc>
                <a:extLst>
                  <a:ext uri="{0D108BD9-81ED-4DB2-BD59-A6C34878D82A}">
                    <a16:rowId xmlns:a16="http://schemas.microsoft.com/office/drawing/2014/main" val="1708086301"/>
                  </a:ext>
                </a:extLst>
              </a:tr>
              <a:tr h="0">
                <a:tc>
                  <a:txBody>
                    <a:bodyPr/>
                    <a:lstStyle/>
                    <a:p>
                      <a:r>
                        <a:rPr lang="fa-IR">
                          <a:effectLst/>
                        </a:rPr>
                        <a:t>عصاره</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a:effectLst/>
                        </a:rPr>
                        <a:t>بسته به نوع عصاره</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dirty="0">
                          <a:effectLst/>
                        </a:rPr>
                        <a:t> ۲ – ۱</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extLst>
                  <a:ext uri="{0D108BD9-81ED-4DB2-BD59-A6C34878D82A}">
                    <a16:rowId xmlns:a16="http://schemas.microsoft.com/office/drawing/2014/main" val="865716027"/>
                  </a:ext>
                </a:extLst>
              </a:tr>
              <a:tr h="0">
                <a:tc>
                  <a:txBody>
                    <a:bodyPr/>
                    <a:lstStyle/>
                    <a:p>
                      <a:r>
                        <a:rPr lang="fa-IR">
                          <a:effectLst/>
                        </a:rPr>
                        <a:t>پروتئین</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a:effectLst/>
                        </a:rPr>
                        <a:t>بسته به نوع پروتئین</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dirty="0" smtClean="0">
                          <a:effectLst/>
                        </a:rPr>
                        <a:t>۰/۵ </a:t>
                      </a:r>
                      <a:r>
                        <a:rPr lang="fa-IR" dirty="0">
                          <a:effectLst/>
                        </a:rPr>
                        <a:t>– </a:t>
                      </a:r>
                      <a:r>
                        <a:rPr lang="fa-IR" dirty="0" smtClean="0">
                          <a:effectLst/>
                        </a:rPr>
                        <a:t>۰/۱</a:t>
                      </a:r>
                      <a:endParaRPr lang="fa-IR" dirty="0">
                        <a:effectLst/>
                      </a:endParaRP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extLst>
                  <a:ext uri="{0D108BD9-81ED-4DB2-BD59-A6C34878D82A}">
                    <a16:rowId xmlns:a16="http://schemas.microsoft.com/office/drawing/2014/main" val="2837372877"/>
                  </a:ext>
                </a:extLst>
              </a:tr>
              <a:tr h="0">
                <a:tc>
                  <a:txBody>
                    <a:bodyPr/>
                    <a:lstStyle/>
                    <a:p>
                      <a:r>
                        <a:rPr lang="fa-IR">
                          <a:effectLst/>
                        </a:rPr>
                        <a:t>ویتامین</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a:effectLst/>
                        </a:rPr>
                        <a:t>بسته به نوع ویتامین</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dirty="0" smtClean="0">
                          <a:effectLst/>
                        </a:rPr>
                        <a:t>۰/۵ </a:t>
                      </a:r>
                      <a:r>
                        <a:rPr lang="fa-IR" dirty="0">
                          <a:effectLst/>
                        </a:rPr>
                        <a:t>– </a:t>
                      </a:r>
                      <a:r>
                        <a:rPr lang="fa-IR" dirty="0" smtClean="0">
                          <a:effectLst/>
                        </a:rPr>
                        <a:t>۰/۱</a:t>
                      </a:r>
                      <a:endParaRPr lang="fa-IR" dirty="0">
                        <a:effectLst/>
                      </a:endParaRP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extLst>
                  <a:ext uri="{0D108BD9-81ED-4DB2-BD59-A6C34878D82A}">
                    <a16:rowId xmlns:a16="http://schemas.microsoft.com/office/drawing/2014/main" val="438894862"/>
                  </a:ext>
                </a:extLst>
              </a:tr>
              <a:tr h="0">
                <a:tc>
                  <a:txBody>
                    <a:bodyPr/>
                    <a:lstStyle/>
                    <a:p>
                      <a:r>
                        <a:rPr lang="fa-IR">
                          <a:effectLst/>
                        </a:rPr>
                        <a:t>روغن های گیاهی</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a:effectLst/>
                        </a:rPr>
                        <a:t>نرم کننده</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a:effectLst/>
                        </a:rPr>
                        <a:t>۵ – ۱</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extLst>
                  <a:ext uri="{0D108BD9-81ED-4DB2-BD59-A6C34878D82A}">
                    <a16:rowId xmlns:a16="http://schemas.microsoft.com/office/drawing/2014/main" val="1617399331"/>
                  </a:ext>
                </a:extLst>
              </a:tr>
              <a:tr h="0">
                <a:tc>
                  <a:txBody>
                    <a:bodyPr/>
                    <a:lstStyle/>
                    <a:p>
                      <a:r>
                        <a:rPr lang="fa-IR">
                          <a:effectLst/>
                        </a:rPr>
                        <a:t>اسید استئاریک</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a:effectLst/>
                        </a:rPr>
                        <a:t>سوپر فت</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a:effectLst/>
                        </a:rPr>
                        <a:t>۳ – ۱</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extLst>
                  <a:ext uri="{0D108BD9-81ED-4DB2-BD59-A6C34878D82A}">
                    <a16:rowId xmlns:a16="http://schemas.microsoft.com/office/drawing/2014/main" val="2991195369"/>
                  </a:ext>
                </a:extLst>
              </a:tr>
              <a:tr h="0">
                <a:tc>
                  <a:txBody>
                    <a:bodyPr/>
                    <a:lstStyle/>
                    <a:p>
                      <a:r>
                        <a:rPr lang="fa-IR">
                          <a:effectLst/>
                        </a:rPr>
                        <a:t>خمیر سولفونات</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a:effectLst/>
                        </a:rPr>
                        <a:t>افزایش دهنده کف</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dirty="0" smtClean="0">
                          <a:effectLst/>
                        </a:rPr>
                        <a:t>۰/۵</a:t>
                      </a:r>
                      <a:endParaRPr lang="fa-IR" dirty="0">
                        <a:effectLst/>
                      </a:endParaRP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extLst>
                  <a:ext uri="{0D108BD9-81ED-4DB2-BD59-A6C34878D82A}">
                    <a16:rowId xmlns:a16="http://schemas.microsoft.com/office/drawing/2014/main" val="162223746"/>
                  </a:ext>
                </a:extLst>
              </a:tr>
              <a:tr h="0">
                <a:tc>
                  <a:txBody>
                    <a:bodyPr/>
                    <a:lstStyle/>
                    <a:p>
                      <a:r>
                        <a:rPr lang="en-US">
                          <a:effectLst/>
                        </a:rPr>
                        <a:t>TCC</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a:effectLst/>
                        </a:rPr>
                        <a:t>آنتی باکتریال</a:t>
                      </a: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tc>
                  <a:txBody>
                    <a:bodyPr/>
                    <a:lstStyle/>
                    <a:p>
                      <a:r>
                        <a:rPr lang="fa-IR" dirty="0" smtClean="0">
                          <a:effectLst/>
                        </a:rPr>
                        <a:t>۰/۵ </a:t>
                      </a:r>
                      <a:r>
                        <a:rPr lang="fa-IR" dirty="0">
                          <a:effectLst/>
                        </a:rPr>
                        <a:t>– </a:t>
                      </a:r>
                      <a:r>
                        <a:rPr lang="fa-IR" dirty="0" smtClean="0">
                          <a:effectLst/>
                        </a:rPr>
                        <a:t>۰/۲</a:t>
                      </a:r>
                      <a:endParaRPr lang="fa-IR" dirty="0">
                        <a:effectLst/>
                      </a:endParaRPr>
                    </a:p>
                  </a:txBody>
                  <a:tcPr marL="76200" marR="76200" marT="19050" marB="19050" anchor="ctr">
                    <a:lnL w="9525" cap="flat" cmpd="sng" algn="ctr">
                      <a:solidFill>
                        <a:srgbClr val="EDEDED"/>
                      </a:solidFill>
                      <a:prstDash val="solid"/>
                      <a:round/>
                      <a:headEnd type="none" w="med" len="med"/>
                      <a:tailEnd type="none" w="med" len="med"/>
                    </a:lnL>
                    <a:lnR w="9525" cap="flat" cmpd="sng" algn="ctr">
                      <a:solidFill>
                        <a:srgbClr val="EDEDED"/>
                      </a:solidFill>
                      <a:prstDash val="solid"/>
                      <a:round/>
                      <a:headEnd type="none" w="med" len="med"/>
                      <a:tailEnd type="none" w="med" len="med"/>
                    </a:lnR>
                    <a:lnT w="9525" cap="flat" cmpd="sng" algn="ctr">
                      <a:solidFill>
                        <a:srgbClr val="EDEDED"/>
                      </a:solidFill>
                      <a:prstDash val="solid"/>
                      <a:round/>
                      <a:headEnd type="none" w="med" len="med"/>
                      <a:tailEnd type="none" w="med" len="med"/>
                    </a:lnT>
                    <a:lnB w="9525" cap="flat" cmpd="sng" algn="ctr">
                      <a:solidFill>
                        <a:srgbClr val="EDEDED"/>
                      </a:solidFill>
                      <a:prstDash val="solid"/>
                      <a:round/>
                      <a:headEnd type="none" w="med" len="med"/>
                      <a:tailEnd type="none" w="med" len="med"/>
                    </a:lnB>
                    <a:solidFill>
                      <a:srgbClr val="FFFFFF"/>
                    </a:solidFill>
                  </a:tcPr>
                </a:tc>
                <a:extLst>
                  <a:ext uri="{0D108BD9-81ED-4DB2-BD59-A6C34878D82A}">
                    <a16:rowId xmlns:a16="http://schemas.microsoft.com/office/drawing/2014/main" val="1791617805"/>
                  </a:ext>
                </a:extLst>
              </a:tr>
            </a:tbl>
          </a:graphicData>
        </a:graphic>
      </p:graphicFrame>
    </p:spTree>
    <p:extLst>
      <p:ext uri="{BB962C8B-B14F-4D97-AF65-F5344CB8AC3E}">
        <p14:creationId xmlns:p14="http://schemas.microsoft.com/office/powerpoint/2010/main" val="240003307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88230" y="1960930"/>
            <a:ext cx="3198570" cy="1221639"/>
          </a:xfrm>
          <a:effectLst>
            <a:glow>
              <a:schemeClr val="accent1">
                <a:alpha val="40000"/>
              </a:schemeClr>
            </a:glow>
            <a:innerShdw blurRad="355600" dist="50800">
              <a:prstClr val="black">
                <a:alpha val="55000"/>
              </a:prstClr>
            </a:innerShdw>
          </a:effectLst>
        </p:spPr>
        <p:txBody>
          <a:bodyPr>
            <a:normAutofit/>
          </a:bodyPr>
          <a:lstStyle/>
          <a:p>
            <a:pPr algn="ctr"/>
            <a:r>
              <a:rPr lang="fa-IR" b="1" dirty="0" smtClean="0">
                <a:solidFill>
                  <a:srgbClr val="FFFF00"/>
                </a:solidFill>
                <a:effectLst>
                  <a:outerShdw blurRad="38100" dist="38100" dir="2700000" algn="tl">
                    <a:srgbClr val="000000">
                      <a:alpha val="43137"/>
                    </a:srgbClr>
                  </a:outerShdw>
                </a:effectLst>
                <a:cs typeface="2  Elham" panose="00000400000000000000" pitchFamily="2" charset="-78"/>
              </a:rPr>
              <a:t>انواع مواد اولیه و کاربرد آنها</a:t>
            </a:r>
            <a:endParaRPr lang="en-US" b="1" dirty="0">
              <a:solidFill>
                <a:srgbClr val="FFFF00"/>
              </a:solidFill>
              <a:effectLst>
                <a:outerShdw blurRad="38100" dist="38100" dir="2700000" algn="tl">
                  <a:srgbClr val="000000">
                    <a:alpha val="43137"/>
                  </a:srgbClr>
                </a:outerShdw>
              </a:effectLst>
              <a:cs typeface="2  Elham" panose="00000400000000000000" pitchFamily="2" charset="-78"/>
            </a:endParaRPr>
          </a:p>
        </p:txBody>
      </p:sp>
    </p:spTree>
    <p:extLst>
      <p:ext uri="{BB962C8B-B14F-4D97-AF65-F5344CB8AC3E}">
        <p14:creationId xmlns:p14="http://schemas.microsoft.com/office/powerpoint/2010/main" val="7184395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b="1" dirty="0">
                <a:effectLst/>
              </a:rPr>
              <a:t>سدیم پلی تری فسفات </a:t>
            </a:r>
            <a:r>
              <a:rPr lang="en-US" b="1" dirty="0" smtClean="0">
                <a:effectLst/>
              </a:rPr>
              <a:t>STPP</a:t>
            </a:r>
            <a:r>
              <a:rPr lang="en-US" dirty="0">
                <a:effectLst/>
              </a:rPr>
              <a:t/>
            </a:r>
            <a:br>
              <a:rPr lang="en-US" dirty="0">
                <a:effectLst/>
              </a:rPr>
            </a:br>
            <a:endParaRPr lang="en-US" dirty="0"/>
          </a:p>
        </p:txBody>
      </p:sp>
      <p:sp>
        <p:nvSpPr>
          <p:cNvPr id="3" name="Content Placeholder 2"/>
          <p:cNvSpPr>
            <a:spLocks noGrp="1"/>
          </p:cNvSpPr>
          <p:nvPr>
            <p:ph idx="1"/>
          </p:nvPr>
        </p:nvSpPr>
        <p:spPr>
          <a:xfrm>
            <a:off x="440729" y="1350110"/>
            <a:ext cx="8246071" cy="3243872"/>
          </a:xfrm>
        </p:spPr>
        <p:txBody>
          <a:bodyPr>
            <a:noAutofit/>
          </a:bodyPr>
          <a:lstStyle/>
          <a:p>
            <a:pPr algn="just" rtl="1"/>
            <a:r>
              <a:rPr lang="fa-IR" sz="1400" dirty="0"/>
              <a:t>این ماده پودری سفید رنگ می باشدواز دسته فسفاتهای متراکم محسوب می گردد.این ماده یكی از سازنده های مهم در صنایع شوینده است.. سازنده ها اجزای عمده پودرها و مایعات شوینده را شامل شده و باعث افزایش كارایی شستشو سورفاكتانتها می شوند</a:t>
            </a:r>
            <a:r>
              <a:rPr lang="fa-IR" sz="1400" dirty="0" smtClean="0"/>
              <a:t>. سازنده </a:t>
            </a:r>
            <a:r>
              <a:rPr lang="fa-IR" sz="1400" dirty="0"/>
              <a:t>ها یونهای سختی آب محلول شستشو (كلسیم و منیزیم ) را غیر فعال كرده واز واكنش آنها با سورفاكتانتها جلوگیری می نمایند.</a:t>
            </a:r>
          </a:p>
          <a:p>
            <a:pPr algn="r" rtl="1"/>
            <a:r>
              <a:rPr lang="fa-IR" sz="1400" dirty="0"/>
              <a:t>ویژگی ها :</a:t>
            </a:r>
          </a:p>
          <a:p>
            <a:pPr algn="r" rtl="1"/>
            <a:r>
              <a:rPr lang="fa-IR" sz="1400" dirty="0"/>
              <a:t>عامل كمپلكس كننده و شلاته كننده (،باتشكیل كمپلكس محلول با یونهای سختی آب مانندكلسیم و منیزیم باعث نرم شدن آب می شود) كاهش دهنده پیوند فیزیكو شیمیایی بین چرك و پارچه</a:t>
            </a:r>
          </a:p>
          <a:p>
            <a:pPr algn="r" rtl="1"/>
            <a:r>
              <a:rPr lang="fa-IR" sz="1400" dirty="0"/>
              <a:t>منبع ایجاد قلیائیت</a:t>
            </a:r>
          </a:p>
          <a:p>
            <a:pPr algn="r" rtl="1"/>
            <a:r>
              <a:rPr lang="fa-IR" sz="1400" dirty="0"/>
              <a:t>دارای خاصیت بافری (حفظ قلیائیت)</a:t>
            </a:r>
          </a:p>
          <a:p>
            <a:pPr algn="r" rtl="1"/>
            <a:r>
              <a:rPr lang="fa-IR" sz="1400" dirty="0"/>
              <a:t>عامل دیسپرس کننده چرك و جلوگیری از نشست مجدد آن بر روی پارچه</a:t>
            </a:r>
          </a:p>
          <a:p>
            <a:pPr algn="r" rtl="1"/>
            <a:r>
              <a:rPr lang="fa-IR" sz="1400" dirty="0"/>
              <a:t>حفظ کننده كارایی سورفاكتانت بویژه سورفاكتانتهای آنیونیك و افزایش پاك كنندگی</a:t>
            </a:r>
          </a:p>
          <a:p>
            <a:pPr algn="r" rtl="1"/>
            <a:r>
              <a:rPr lang="fa-IR" sz="1400" dirty="0"/>
              <a:t>كاهش دهنده ترسیب رسوبات معدنی بر روی پارچه، سطوح فلزی ماشین لباسشویی، ظرفشویی وسطوح سخت</a:t>
            </a:r>
          </a:p>
          <a:p>
            <a:pPr algn="r" rtl="1"/>
            <a:r>
              <a:rPr lang="fa-IR" sz="1400" dirty="0"/>
              <a:t>عامل پایداری انبارش عوامل بلیچ، اكتیواتور و </a:t>
            </a:r>
            <a:r>
              <a:rPr lang="fa-IR" sz="1400" dirty="0" smtClean="0"/>
              <a:t>آنزیم ها</a:t>
            </a:r>
            <a:endParaRPr lang="fa-IR" sz="1400" dirty="0"/>
          </a:p>
          <a:p>
            <a:pPr algn="r" rtl="1"/>
            <a:r>
              <a:rPr lang="fa-IR" sz="1400" dirty="0"/>
              <a:t>افزایش دهنده توانایی جذب سورفاكتانتهای نانیونیك جهت ایجاد پودرهایی با ریزش مناسب</a:t>
            </a:r>
          </a:p>
          <a:p>
            <a:pPr algn="r" rtl="1"/>
            <a:r>
              <a:rPr lang="fa-IR" sz="1400" dirty="0"/>
              <a:t>دارای خاصیت رسوب زدایی</a:t>
            </a:r>
          </a:p>
          <a:p>
            <a:pPr algn="r" rtl="1"/>
            <a:endParaRPr lang="en-US" sz="1400" dirty="0"/>
          </a:p>
        </p:txBody>
      </p:sp>
    </p:spTree>
    <p:extLst>
      <p:ext uri="{BB962C8B-B14F-4D97-AF65-F5344CB8AC3E}">
        <p14:creationId xmlns:p14="http://schemas.microsoft.com/office/powerpoint/2010/main" val="12485022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610601115"/>
              </p:ext>
            </p:extLst>
          </p:nvPr>
        </p:nvGraphicFramePr>
        <p:xfrm>
          <a:off x="441325" y="1503363"/>
          <a:ext cx="8245476" cy="3558540"/>
        </p:xfrm>
        <a:graphic>
          <a:graphicData uri="http://schemas.openxmlformats.org/drawingml/2006/table">
            <a:tbl>
              <a:tblPr firstRow="1" bandRow="1">
                <a:tableStyleId>{5C22544A-7EE6-4342-B048-85BDC9FD1C3A}</a:tableStyleId>
              </a:tblPr>
              <a:tblGrid>
                <a:gridCol w="2061369">
                  <a:extLst>
                    <a:ext uri="{9D8B030D-6E8A-4147-A177-3AD203B41FA5}">
                      <a16:colId xmlns:a16="http://schemas.microsoft.com/office/drawing/2014/main" val="1512653323"/>
                    </a:ext>
                  </a:extLst>
                </a:gridCol>
                <a:gridCol w="2061369">
                  <a:extLst>
                    <a:ext uri="{9D8B030D-6E8A-4147-A177-3AD203B41FA5}">
                      <a16:colId xmlns:a16="http://schemas.microsoft.com/office/drawing/2014/main" val="3120242200"/>
                    </a:ext>
                  </a:extLst>
                </a:gridCol>
                <a:gridCol w="2756627">
                  <a:extLst>
                    <a:ext uri="{9D8B030D-6E8A-4147-A177-3AD203B41FA5}">
                      <a16:colId xmlns:a16="http://schemas.microsoft.com/office/drawing/2014/main" val="3731251959"/>
                    </a:ext>
                  </a:extLst>
                </a:gridCol>
                <a:gridCol w="1366111">
                  <a:extLst>
                    <a:ext uri="{9D8B030D-6E8A-4147-A177-3AD203B41FA5}">
                      <a16:colId xmlns:a16="http://schemas.microsoft.com/office/drawing/2014/main" val="597427642"/>
                    </a:ext>
                  </a:extLst>
                </a:gridCol>
              </a:tblGrid>
              <a:tr h="370840">
                <a:tc>
                  <a:txBody>
                    <a:bodyPr/>
                    <a:lstStyle/>
                    <a:p>
                      <a:pPr fontAlgn="t"/>
                      <a:r>
                        <a:rPr lang="en-US" sz="1050" b="1" dirty="0">
                          <a:effectLst/>
                        </a:rPr>
                        <a:t>Ingredient</a:t>
                      </a:r>
                    </a:p>
                  </a:txBody>
                  <a:tcPr/>
                </a:tc>
                <a:tc>
                  <a:txBody>
                    <a:bodyPr/>
                    <a:lstStyle/>
                    <a:p>
                      <a:pPr fontAlgn="t"/>
                      <a:r>
                        <a:rPr lang="en-US" sz="1050" b="1">
                          <a:effectLst/>
                        </a:rPr>
                        <a:t>Function</a:t>
                      </a:r>
                    </a:p>
                  </a:txBody>
                  <a:tcPr/>
                </a:tc>
                <a:tc>
                  <a:txBody>
                    <a:bodyPr/>
                    <a:lstStyle/>
                    <a:p>
                      <a:pPr fontAlgn="t"/>
                      <a:r>
                        <a:rPr lang="en-US" sz="1050" b="1">
                          <a:effectLst/>
                        </a:rPr>
                        <a:t>Common Options</a:t>
                      </a:r>
                    </a:p>
                  </a:txBody>
                  <a:tcPr/>
                </a:tc>
                <a:tc>
                  <a:txBody>
                    <a:bodyPr/>
                    <a:lstStyle/>
                    <a:p>
                      <a:pPr fontAlgn="t"/>
                      <a:r>
                        <a:rPr lang="en-US" sz="1050" b="1">
                          <a:effectLst/>
                        </a:rPr>
                        <a:t>Weight ratio, %</a:t>
                      </a:r>
                      <a:br>
                        <a:rPr lang="en-US" sz="1050" b="1">
                          <a:effectLst/>
                        </a:rPr>
                      </a:br>
                      <a:r>
                        <a:rPr lang="en-US" sz="1050" b="1">
                          <a:effectLst/>
                        </a:rPr>
                        <a:t>(By active content)</a:t>
                      </a:r>
                    </a:p>
                  </a:txBody>
                  <a:tcPr/>
                </a:tc>
                <a:extLst>
                  <a:ext uri="{0D108BD9-81ED-4DB2-BD59-A6C34878D82A}">
                    <a16:rowId xmlns:a16="http://schemas.microsoft.com/office/drawing/2014/main" val="2789968055"/>
                  </a:ext>
                </a:extLst>
              </a:tr>
              <a:tr h="370840">
                <a:tc>
                  <a:txBody>
                    <a:bodyPr/>
                    <a:lstStyle/>
                    <a:p>
                      <a:pPr fontAlgn="t"/>
                      <a:r>
                        <a:rPr lang="en-US" sz="1050">
                          <a:effectLst/>
                        </a:rPr>
                        <a:t>Primary surfactants</a:t>
                      </a:r>
                    </a:p>
                  </a:txBody>
                  <a:tcPr/>
                </a:tc>
                <a:tc>
                  <a:txBody>
                    <a:bodyPr/>
                    <a:lstStyle/>
                    <a:p>
                      <a:pPr fontAlgn="t"/>
                      <a:r>
                        <a:rPr lang="en-US" sz="1050">
                          <a:effectLst/>
                        </a:rPr>
                        <a:t>Foaming, cleansing</a:t>
                      </a:r>
                    </a:p>
                  </a:txBody>
                  <a:tcPr/>
                </a:tc>
                <a:tc>
                  <a:txBody>
                    <a:bodyPr/>
                    <a:lstStyle/>
                    <a:p>
                      <a:pPr fontAlgn="t"/>
                      <a:r>
                        <a:rPr lang="en-US" sz="1050">
                          <a:effectLst/>
                        </a:rPr>
                        <a:t>Sodium Lauryl Sulfate (SLS)</a:t>
                      </a:r>
                      <a:br>
                        <a:rPr lang="en-US" sz="1050">
                          <a:effectLst/>
                        </a:rPr>
                      </a:br>
                      <a:r>
                        <a:rPr lang="en-US" sz="1050">
                          <a:effectLst/>
                        </a:rPr>
                        <a:t>Sodium Laureth Sulfate (SLES)</a:t>
                      </a:r>
                      <a:br>
                        <a:rPr lang="en-US" sz="1050">
                          <a:effectLst/>
                        </a:rPr>
                      </a:br>
                      <a:r>
                        <a:rPr lang="en-US" sz="1050">
                          <a:effectLst/>
                        </a:rPr>
                        <a:t>Alkyl Benzene Sulfonate (LAS)</a:t>
                      </a:r>
                    </a:p>
                  </a:txBody>
                  <a:tcPr/>
                </a:tc>
                <a:tc>
                  <a:txBody>
                    <a:bodyPr/>
                    <a:lstStyle/>
                    <a:p>
                      <a:pPr fontAlgn="t"/>
                      <a:r>
                        <a:rPr lang="en-US" sz="1050">
                          <a:effectLst/>
                        </a:rPr>
                        <a:t>10-20</a:t>
                      </a:r>
                    </a:p>
                  </a:txBody>
                  <a:tcPr/>
                </a:tc>
                <a:extLst>
                  <a:ext uri="{0D108BD9-81ED-4DB2-BD59-A6C34878D82A}">
                    <a16:rowId xmlns:a16="http://schemas.microsoft.com/office/drawing/2014/main" val="3474878095"/>
                  </a:ext>
                </a:extLst>
              </a:tr>
              <a:tr h="370840">
                <a:tc>
                  <a:txBody>
                    <a:bodyPr/>
                    <a:lstStyle/>
                    <a:p>
                      <a:pPr fontAlgn="t"/>
                      <a:r>
                        <a:rPr lang="en-US" sz="1050">
                          <a:effectLst/>
                        </a:rPr>
                        <a:t>Secondary surfactants</a:t>
                      </a:r>
                    </a:p>
                  </a:txBody>
                  <a:tcPr/>
                </a:tc>
                <a:tc>
                  <a:txBody>
                    <a:bodyPr/>
                    <a:lstStyle/>
                    <a:p>
                      <a:pPr fontAlgn="t"/>
                      <a:r>
                        <a:rPr lang="en-US" sz="1050">
                          <a:effectLst/>
                        </a:rPr>
                        <a:t>Detergency, foaming, wetting</a:t>
                      </a:r>
                    </a:p>
                  </a:txBody>
                  <a:tcPr/>
                </a:tc>
                <a:tc>
                  <a:txBody>
                    <a:bodyPr/>
                    <a:lstStyle/>
                    <a:p>
                      <a:pPr fontAlgn="t"/>
                      <a:r>
                        <a:rPr lang="en-US" sz="1050" dirty="0">
                          <a:effectLst/>
                        </a:rPr>
                        <a:t>Fatty Alcohol </a:t>
                      </a:r>
                      <a:r>
                        <a:rPr lang="en-US" sz="1050" dirty="0" err="1">
                          <a:effectLst/>
                        </a:rPr>
                        <a:t>Polyoxyethylene</a:t>
                      </a:r>
                      <a:r>
                        <a:rPr lang="en-US" sz="1050" dirty="0">
                          <a:effectLst/>
                        </a:rPr>
                        <a:t> Ether(AEO)</a:t>
                      </a:r>
                      <a:br>
                        <a:rPr lang="en-US" sz="1050" dirty="0">
                          <a:effectLst/>
                        </a:rPr>
                      </a:br>
                      <a:r>
                        <a:rPr lang="en-US" sz="1050" dirty="0">
                          <a:effectLst/>
                        </a:rPr>
                        <a:t>Cocamide DEA(CDEA)</a:t>
                      </a:r>
                      <a:br>
                        <a:rPr lang="en-US" sz="1050" dirty="0">
                          <a:effectLst/>
                        </a:rPr>
                      </a:br>
                      <a:r>
                        <a:rPr lang="en-US" sz="1050" dirty="0">
                          <a:effectLst/>
                        </a:rPr>
                        <a:t>Cocamidopropyl Betaine(CAPB)</a:t>
                      </a:r>
                      <a:br>
                        <a:rPr lang="en-US" sz="1050" dirty="0">
                          <a:effectLst/>
                        </a:rPr>
                      </a:br>
                      <a:r>
                        <a:rPr lang="en-US" sz="1050" dirty="0" err="1">
                          <a:effectLst/>
                        </a:rPr>
                        <a:t>Cocamidopropylamine</a:t>
                      </a:r>
                      <a:r>
                        <a:rPr lang="en-US" sz="1050" dirty="0">
                          <a:effectLst/>
                        </a:rPr>
                        <a:t> Oxide(CAO)</a:t>
                      </a:r>
                      <a:br>
                        <a:rPr lang="en-US" sz="1050" dirty="0">
                          <a:effectLst/>
                        </a:rPr>
                      </a:br>
                      <a:r>
                        <a:rPr lang="en-US" sz="1050" dirty="0">
                          <a:effectLst/>
                        </a:rPr>
                        <a:t>Alkyl </a:t>
                      </a:r>
                      <a:r>
                        <a:rPr lang="en-US" sz="1050" dirty="0" err="1">
                          <a:effectLst/>
                        </a:rPr>
                        <a:t>Polyglucoside</a:t>
                      </a:r>
                      <a:r>
                        <a:rPr lang="en-US" sz="1050" dirty="0">
                          <a:effectLst/>
                        </a:rPr>
                        <a:t> (APG)</a:t>
                      </a:r>
                    </a:p>
                  </a:txBody>
                  <a:tcPr/>
                </a:tc>
                <a:tc>
                  <a:txBody>
                    <a:bodyPr/>
                    <a:lstStyle/>
                    <a:p>
                      <a:pPr fontAlgn="t"/>
                      <a:r>
                        <a:rPr lang="en-US" sz="1050">
                          <a:effectLst/>
                        </a:rPr>
                        <a:t>2-8</a:t>
                      </a:r>
                    </a:p>
                  </a:txBody>
                  <a:tcPr/>
                </a:tc>
                <a:extLst>
                  <a:ext uri="{0D108BD9-81ED-4DB2-BD59-A6C34878D82A}">
                    <a16:rowId xmlns:a16="http://schemas.microsoft.com/office/drawing/2014/main" val="1606401714"/>
                  </a:ext>
                </a:extLst>
              </a:tr>
              <a:tr h="370840">
                <a:tc>
                  <a:txBody>
                    <a:bodyPr/>
                    <a:lstStyle/>
                    <a:p>
                      <a:pPr fontAlgn="t"/>
                      <a:r>
                        <a:rPr lang="en-US" sz="1050">
                          <a:effectLst/>
                        </a:rPr>
                        <a:t>Chelating agents</a:t>
                      </a:r>
                    </a:p>
                  </a:txBody>
                  <a:tcPr/>
                </a:tc>
                <a:tc>
                  <a:txBody>
                    <a:bodyPr/>
                    <a:lstStyle/>
                    <a:p>
                      <a:pPr fontAlgn="t"/>
                      <a:r>
                        <a:rPr lang="en-US" sz="1050">
                          <a:effectLst/>
                        </a:rPr>
                        <a:t>Preventing metal ion interference</a:t>
                      </a:r>
                    </a:p>
                  </a:txBody>
                  <a:tcPr/>
                </a:tc>
                <a:tc>
                  <a:txBody>
                    <a:bodyPr/>
                    <a:lstStyle/>
                    <a:p>
                      <a:pPr fontAlgn="t"/>
                      <a:r>
                        <a:rPr lang="en-US" sz="1050">
                          <a:effectLst/>
                        </a:rPr>
                        <a:t>Ethylenediaminetetraacetic Acid (EDTA)</a:t>
                      </a:r>
                    </a:p>
                  </a:txBody>
                  <a:tcPr/>
                </a:tc>
                <a:tc>
                  <a:txBody>
                    <a:bodyPr/>
                    <a:lstStyle/>
                    <a:p>
                      <a:pPr fontAlgn="t"/>
                      <a:r>
                        <a:rPr lang="en-US" sz="1050">
                          <a:effectLst/>
                        </a:rPr>
                        <a:t>0.1-1</a:t>
                      </a:r>
                    </a:p>
                  </a:txBody>
                  <a:tcPr/>
                </a:tc>
                <a:extLst>
                  <a:ext uri="{0D108BD9-81ED-4DB2-BD59-A6C34878D82A}">
                    <a16:rowId xmlns:a16="http://schemas.microsoft.com/office/drawing/2014/main" val="3932269228"/>
                  </a:ext>
                </a:extLst>
              </a:tr>
              <a:tr h="370840">
                <a:tc>
                  <a:txBody>
                    <a:bodyPr/>
                    <a:lstStyle/>
                    <a:p>
                      <a:pPr fontAlgn="t"/>
                      <a:r>
                        <a:rPr lang="en-US" sz="1050">
                          <a:effectLst/>
                        </a:rPr>
                        <a:t>Enzymes</a:t>
                      </a:r>
                    </a:p>
                  </a:txBody>
                  <a:tcPr/>
                </a:tc>
                <a:tc>
                  <a:txBody>
                    <a:bodyPr/>
                    <a:lstStyle/>
                    <a:p>
                      <a:pPr fontAlgn="t"/>
                      <a:r>
                        <a:rPr lang="en-US" sz="1050">
                          <a:effectLst/>
                        </a:rPr>
                        <a:t>Targeted stain removal</a:t>
                      </a:r>
                    </a:p>
                  </a:txBody>
                  <a:tcPr/>
                </a:tc>
                <a:tc>
                  <a:txBody>
                    <a:bodyPr/>
                    <a:lstStyle/>
                    <a:p>
                      <a:pPr fontAlgn="t"/>
                      <a:r>
                        <a:rPr lang="en-US" sz="1050">
                          <a:effectLst/>
                        </a:rPr>
                        <a:t>Proteases</a:t>
                      </a:r>
                    </a:p>
                  </a:txBody>
                  <a:tcPr/>
                </a:tc>
                <a:tc>
                  <a:txBody>
                    <a:bodyPr/>
                    <a:lstStyle/>
                    <a:p>
                      <a:pPr fontAlgn="t"/>
                      <a:r>
                        <a:rPr lang="en-US" sz="1050">
                          <a:effectLst/>
                        </a:rPr>
                        <a:t>0.5-3</a:t>
                      </a:r>
                    </a:p>
                  </a:txBody>
                  <a:tcPr/>
                </a:tc>
                <a:extLst>
                  <a:ext uri="{0D108BD9-81ED-4DB2-BD59-A6C34878D82A}">
                    <a16:rowId xmlns:a16="http://schemas.microsoft.com/office/drawing/2014/main" val="689073860"/>
                  </a:ext>
                </a:extLst>
              </a:tr>
              <a:tr h="370840">
                <a:tc>
                  <a:txBody>
                    <a:bodyPr/>
                    <a:lstStyle/>
                    <a:p>
                      <a:pPr fontAlgn="t"/>
                      <a:r>
                        <a:rPr lang="en-US" sz="1050">
                          <a:effectLst/>
                        </a:rPr>
                        <a:t>Defoamers</a:t>
                      </a:r>
                    </a:p>
                  </a:txBody>
                  <a:tcPr/>
                </a:tc>
                <a:tc>
                  <a:txBody>
                    <a:bodyPr/>
                    <a:lstStyle/>
                    <a:p>
                      <a:pPr fontAlgn="t"/>
                      <a:r>
                        <a:rPr lang="en-US" sz="1050">
                          <a:effectLst/>
                        </a:rPr>
                        <a:t>Preventing excessive foaming</a:t>
                      </a:r>
                    </a:p>
                  </a:txBody>
                  <a:tcPr/>
                </a:tc>
                <a:tc>
                  <a:txBody>
                    <a:bodyPr/>
                    <a:lstStyle/>
                    <a:p>
                      <a:pPr fontAlgn="t"/>
                      <a:r>
                        <a:rPr lang="en-US" sz="1050">
                          <a:effectLst/>
                        </a:rPr>
                        <a:t>Silicone-based antifoaming agents</a:t>
                      </a:r>
                    </a:p>
                  </a:txBody>
                  <a:tcPr/>
                </a:tc>
                <a:tc>
                  <a:txBody>
                    <a:bodyPr/>
                    <a:lstStyle/>
                    <a:p>
                      <a:pPr fontAlgn="t"/>
                      <a:r>
                        <a:rPr lang="en-US" sz="1050">
                          <a:effectLst/>
                        </a:rPr>
                        <a:t>0.05-1</a:t>
                      </a:r>
                    </a:p>
                  </a:txBody>
                  <a:tcPr/>
                </a:tc>
                <a:extLst>
                  <a:ext uri="{0D108BD9-81ED-4DB2-BD59-A6C34878D82A}">
                    <a16:rowId xmlns:a16="http://schemas.microsoft.com/office/drawing/2014/main" val="4177876205"/>
                  </a:ext>
                </a:extLst>
              </a:tr>
              <a:tr h="370840">
                <a:tc>
                  <a:txBody>
                    <a:bodyPr/>
                    <a:lstStyle/>
                    <a:p>
                      <a:pPr fontAlgn="t"/>
                      <a:r>
                        <a:rPr lang="en-US" sz="1050">
                          <a:effectLst/>
                        </a:rPr>
                        <a:t>Builder</a:t>
                      </a:r>
                    </a:p>
                  </a:txBody>
                  <a:tcPr/>
                </a:tc>
                <a:tc>
                  <a:txBody>
                    <a:bodyPr/>
                    <a:lstStyle/>
                    <a:p>
                      <a:pPr fontAlgn="t"/>
                      <a:r>
                        <a:rPr lang="en-US" sz="1050">
                          <a:effectLst/>
                        </a:rPr>
                        <a:t>Enhancing detergent performance</a:t>
                      </a:r>
                    </a:p>
                  </a:txBody>
                  <a:tcPr/>
                </a:tc>
                <a:tc>
                  <a:txBody>
                    <a:bodyPr/>
                    <a:lstStyle/>
                    <a:p>
                      <a:pPr fontAlgn="t"/>
                      <a:r>
                        <a:rPr lang="en-US" sz="1050">
                          <a:effectLst/>
                        </a:rPr>
                        <a:t>Sodium Carbonate</a:t>
                      </a:r>
                      <a:br>
                        <a:rPr lang="en-US" sz="1050">
                          <a:effectLst/>
                        </a:rPr>
                      </a:br>
                      <a:r>
                        <a:rPr lang="en-US" sz="1050">
                          <a:effectLst/>
                        </a:rPr>
                        <a:t>Sodium Silicate</a:t>
                      </a:r>
                      <a:br>
                        <a:rPr lang="en-US" sz="1050">
                          <a:effectLst/>
                        </a:rPr>
                      </a:br>
                      <a:r>
                        <a:rPr lang="en-US" sz="1050">
                          <a:effectLst/>
                        </a:rPr>
                        <a:t>Sodium Polyacrylate</a:t>
                      </a:r>
                    </a:p>
                  </a:txBody>
                  <a:tcPr/>
                </a:tc>
                <a:tc>
                  <a:txBody>
                    <a:bodyPr/>
                    <a:lstStyle/>
                    <a:p>
                      <a:pPr fontAlgn="t"/>
                      <a:r>
                        <a:rPr lang="en-US" sz="1050" dirty="0">
                          <a:effectLst/>
                        </a:rPr>
                        <a:t>1-10</a:t>
                      </a:r>
                    </a:p>
                  </a:txBody>
                  <a:tcPr/>
                </a:tc>
                <a:extLst>
                  <a:ext uri="{0D108BD9-81ED-4DB2-BD59-A6C34878D82A}">
                    <a16:rowId xmlns:a16="http://schemas.microsoft.com/office/drawing/2014/main" val="2871614664"/>
                  </a:ext>
                </a:extLst>
              </a:tr>
            </a:tbl>
          </a:graphicData>
        </a:graphic>
      </p:graphicFrame>
    </p:spTree>
    <p:extLst>
      <p:ext uri="{BB962C8B-B14F-4D97-AF65-F5344CB8AC3E}">
        <p14:creationId xmlns:p14="http://schemas.microsoft.com/office/powerpoint/2010/main" val="23232067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effectLst/>
              </a:rPr>
              <a:t>سدیم پلی تری فسفات </a:t>
            </a:r>
            <a:r>
              <a:rPr lang="en-US" b="1" dirty="0">
                <a:effectLst/>
              </a:rPr>
              <a:t>STPP</a:t>
            </a:r>
            <a:r>
              <a:rPr lang="en-US" dirty="0">
                <a:effectLst/>
              </a:rPr>
              <a:t/>
            </a:r>
            <a:br>
              <a:rPr lang="en-US" dirty="0">
                <a:effectLst/>
              </a:rPr>
            </a:br>
            <a:endParaRPr lang="en-US" dirty="0"/>
          </a:p>
        </p:txBody>
      </p:sp>
      <p:sp>
        <p:nvSpPr>
          <p:cNvPr id="3" name="Content Placeholder 2"/>
          <p:cNvSpPr>
            <a:spLocks noGrp="1"/>
          </p:cNvSpPr>
          <p:nvPr>
            <p:ph idx="1"/>
          </p:nvPr>
        </p:nvSpPr>
        <p:spPr/>
        <p:txBody>
          <a:bodyPr>
            <a:normAutofit fontScale="92500" lnSpcReduction="20000"/>
          </a:bodyPr>
          <a:lstStyle/>
          <a:p>
            <a:pPr algn="r" rtl="1"/>
            <a:r>
              <a:rPr lang="fa-IR" dirty="0"/>
              <a:t>موارد كاربرد :</a:t>
            </a:r>
          </a:p>
          <a:p>
            <a:pPr algn="r" rtl="1"/>
            <a:r>
              <a:rPr lang="fa-IR" dirty="0"/>
              <a:t>تمامی پودرهای شوینده البسه اعم از دستی و </a:t>
            </a:r>
            <a:r>
              <a:rPr lang="fa-IR" dirty="0" smtClean="0"/>
              <a:t>ماشینی</a:t>
            </a:r>
            <a:endParaRPr lang="fa-IR" dirty="0"/>
          </a:p>
          <a:p>
            <a:pPr algn="r" rtl="1"/>
            <a:r>
              <a:rPr lang="fa-IR" dirty="0"/>
              <a:t>قرصهای شوینده ماشین لباسشویی</a:t>
            </a:r>
          </a:p>
          <a:p>
            <a:pPr algn="r" rtl="1"/>
            <a:r>
              <a:rPr lang="fa-IR" dirty="0"/>
              <a:t>پاک کننده سطوح سخت</a:t>
            </a:r>
          </a:p>
          <a:p>
            <a:pPr algn="r" rtl="1"/>
            <a:r>
              <a:rPr lang="fa-IR" dirty="0"/>
              <a:t>پاک کننده های صنعتی </a:t>
            </a:r>
            <a:endParaRPr lang="fa-IR" dirty="0" smtClean="0"/>
          </a:p>
          <a:p>
            <a:pPr algn="r" rtl="1"/>
            <a:r>
              <a:rPr lang="fa-IR" dirty="0" smtClean="0"/>
              <a:t>پاک </a:t>
            </a:r>
            <a:r>
              <a:rPr lang="fa-IR" dirty="0"/>
              <a:t>کننده های چند منظوره</a:t>
            </a:r>
          </a:p>
          <a:p>
            <a:pPr algn="r" rtl="1"/>
            <a:r>
              <a:rPr lang="fa-IR" dirty="0"/>
              <a:t>پودر و قرصهای ماشین ظرفشویی</a:t>
            </a:r>
          </a:p>
          <a:p>
            <a:pPr algn="r" rtl="1"/>
            <a:r>
              <a:rPr lang="fa-IR" dirty="0"/>
              <a:t>پاک کننده های وسایط </a:t>
            </a:r>
            <a:r>
              <a:rPr lang="fa-IR" dirty="0" smtClean="0"/>
              <a:t>نقلیه </a:t>
            </a:r>
            <a:r>
              <a:rPr lang="en-US" dirty="0" smtClean="0"/>
              <a:t>Car </a:t>
            </a:r>
            <a:r>
              <a:rPr lang="en-US" dirty="0"/>
              <a:t>&amp;Truck Wash </a:t>
            </a:r>
            <a:r>
              <a:rPr lang="en-US" dirty="0" smtClean="0"/>
              <a:t>Detergent</a:t>
            </a:r>
            <a:endParaRPr lang="en-US" dirty="0"/>
          </a:p>
          <a:p>
            <a:pPr algn="r" rtl="1"/>
            <a:endParaRPr lang="en-US" dirty="0"/>
          </a:p>
        </p:txBody>
      </p:sp>
    </p:spTree>
    <p:extLst>
      <p:ext uri="{BB962C8B-B14F-4D97-AF65-F5344CB8AC3E}">
        <p14:creationId xmlns:p14="http://schemas.microsoft.com/office/powerpoint/2010/main" val="127874344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سیلیکاتها</a:t>
            </a:r>
            <a:r>
              <a:rPr lang="fa-IR" dirty="0"/>
              <a:t/>
            </a:r>
            <a:br>
              <a:rPr lang="fa-IR" dirty="0"/>
            </a:br>
            <a:endParaRPr lang="en-US" dirty="0"/>
          </a:p>
        </p:txBody>
      </p:sp>
      <p:sp>
        <p:nvSpPr>
          <p:cNvPr id="3" name="Content Placeholder 2"/>
          <p:cNvSpPr>
            <a:spLocks noGrp="1"/>
          </p:cNvSpPr>
          <p:nvPr>
            <p:ph idx="1"/>
          </p:nvPr>
        </p:nvSpPr>
        <p:spPr/>
        <p:txBody>
          <a:bodyPr>
            <a:normAutofit fontScale="55000" lnSpcReduction="20000"/>
          </a:bodyPr>
          <a:lstStyle/>
          <a:p>
            <a:pPr algn="r" rtl="1"/>
            <a:r>
              <a:rPr lang="fa-IR" dirty="0" smtClean="0"/>
              <a:t>سدیم سیلیکاتهای محلول</a:t>
            </a:r>
            <a:r>
              <a:rPr lang="fa-IR" dirty="0"/>
              <a:t> از ذوب قلیایی شن وماسه با سدیم کربنات در کوره الکتریکی وحل نمودن ماده مذ اب حاصله در آب بدست می آید. این محلول </a:t>
            </a:r>
            <a:r>
              <a:rPr lang="fa-IR" dirty="0" smtClean="0"/>
              <a:t>به</a:t>
            </a:r>
            <a:r>
              <a:rPr lang="en-US" dirty="0" smtClean="0"/>
              <a:t> Water </a:t>
            </a:r>
            <a:r>
              <a:rPr lang="en-US" dirty="0"/>
              <a:t>glass </a:t>
            </a:r>
            <a:r>
              <a:rPr lang="fa-IR" dirty="0"/>
              <a:t>مشهوراست وبا خلوص 35 تا 50 درصد در آب کاملاٌ محلول می باشد.</a:t>
            </a:r>
          </a:p>
          <a:p>
            <a:pPr algn="r" rtl="1"/>
            <a:r>
              <a:rPr lang="fa-IR" dirty="0"/>
              <a:t>ویژگی ها :</a:t>
            </a:r>
          </a:p>
          <a:p>
            <a:pPr algn="r" rtl="1"/>
            <a:r>
              <a:rPr lang="fa-IR" dirty="0"/>
              <a:t>منبع ایجاد قلیائیت</a:t>
            </a:r>
          </a:p>
          <a:p>
            <a:pPr algn="r" rtl="1"/>
            <a:r>
              <a:rPr lang="fa-IR" dirty="0"/>
              <a:t>دارای خاصیت بافری (حفظ قلیائیت)</a:t>
            </a:r>
          </a:p>
          <a:p>
            <a:pPr algn="r" rtl="1"/>
            <a:r>
              <a:rPr lang="fa-IR" dirty="0"/>
              <a:t>ممانعت كننده خوردگی سطوح فلزی ماشین واجزاء فلزی لباس در حین شستشو به علت ایجاد لایه سیلیكاتی</a:t>
            </a:r>
          </a:p>
          <a:p>
            <a:pPr algn="r" rtl="1"/>
            <a:r>
              <a:rPr lang="fa-IR" dirty="0"/>
              <a:t>موارد كاربرد :</a:t>
            </a:r>
          </a:p>
          <a:p>
            <a:pPr algn="r" rtl="1"/>
            <a:r>
              <a:rPr lang="fa-IR" dirty="0"/>
              <a:t>تمامی پودرهای شوینده البسه اعم از دستی و </a:t>
            </a:r>
            <a:r>
              <a:rPr lang="fa-IR" dirty="0" smtClean="0"/>
              <a:t>ماشینی</a:t>
            </a:r>
            <a:endParaRPr lang="en-US" dirty="0" smtClean="0"/>
          </a:p>
          <a:p>
            <a:pPr algn="r" rtl="1"/>
            <a:r>
              <a:rPr lang="fa-IR" dirty="0" smtClean="0"/>
              <a:t>پاک </a:t>
            </a:r>
            <a:r>
              <a:rPr lang="fa-IR" dirty="0"/>
              <a:t>کننده سطوح سخت</a:t>
            </a:r>
          </a:p>
          <a:p>
            <a:pPr algn="r" rtl="1"/>
            <a:r>
              <a:rPr lang="fa-IR" dirty="0"/>
              <a:t>پاک کننده های صنعتی </a:t>
            </a:r>
            <a:endParaRPr lang="en-US" dirty="0" smtClean="0"/>
          </a:p>
          <a:p>
            <a:pPr algn="r" rtl="1"/>
            <a:r>
              <a:rPr lang="fa-IR" dirty="0" smtClean="0"/>
              <a:t>پودرهای </a:t>
            </a:r>
            <a:r>
              <a:rPr lang="fa-IR" dirty="0"/>
              <a:t>ماشین ظرفشویی</a:t>
            </a:r>
          </a:p>
          <a:p>
            <a:pPr algn="r" rtl="1"/>
            <a:r>
              <a:rPr lang="fa-IR" dirty="0"/>
              <a:t>پاک کننده های وسایل </a:t>
            </a:r>
            <a:r>
              <a:rPr lang="fa-IR" dirty="0" smtClean="0"/>
              <a:t>نقلیه</a:t>
            </a:r>
            <a:r>
              <a:rPr lang="en-US" dirty="0" smtClean="0"/>
              <a:t>Car </a:t>
            </a:r>
            <a:r>
              <a:rPr lang="en-US" dirty="0"/>
              <a:t>&amp;Truck Wash </a:t>
            </a:r>
            <a:r>
              <a:rPr lang="en-US" dirty="0" smtClean="0"/>
              <a:t>Detergent </a:t>
            </a:r>
            <a:endParaRPr lang="en-US" dirty="0"/>
          </a:p>
          <a:p>
            <a:pPr algn="r" rtl="1"/>
            <a:endParaRPr lang="en-US" dirty="0"/>
          </a:p>
        </p:txBody>
      </p:sp>
    </p:spTree>
    <p:extLst>
      <p:ext uri="{BB962C8B-B14F-4D97-AF65-F5344CB8AC3E}">
        <p14:creationId xmlns:p14="http://schemas.microsoft.com/office/powerpoint/2010/main" val="142929398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کربنات های معدنی</a:t>
            </a:r>
            <a:r>
              <a:rPr lang="fa-IR" dirty="0"/>
              <a:t/>
            </a:r>
            <a:br>
              <a:rPr lang="fa-IR" dirty="0"/>
            </a:br>
            <a:endParaRPr lang="en-US" dirty="0"/>
          </a:p>
        </p:txBody>
      </p:sp>
      <p:sp>
        <p:nvSpPr>
          <p:cNvPr id="3" name="Content Placeholder 2"/>
          <p:cNvSpPr>
            <a:spLocks noGrp="1"/>
          </p:cNvSpPr>
          <p:nvPr>
            <p:ph idx="1"/>
          </p:nvPr>
        </p:nvSpPr>
        <p:spPr/>
        <p:txBody>
          <a:bodyPr>
            <a:normAutofit fontScale="70000" lnSpcReduction="20000"/>
          </a:bodyPr>
          <a:lstStyle/>
          <a:p>
            <a:pPr algn="r" rtl="1"/>
            <a:r>
              <a:rPr lang="fa-IR" dirty="0" smtClean="0"/>
              <a:t>سدیم کربنات( سودا)</a:t>
            </a:r>
            <a:r>
              <a:rPr lang="en-US" dirty="0" smtClean="0"/>
              <a:t> </a:t>
            </a:r>
            <a:r>
              <a:rPr lang="fa-IR" dirty="0" smtClean="0"/>
              <a:t>به </a:t>
            </a:r>
            <a:r>
              <a:rPr lang="fa-IR" dirty="0"/>
              <a:t>صورت پودر سفید رنگ با دانسیته سبک و سنگین موجود می باشد .نوع سبک آن در محصولات شوینده کاربرد وسیعی دارد و خلوص آن 98 درصد است. این ماده از سازنده های مهم در صنایع شوینده محسوب می شودو حلالیت بسیار خوبی در آب دارد.</a:t>
            </a:r>
          </a:p>
          <a:p>
            <a:pPr algn="r" rtl="1"/>
            <a:r>
              <a:rPr lang="fa-IR" dirty="0"/>
              <a:t>ویژگی ها :</a:t>
            </a:r>
          </a:p>
          <a:p>
            <a:pPr algn="r" rtl="1"/>
            <a:r>
              <a:rPr lang="fa-IR" dirty="0"/>
              <a:t>باحذف یونهای سختی محلول شستشو (كلسیم و منیزیم ) به صورت ترسیبی باعث نرم کردن آب می شود.</a:t>
            </a:r>
          </a:p>
          <a:p>
            <a:pPr algn="r" rtl="1"/>
            <a:r>
              <a:rPr lang="fa-IR" dirty="0"/>
              <a:t>منبع ایجاد قلیائیت</a:t>
            </a:r>
          </a:p>
          <a:p>
            <a:pPr algn="r" rtl="1"/>
            <a:r>
              <a:rPr lang="fa-IR" dirty="0"/>
              <a:t>دارای خاصیت بافری (حفظ قلیائیت محلول شستشو )</a:t>
            </a:r>
          </a:p>
          <a:p>
            <a:pPr algn="r" rtl="1"/>
            <a:r>
              <a:rPr lang="fa-IR" dirty="0"/>
              <a:t>حفظ کننده كارایی سورفاكتانت بویژه سورفاكتانتهای آنیونیك و افزایش پاك كنندگی</a:t>
            </a:r>
          </a:p>
          <a:p>
            <a:pPr algn="r" rtl="1"/>
            <a:r>
              <a:rPr lang="fa-IR" dirty="0"/>
              <a:t>خنثی کننده اسیدهای ایجاد كننده اكتیو آنیونیك در فرمولاسیونها</a:t>
            </a:r>
          </a:p>
          <a:p>
            <a:pPr algn="r" rtl="1"/>
            <a:endParaRPr lang="en-US" dirty="0"/>
          </a:p>
        </p:txBody>
      </p:sp>
    </p:spTree>
    <p:extLst>
      <p:ext uri="{BB962C8B-B14F-4D97-AF65-F5344CB8AC3E}">
        <p14:creationId xmlns:p14="http://schemas.microsoft.com/office/powerpoint/2010/main" val="21035650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کربنات های معدنی</a:t>
            </a:r>
            <a:r>
              <a:rPr lang="fa-IR" dirty="0"/>
              <a:t/>
            </a:r>
            <a:br>
              <a:rPr lang="fa-IR" dirty="0"/>
            </a:br>
            <a:endParaRPr lang="en-US" dirty="0"/>
          </a:p>
        </p:txBody>
      </p:sp>
      <p:sp>
        <p:nvSpPr>
          <p:cNvPr id="3" name="Content Placeholder 2"/>
          <p:cNvSpPr>
            <a:spLocks noGrp="1"/>
          </p:cNvSpPr>
          <p:nvPr>
            <p:ph idx="1"/>
          </p:nvPr>
        </p:nvSpPr>
        <p:spPr/>
        <p:txBody>
          <a:bodyPr>
            <a:normAutofit fontScale="92500" lnSpcReduction="10000"/>
          </a:bodyPr>
          <a:lstStyle/>
          <a:p>
            <a:pPr algn="r" rtl="1"/>
            <a:r>
              <a:rPr lang="fa-IR" dirty="0"/>
              <a:t>موارد كاربرد :</a:t>
            </a:r>
          </a:p>
          <a:p>
            <a:pPr algn="r" rtl="1"/>
            <a:r>
              <a:rPr lang="fa-IR" dirty="0"/>
              <a:t>تمامی پودرهای شوینده البسه اعم از دستی و </a:t>
            </a:r>
            <a:r>
              <a:rPr lang="fa-IR" dirty="0" smtClean="0"/>
              <a:t>ماشینی</a:t>
            </a:r>
            <a:endParaRPr lang="fa-IR" dirty="0"/>
          </a:p>
          <a:p>
            <a:pPr algn="r" rtl="1"/>
            <a:r>
              <a:rPr lang="fa-IR" dirty="0"/>
              <a:t>پاک کننده سطوح سخت</a:t>
            </a:r>
          </a:p>
          <a:p>
            <a:pPr algn="r" rtl="1"/>
            <a:r>
              <a:rPr lang="fa-IR" dirty="0"/>
              <a:t>پاک کننده های صنعتی و </a:t>
            </a:r>
            <a:r>
              <a:rPr lang="fa-IR" dirty="0" smtClean="0"/>
              <a:t>سازمانی</a:t>
            </a:r>
          </a:p>
          <a:p>
            <a:pPr algn="r" rtl="1"/>
            <a:r>
              <a:rPr lang="fa-IR" dirty="0" smtClean="0"/>
              <a:t>پاک </a:t>
            </a:r>
            <a:r>
              <a:rPr lang="fa-IR" dirty="0"/>
              <a:t>کننده های چند منظوره</a:t>
            </a:r>
          </a:p>
          <a:p>
            <a:pPr algn="r" rtl="1"/>
            <a:r>
              <a:rPr lang="fa-IR" dirty="0"/>
              <a:t>پودرهای ماشین ظرفشویی</a:t>
            </a:r>
          </a:p>
          <a:p>
            <a:pPr algn="r" rtl="1"/>
            <a:r>
              <a:rPr lang="fa-IR" dirty="0"/>
              <a:t>پاک کننده های وسایل </a:t>
            </a:r>
            <a:r>
              <a:rPr lang="fa-IR" dirty="0" smtClean="0"/>
              <a:t>نقلیه</a:t>
            </a:r>
            <a:endParaRPr lang="en-US" dirty="0"/>
          </a:p>
        </p:txBody>
      </p:sp>
    </p:spTree>
    <p:extLst>
      <p:ext uri="{BB962C8B-B14F-4D97-AF65-F5344CB8AC3E}">
        <p14:creationId xmlns:p14="http://schemas.microsoft.com/office/powerpoint/2010/main" val="33910051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سدیم سیترات</a:t>
            </a:r>
            <a:r>
              <a:rPr lang="fa-IR" dirty="0"/>
              <a:t/>
            </a:r>
            <a:br>
              <a:rPr lang="fa-IR" dirty="0"/>
            </a:br>
            <a:endParaRPr lang="en-US" dirty="0"/>
          </a:p>
        </p:txBody>
      </p:sp>
      <p:sp>
        <p:nvSpPr>
          <p:cNvPr id="3" name="Content Placeholder 2"/>
          <p:cNvSpPr>
            <a:spLocks noGrp="1"/>
          </p:cNvSpPr>
          <p:nvPr>
            <p:ph idx="1"/>
          </p:nvPr>
        </p:nvSpPr>
        <p:spPr/>
        <p:txBody>
          <a:bodyPr>
            <a:normAutofit fontScale="85000" lnSpcReduction="20000"/>
          </a:bodyPr>
          <a:lstStyle/>
          <a:p>
            <a:pPr algn="just" rtl="1"/>
            <a:r>
              <a:rPr lang="fa-IR" dirty="0" smtClean="0"/>
              <a:t>سدیم سیترات</a:t>
            </a:r>
            <a:r>
              <a:rPr lang="fa-IR" dirty="0"/>
              <a:t> نمك تری سدیمی سیتریك اسید می باشد.شکل ظاهری آن به صورت کریستالهای ریز سفید رنگ است و به آسانی در آب حل می شود. این ماده از سازنده های مهم در صنایع شوینده محسوب می </a:t>
            </a:r>
            <a:r>
              <a:rPr lang="fa-IR" dirty="0" smtClean="0"/>
              <a:t>شود</a:t>
            </a:r>
            <a:r>
              <a:rPr lang="en-US" dirty="0" smtClean="0"/>
              <a:t> </a:t>
            </a:r>
            <a:r>
              <a:rPr lang="fa-IR" dirty="0" smtClean="0"/>
              <a:t>وکاربرد </a:t>
            </a:r>
            <a:r>
              <a:rPr lang="fa-IR" dirty="0"/>
              <a:t>وسیعی در تمامی محصولات اعم از مایع،پودر،قرص وژل پیدا کرده است.</a:t>
            </a:r>
          </a:p>
          <a:p>
            <a:pPr algn="just" rtl="1"/>
            <a:r>
              <a:rPr lang="fa-IR" dirty="0"/>
              <a:t>ویژگی ها :</a:t>
            </a:r>
          </a:p>
          <a:p>
            <a:pPr algn="just" rtl="1"/>
            <a:r>
              <a:rPr lang="fa-IR" dirty="0"/>
              <a:t>عامل كمپلكس كننده متوسط یونهای كلسیم ومنیزیم</a:t>
            </a:r>
          </a:p>
          <a:p>
            <a:pPr algn="just" rtl="1"/>
            <a:r>
              <a:rPr lang="fa-IR" dirty="0"/>
              <a:t>جایگزین </a:t>
            </a:r>
            <a:r>
              <a:rPr lang="en-US" dirty="0"/>
              <a:t> </a:t>
            </a:r>
            <a:r>
              <a:rPr lang="en-US" dirty="0" smtClean="0"/>
              <a:t>STPP </a:t>
            </a:r>
            <a:r>
              <a:rPr lang="fa-IR" dirty="0"/>
              <a:t>در مایعات لباسشویی بدلیل پایداری هیدرولیز</a:t>
            </a:r>
          </a:p>
          <a:p>
            <a:pPr algn="just" rtl="1"/>
            <a:r>
              <a:rPr lang="fa-IR" dirty="0"/>
              <a:t>كاهش دهنده ترسیب رسوبات معدنی بر روی پارچه ،سطوح فلزی ماشینهای لباسشویی ، ظرفشویی وسطوح سخت به دلیل حل نمودن رسوبات</a:t>
            </a:r>
          </a:p>
          <a:p>
            <a:pPr algn="r" rtl="1"/>
            <a:endParaRPr lang="en-US" dirty="0"/>
          </a:p>
        </p:txBody>
      </p:sp>
    </p:spTree>
    <p:extLst>
      <p:ext uri="{BB962C8B-B14F-4D97-AF65-F5344CB8AC3E}">
        <p14:creationId xmlns:p14="http://schemas.microsoft.com/office/powerpoint/2010/main" val="392062878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سدیم سیترات</a:t>
            </a:r>
            <a:r>
              <a:rPr lang="fa-IR" dirty="0"/>
              <a:t/>
            </a:r>
            <a:br>
              <a:rPr lang="fa-IR" dirty="0"/>
            </a:br>
            <a:endParaRPr lang="en-US" dirty="0"/>
          </a:p>
        </p:txBody>
      </p:sp>
      <p:sp>
        <p:nvSpPr>
          <p:cNvPr id="3" name="Content Placeholder 2"/>
          <p:cNvSpPr>
            <a:spLocks noGrp="1"/>
          </p:cNvSpPr>
          <p:nvPr>
            <p:ph idx="1"/>
          </p:nvPr>
        </p:nvSpPr>
        <p:spPr/>
        <p:txBody>
          <a:bodyPr>
            <a:normAutofit fontScale="92500" lnSpcReduction="20000"/>
          </a:bodyPr>
          <a:lstStyle/>
          <a:p>
            <a:pPr marL="0" indent="0" algn="r">
              <a:buNone/>
            </a:pPr>
            <a:r>
              <a:rPr lang="fa-IR" dirty="0"/>
              <a:t>موارد كاربرد :</a:t>
            </a:r>
          </a:p>
          <a:p>
            <a:pPr marL="0" indent="0" algn="r">
              <a:buNone/>
            </a:pPr>
            <a:r>
              <a:rPr lang="fa-IR" dirty="0"/>
              <a:t>تمامی پودرهای شوینده البسه اعم از دستی و </a:t>
            </a:r>
            <a:r>
              <a:rPr lang="fa-IR" dirty="0" smtClean="0"/>
              <a:t>ماشینی</a:t>
            </a:r>
            <a:endParaRPr lang="fa-IR" dirty="0"/>
          </a:p>
          <a:p>
            <a:pPr marL="0" indent="0" algn="r">
              <a:buNone/>
            </a:pPr>
            <a:r>
              <a:rPr lang="fa-IR" dirty="0"/>
              <a:t>قرصهای شوینده ماشین لباسشویی</a:t>
            </a:r>
          </a:p>
          <a:p>
            <a:pPr marL="0" indent="0" algn="r">
              <a:buNone/>
            </a:pPr>
            <a:r>
              <a:rPr lang="fa-IR" dirty="0"/>
              <a:t>مایعات لباسشویی</a:t>
            </a:r>
          </a:p>
          <a:p>
            <a:pPr marL="0" indent="0" algn="r">
              <a:buNone/>
            </a:pPr>
            <a:r>
              <a:rPr lang="fa-IR" dirty="0"/>
              <a:t>پاک کننده های سطوح سخت</a:t>
            </a:r>
          </a:p>
          <a:p>
            <a:pPr marL="0" indent="0" algn="r">
              <a:buNone/>
            </a:pPr>
            <a:r>
              <a:rPr lang="fa-IR" dirty="0"/>
              <a:t>پاک کننده های صنعتی </a:t>
            </a:r>
            <a:endParaRPr lang="en-US" dirty="0" smtClean="0"/>
          </a:p>
          <a:p>
            <a:pPr marL="0" indent="0" algn="r">
              <a:buNone/>
            </a:pPr>
            <a:r>
              <a:rPr lang="fa-IR" dirty="0" smtClean="0"/>
              <a:t>پاک </a:t>
            </a:r>
            <a:r>
              <a:rPr lang="fa-IR" dirty="0"/>
              <a:t>کننده های چند منظوره</a:t>
            </a:r>
          </a:p>
          <a:p>
            <a:pPr marL="0" indent="0" algn="r">
              <a:buNone/>
            </a:pPr>
            <a:r>
              <a:rPr lang="fa-IR" dirty="0"/>
              <a:t>پودر، </a:t>
            </a:r>
            <a:r>
              <a:rPr lang="fa-IR" dirty="0" smtClean="0"/>
              <a:t>مایع،قرص </a:t>
            </a:r>
            <a:r>
              <a:rPr lang="fa-IR" dirty="0"/>
              <a:t>وژل ماشین ظرفشویی</a:t>
            </a:r>
          </a:p>
          <a:p>
            <a:pPr marL="0" indent="0" algn="r">
              <a:buNone/>
            </a:pPr>
            <a:endParaRPr lang="en-US" dirty="0"/>
          </a:p>
        </p:txBody>
      </p:sp>
    </p:spTree>
    <p:extLst>
      <p:ext uri="{BB962C8B-B14F-4D97-AF65-F5344CB8AC3E}">
        <p14:creationId xmlns:p14="http://schemas.microsoft.com/office/powerpoint/2010/main" val="392402329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فسفوناتها</a:t>
            </a:r>
            <a:r>
              <a:rPr lang="fa-IR" dirty="0"/>
              <a:t/>
            </a:r>
            <a:br>
              <a:rPr lang="fa-IR" dirty="0"/>
            </a:br>
            <a:endParaRPr lang="en-US" dirty="0"/>
          </a:p>
        </p:txBody>
      </p:sp>
      <p:sp>
        <p:nvSpPr>
          <p:cNvPr id="3" name="Content Placeholder 2"/>
          <p:cNvSpPr>
            <a:spLocks noGrp="1"/>
          </p:cNvSpPr>
          <p:nvPr>
            <p:ph idx="1"/>
          </p:nvPr>
        </p:nvSpPr>
        <p:spPr/>
        <p:txBody>
          <a:bodyPr>
            <a:normAutofit fontScale="70000" lnSpcReduction="20000"/>
          </a:bodyPr>
          <a:lstStyle/>
          <a:p>
            <a:pPr algn="r" rtl="1"/>
            <a:r>
              <a:rPr lang="fa-IR" dirty="0" smtClean="0"/>
              <a:t>نمك های سدیمی فسفونیک</a:t>
            </a:r>
            <a:r>
              <a:rPr lang="fa-IR" dirty="0"/>
              <a:t> اسیدهای آلی كه دارای چندین گروه فسفوناتی بوده و عوامل كمپلكسه كننده موثری هستند. این دسته از مواد به فرم مایع وبه رنگ قهوهای تیره می باشند. این ماده در منابع علمی جزءطبقه سازنده هامحسوب می شودو حلالیت بسیار خوبی در آب دارد.</a:t>
            </a:r>
          </a:p>
          <a:p>
            <a:pPr algn="r" rtl="1"/>
            <a:r>
              <a:rPr lang="fa-IR" dirty="0"/>
              <a:t>ویژگی ها :</a:t>
            </a:r>
          </a:p>
          <a:p>
            <a:pPr algn="r" rtl="1"/>
            <a:r>
              <a:rPr lang="fa-IR" dirty="0"/>
              <a:t>ممانعت كننده رشد كریستالی و تشكیل رسوبات نمكهای نامحلول</a:t>
            </a:r>
          </a:p>
          <a:p>
            <a:pPr algn="r" rtl="1"/>
            <a:r>
              <a:rPr lang="fa-IR" dirty="0"/>
              <a:t>پراكنده کننده ذرات چرك</a:t>
            </a:r>
          </a:p>
          <a:p>
            <a:pPr algn="r" rtl="1"/>
            <a:r>
              <a:rPr lang="fa-IR" dirty="0"/>
              <a:t>شلاته كننده مناسب یونهای فلزات سنگین مانند مس ،منگنز، آهن</a:t>
            </a:r>
          </a:p>
          <a:p>
            <a:pPr algn="r" rtl="1"/>
            <a:r>
              <a:rPr lang="fa-IR" dirty="0"/>
              <a:t>پایدارکننده بلیچ های اكسیژن دار در محصولات پودری</a:t>
            </a:r>
          </a:p>
          <a:p>
            <a:pPr algn="r" rtl="1"/>
            <a:r>
              <a:rPr lang="fa-IR" dirty="0"/>
              <a:t>لكه بر لكه هایی مانند چای، قهوه، میوه برای جبران عدم حضور بلیچ درمحصولات مایع لباسشویی</a:t>
            </a:r>
          </a:p>
          <a:p>
            <a:pPr algn="r" rtl="1"/>
            <a:endParaRPr lang="en-US" dirty="0"/>
          </a:p>
        </p:txBody>
      </p:sp>
    </p:spTree>
    <p:extLst>
      <p:ext uri="{BB962C8B-B14F-4D97-AF65-F5344CB8AC3E}">
        <p14:creationId xmlns:p14="http://schemas.microsoft.com/office/powerpoint/2010/main" val="155115363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فسفوناتها</a:t>
            </a:r>
            <a:r>
              <a:rPr lang="fa-IR" dirty="0"/>
              <a:t/>
            </a:r>
            <a:br>
              <a:rPr lang="fa-IR" dirty="0"/>
            </a:br>
            <a:endParaRPr lang="en-US" dirty="0"/>
          </a:p>
        </p:txBody>
      </p:sp>
      <p:sp>
        <p:nvSpPr>
          <p:cNvPr id="3" name="Content Placeholder 2"/>
          <p:cNvSpPr>
            <a:spLocks noGrp="1"/>
          </p:cNvSpPr>
          <p:nvPr>
            <p:ph idx="1"/>
          </p:nvPr>
        </p:nvSpPr>
        <p:spPr/>
        <p:txBody>
          <a:bodyPr>
            <a:normAutofit/>
          </a:bodyPr>
          <a:lstStyle/>
          <a:p>
            <a:pPr algn="r" rtl="1"/>
            <a:r>
              <a:rPr lang="fa-IR" dirty="0"/>
              <a:t> موارد كاربرد :</a:t>
            </a:r>
          </a:p>
          <a:p>
            <a:pPr algn="r" rtl="1"/>
            <a:r>
              <a:rPr lang="fa-IR" dirty="0"/>
              <a:t>تمامی پودرهای شوینده البسه اعم از دستی و </a:t>
            </a:r>
            <a:r>
              <a:rPr lang="fa-IR" dirty="0" smtClean="0"/>
              <a:t>ماشینی</a:t>
            </a:r>
          </a:p>
          <a:p>
            <a:pPr algn="r" rtl="1"/>
            <a:r>
              <a:rPr lang="fa-IR" dirty="0" smtClean="0"/>
              <a:t>پاک </a:t>
            </a:r>
            <a:r>
              <a:rPr lang="fa-IR" dirty="0"/>
              <a:t>کننده های صنعتی </a:t>
            </a:r>
            <a:endParaRPr lang="fa-IR" dirty="0" smtClean="0"/>
          </a:p>
          <a:p>
            <a:pPr algn="r" rtl="1"/>
            <a:r>
              <a:rPr lang="fa-IR" dirty="0" smtClean="0"/>
              <a:t>پودرهای </a:t>
            </a:r>
            <a:r>
              <a:rPr lang="fa-IR" dirty="0"/>
              <a:t>ماشین ظرفشویی</a:t>
            </a:r>
          </a:p>
          <a:p>
            <a:pPr algn="r" rtl="1"/>
            <a:r>
              <a:rPr lang="fa-IR" dirty="0"/>
              <a:t>مایعات لباسشویی</a:t>
            </a:r>
          </a:p>
          <a:p>
            <a:pPr algn="r" rtl="1"/>
            <a:endParaRPr lang="en-US" dirty="0"/>
          </a:p>
        </p:txBody>
      </p:sp>
    </p:spTree>
    <p:extLst>
      <p:ext uri="{BB962C8B-B14F-4D97-AF65-F5344CB8AC3E}">
        <p14:creationId xmlns:p14="http://schemas.microsoft.com/office/powerpoint/2010/main" val="89039604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b="1" dirty="0" smtClean="0"/>
              <a:t>آلکیل بنزن سولفونات خطی</a:t>
            </a:r>
            <a:r>
              <a:rPr lang="fa-IR" b="1" dirty="0"/>
              <a:t> </a:t>
            </a:r>
            <a:r>
              <a:rPr lang="en-US" b="1" dirty="0" smtClean="0"/>
              <a:t>LAS</a:t>
            </a:r>
            <a:r>
              <a:rPr lang="en-US" dirty="0"/>
              <a:t/>
            </a:r>
            <a:br>
              <a:rPr lang="en-US" dirty="0"/>
            </a:br>
            <a:endParaRPr lang="en-US" dirty="0"/>
          </a:p>
        </p:txBody>
      </p:sp>
      <p:sp>
        <p:nvSpPr>
          <p:cNvPr id="3" name="Content Placeholder 2"/>
          <p:cNvSpPr>
            <a:spLocks noGrp="1"/>
          </p:cNvSpPr>
          <p:nvPr>
            <p:ph idx="1"/>
          </p:nvPr>
        </p:nvSpPr>
        <p:spPr/>
        <p:txBody>
          <a:bodyPr>
            <a:normAutofit fontScale="70000" lnSpcReduction="20000"/>
          </a:bodyPr>
          <a:lstStyle/>
          <a:p>
            <a:pPr algn="r" rtl="1"/>
            <a:r>
              <a:rPr lang="fa-IR" dirty="0" smtClean="0"/>
              <a:t>این </a:t>
            </a:r>
            <a:r>
              <a:rPr lang="fa-IR" dirty="0"/>
              <a:t>ماده جزء مواد فعال سطحی آنیونی مهم </a:t>
            </a:r>
            <a:r>
              <a:rPr lang="fa-IR" dirty="0" smtClean="0"/>
              <a:t>مصرفی</a:t>
            </a:r>
          </a:p>
          <a:p>
            <a:pPr algn="r" rtl="1"/>
            <a:r>
              <a:rPr lang="fa-IR" dirty="0" smtClean="0"/>
              <a:t> </a:t>
            </a:r>
            <a:r>
              <a:rPr lang="fa-IR" dirty="0"/>
              <a:t>در بیشتر صنایع می باشد.این ماده ازسولفونه </a:t>
            </a:r>
            <a:r>
              <a:rPr lang="fa-IR" dirty="0" smtClean="0"/>
              <a:t>کردن</a:t>
            </a:r>
          </a:p>
          <a:p>
            <a:pPr algn="r" rtl="1"/>
            <a:r>
              <a:rPr lang="fa-IR" dirty="0" smtClean="0"/>
              <a:t>آلکیل بنزن خطی</a:t>
            </a:r>
            <a:r>
              <a:rPr lang="fa-IR" dirty="0"/>
              <a:t> و خنثی نمودن آن با سود بدست می آید</a:t>
            </a:r>
            <a:r>
              <a:rPr lang="fa-IR" dirty="0" smtClean="0"/>
              <a:t>.</a:t>
            </a:r>
          </a:p>
          <a:p>
            <a:pPr algn="r" rtl="1"/>
            <a:r>
              <a:rPr lang="fa-IR" dirty="0" smtClean="0"/>
              <a:t>اسید </a:t>
            </a:r>
            <a:r>
              <a:rPr lang="fa-IR" dirty="0"/>
              <a:t>حاصله </a:t>
            </a:r>
            <a:r>
              <a:rPr lang="fa-IR" dirty="0" smtClean="0"/>
              <a:t>ماده </a:t>
            </a:r>
            <a:r>
              <a:rPr lang="fa-IR" dirty="0"/>
              <a:t>ای غلیظ با رنگ قهوه ای تیره است.</a:t>
            </a:r>
          </a:p>
          <a:p>
            <a:pPr algn="r" rtl="1"/>
            <a:r>
              <a:rPr lang="fa-IR" dirty="0"/>
              <a:t>ویژگی ها :</a:t>
            </a:r>
          </a:p>
          <a:p>
            <a:pPr algn="r" rtl="1"/>
            <a:r>
              <a:rPr lang="fa-IR" dirty="0"/>
              <a:t>كاهش دهنده كشش سطحی آب و افزایش رطوبت پذیری سطوح</a:t>
            </a:r>
          </a:p>
          <a:p>
            <a:pPr algn="r" rtl="1"/>
            <a:r>
              <a:rPr lang="fa-IR" dirty="0"/>
              <a:t>دارای قدرت </a:t>
            </a:r>
            <a:r>
              <a:rPr lang="fa-IR" dirty="0" smtClean="0"/>
              <a:t>دترجنتی </a:t>
            </a:r>
            <a:r>
              <a:rPr lang="fa-IR" dirty="0"/>
              <a:t>و پاک کنندگی بالا</a:t>
            </a:r>
          </a:p>
          <a:p>
            <a:pPr algn="r" rtl="1"/>
            <a:r>
              <a:rPr lang="fa-IR" dirty="0" smtClean="0"/>
              <a:t>جداکننده </a:t>
            </a:r>
            <a:r>
              <a:rPr lang="fa-IR" dirty="0"/>
              <a:t>چرك در طی شستشو و همچنین معلق ساز چرك در محلول شستشو</a:t>
            </a:r>
          </a:p>
          <a:p>
            <a:pPr algn="r" rtl="1"/>
            <a:r>
              <a:rPr lang="fa-IR" dirty="0"/>
              <a:t>ایجادکننده کف فراوان و پایداری کف حاصله</a:t>
            </a:r>
          </a:p>
          <a:p>
            <a:pPr algn="r" rtl="1"/>
            <a:r>
              <a:rPr lang="fa-IR" dirty="0"/>
              <a:t>قیمت ارزان</a:t>
            </a:r>
          </a:p>
          <a:p>
            <a:pPr algn="r" rtl="1"/>
            <a:endParaRPr lang="en-US" dirty="0"/>
          </a:p>
        </p:txBody>
      </p:sp>
      <p:pic>
        <p:nvPicPr>
          <p:cNvPr id="4" name="Picture 3"/>
          <p:cNvPicPr>
            <a:picLocks noChangeAspect="1"/>
          </p:cNvPicPr>
          <p:nvPr/>
        </p:nvPicPr>
        <p:blipFill>
          <a:blip r:embed="rId2"/>
          <a:stretch>
            <a:fillRect/>
          </a:stretch>
        </p:blipFill>
        <p:spPr>
          <a:xfrm>
            <a:off x="143555" y="1672190"/>
            <a:ext cx="3314699" cy="1452562"/>
          </a:xfrm>
          <a:prstGeom prst="rect">
            <a:avLst/>
          </a:prstGeom>
        </p:spPr>
      </p:pic>
    </p:spTree>
    <p:extLst>
      <p:ext uri="{BB962C8B-B14F-4D97-AF65-F5344CB8AC3E}">
        <p14:creationId xmlns:p14="http://schemas.microsoft.com/office/powerpoint/2010/main" val="385389148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آلکیل بنزن سولفونات خطی</a:t>
            </a:r>
            <a:endParaRPr lang="en-US" dirty="0"/>
          </a:p>
        </p:txBody>
      </p:sp>
      <p:sp>
        <p:nvSpPr>
          <p:cNvPr id="3" name="Content Placeholder 2"/>
          <p:cNvSpPr>
            <a:spLocks noGrp="1"/>
          </p:cNvSpPr>
          <p:nvPr>
            <p:ph idx="1"/>
          </p:nvPr>
        </p:nvSpPr>
        <p:spPr/>
        <p:txBody>
          <a:bodyPr>
            <a:noAutofit/>
          </a:bodyPr>
          <a:lstStyle/>
          <a:p>
            <a:pPr algn="r" rtl="1"/>
            <a:r>
              <a:rPr lang="fa-IR" sz="1600" dirty="0"/>
              <a:t>موارد كاربرد :</a:t>
            </a:r>
          </a:p>
          <a:p>
            <a:pPr algn="r" rtl="1"/>
            <a:r>
              <a:rPr lang="fa-IR" sz="1600" dirty="0"/>
              <a:t>تمامی پودرهای شوینده البسه اعم از دستی و </a:t>
            </a:r>
            <a:r>
              <a:rPr lang="fa-IR" sz="1600" dirty="0" smtClean="0"/>
              <a:t>ماشینی </a:t>
            </a:r>
          </a:p>
          <a:p>
            <a:pPr algn="r" rtl="1"/>
            <a:r>
              <a:rPr lang="fa-IR" sz="1600" dirty="0" smtClean="0"/>
              <a:t>قرصهای </a:t>
            </a:r>
            <a:r>
              <a:rPr lang="fa-IR" sz="1600" dirty="0"/>
              <a:t>شوینده ماشین لباسشویی</a:t>
            </a:r>
          </a:p>
          <a:p>
            <a:pPr algn="r" rtl="1"/>
            <a:r>
              <a:rPr lang="fa-IR" sz="1600" dirty="0"/>
              <a:t>مایعات لباسشویی</a:t>
            </a:r>
          </a:p>
          <a:p>
            <a:pPr algn="r" rtl="1"/>
            <a:r>
              <a:rPr lang="fa-IR" sz="1600" dirty="0"/>
              <a:t>مایعات ظرفشویی</a:t>
            </a:r>
          </a:p>
          <a:p>
            <a:pPr algn="r" rtl="1"/>
            <a:r>
              <a:rPr lang="fa-IR" sz="1600" dirty="0"/>
              <a:t>پاک کننده های سطوح سخت و چند منظوره</a:t>
            </a:r>
          </a:p>
          <a:p>
            <a:pPr algn="r" rtl="1"/>
            <a:r>
              <a:rPr lang="fa-IR" sz="1600" dirty="0"/>
              <a:t>پاک کننده های صنعتی </a:t>
            </a:r>
            <a:endParaRPr lang="fa-IR" sz="1600" dirty="0" smtClean="0"/>
          </a:p>
          <a:p>
            <a:pPr algn="r" rtl="1"/>
            <a:r>
              <a:rPr lang="fa-IR" sz="1600" dirty="0" smtClean="0"/>
              <a:t>به </a:t>
            </a:r>
            <a:r>
              <a:rPr lang="fa-IR" sz="1600" dirty="0"/>
              <a:t>علت ایجاد سوزش بر روی پوست،استفاده از این ماده در محصولات مراقبت از بدن ومو ممنوع بوده و فقط در محصولات مراقبت </a:t>
            </a:r>
            <a:r>
              <a:rPr lang="fa-IR" sz="1600" dirty="0" smtClean="0"/>
              <a:t>ازپارچه،خانه </a:t>
            </a:r>
            <a:r>
              <a:rPr lang="fa-IR" sz="1600" dirty="0"/>
              <a:t>و ظروف استفاده می شود.</a:t>
            </a:r>
          </a:p>
          <a:p>
            <a:pPr algn="r" rtl="1"/>
            <a:r>
              <a:rPr lang="fa-IR" sz="1600" dirty="0"/>
              <a:t>به علت حساسیت این ماده به یونهای سختی آب و کاهش </a:t>
            </a:r>
            <a:r>
              <a:rPr lang="fa-IR" sz="1600" dirty="0" smtClean="0"/>
              <a:t>دترجنتی، وجود </a:t>
            </a:r>
            <a:r>
              <a:rPr lang="fa-IR" sz="1600" dirty="0"/>
              <a:t>سازنده ها برای افزایش کارایی لازم است .</a:t>
            </a:r>
          </a:p>
          <a:p>
            <a:pPr algn="r" rtl="1"/>
            <a:r>
              <a:rPr lang="fa-IR" sz="1600" dirty="0"/>
              <a:t>به علت ایجاد پودرهای با ریزش مناسب و پایداری زیاد ، عمده ترین مصرف آن در تهیه پودرهای شوینده است.</a:t>
            </a:r>
          </a:p>
          <a:p>
            <a:pPr algn="r" rtl="1"/>
            <a:endParaRPr lang="en-US" sz="1600" dirty="0"/>
          </a:p>
        </p:txBody>
      </p:sp>
    </p:spTree>
    <p:extLst>
      <p:ext uri="{BB962C8B-B14F-4D97-AF65-F5344CB8AC3E}">
        <p14:creationId xmlns:p14="http://schemas.microsoft.com/office/powerpoint/2010/main" val="33581201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76196656"/>
              </p:ext>
            </p:extLst>
          </p:nvPr>
        </p:nvGraphicFramePr>
        <p:xfrm>
          <a:off x="441325" y="1097728"/>
          <a:ext cx="8245476" cy="3972560"/>
        </p:xfrm>
        <a:graphic>
          <a:graphicData uri="http://schemas.openxmlformats.org/drawingml/2006/table">
            <a:tbl>
              <a:tblPr firstRow="1" bandRow="1">
                <a:tableStyleId>{5C22544A-7EE6-4342-B048-85BDC9FD1C3A}</a:tableStyleId>
              </a:tblPr>
              <a:tblGrid>
                <a:gridCol w="2061369">
                  <a:extLst>
                    <a:ext uri="{9D8B030D-6E8A-4147-A177-3AD203B41FA5}">
                      <a16:colId xmlns:a16="http://schemas.microsoft.com/office/drawing/2014/main" val="2666993097"/>
                    </a:ext>
                  </a:extLst>
                </a:gridCol>
                <a:gridCol w="2061369">
                  <a:extLst>
                    <a:ext uri="{9D8B030D-6E8A-4147-A177-3AD203B41FA5}">
                      <a16:colId xmlns:a16="http://schemas.microsoft.com/office/drawing/2014/main" val="2102645403"/>
                    </a:ext>
                  </a:extLst>
                </a:gridCol>
                <a:gridCol w="2061369">
                  <a:extLst>
                    <a:ext uri="{9D8B030D-6E8A-4147-A177-3AD203B41FA5}">
                      <a16:colId xmlns:a16="http://schemas.microsoft.com/office/drawing/2014/main" val="1203383555"/>
                    </a:ext>
                  </a:extLst>
                </a:gridCol>
                <a:gridCol w="2061369">
                  <a:extLst>
                    <a:ext uri="{9D8B030D-6E8A-4147-A177-3AD203B41FA5}">
                      <a16:colId xmlns:a16="http://schemas.microsoft.com/office/drawing/2014/main" val="553997874"/>
                    </a:ext>
                  </a:extLst>
                </a:gridCol>
              </a:tblGrid>
              <a:tr h="370840">
                <a:tc>
                  <a:txBody>
                    <a:bodyPr/>
                    <a:lstStyle/>
                    <a:p>
                      <a:pPr fontAlgn="t"/>
                      <a:r>
                        <a:rPr lang="en-US" sz="1100" b="1" dirty="0">
                          <a:effectLst/>
                        </a:rPr>
                        <a:t>Ingredient</a:t>
                      </a:r>
                    </a:p>
                  </a:txBody>
                  <a:tcPr/>
                </a:tc>
                <a:tc>
                  <a:txBody>
                    <a:bodyPr/>
                    <a:lstStyle/>
                    <a:p>
                      <a:pPr fontAlgn="t"/>
                      <a:r>
                        <a:rPr lang="en-US" sz="1100" b="1" dirty="0">
                          <a:effectLst/>
                        </a:rPr>
                        <a:t>Function</a:t>
                      </a:r>
                    </a:p>
                  </a:txBody>
                  <a:tcPr/>
                </a:tc>
                <a:tc>
                  <a:txBody>
                    <a:bodyPr/>
                    <a:lstStyle/>
                    <a:p>
                      <a:pPr fontAlgn="t"/>
                      <a:r>
                        <a:rPr lang="en-US" sz="1100" b="1" dirty="0">
                          <a:effectLst/>
                        </a:rPr>
                        <a:t>Common Options</a:t>
                      </a:r>
                    </a:p>
                  </a:txBody>
                  <a:tcPr/>
                </a:tc>
                <a:tc>
                  <a:txBody>
                    <a:bodyPr/>
                    <a:lstStyle/>
                    <a:p>
                      <a:pPr fontAlgn="t"/>
                      <a:r>
                        <a:rPr lang="en-US" sz="1100" b="1" dirty="0">
                          <a:effectLst/>
                        </a:rPr>
                        <a:t>Weight ratio, %</a:t>
                      </a:r>
                      <a:br>
                        <a:rPr lang="en-US" sz="1100" b="1" dirty="0">
                          <a:effectLst/>
                        </a:rPr>
                      </a:br>
                      <a:r>
                        <a:rPr lang="en-US" sz="1100" b="1" dirty="0">
                          <a:effectLst/>
                        </a:rPr>
                        <a:t>(By active content)</a:t>
                      </a:r>
                    </a:p>
                  </a:txBody>
                  <a:tcPr/>
                </a:tc>
                <a:extLst>
                  <a:ext uri="{0D108BD9-81ED-4DB2-BD59-A6C34878D82A}">
                    <a16:rowId xmlns:a16="http://schemas.microsoft.com/office/drawing/2014/main" val="3566443850"/>
                  </a:ext>
                </a:extLst>
              </a:tr>
              <a:tr h="370840">
                <a:tc>
                  <a:txBody>
                    <a:bodyPr/>
                    <a:lstStyle/>
                    <a:p>
                      <a:pPr fontAlgn="t"/>
                      <a:r>
                        <a:rPr lang="en-US" sz="1100" dirty="0">
                          <a:effectLst/>
                        </a:rPr>
                        <a:t>Buffers &amp; pH regulators</a:t>
                      </a:r>
                    </a:p>
                  </a:txBody>
                  <a:tcPr/>
                </a:tc>
                <a:tc>
                  <a:txBody>
                    <a:bodyPr/>
                    <a:lstStyle/>
                    <a:p>
                      <a:pPr fontAlgn="t"/>
                      <a:r>
                        <a:rPr lang="en-US" sz="1100">
                          <a:effectLst/>
                        </a:rPr>
                        <a:t>Controlling pH</a:t>
                      </a:r>
                    </a:p>
                  </a:txBody>
                  <a:tcPr/>
                </a:tc>
                <a:tc>
                  <a:txBody>
                    <a:bodyPr/>
                    <a:lstStyle/>
                    <a:p>
                      <a:pPr fontAlgn="t"/>
                      <a:r>
                        <a:rPr lang="en-US" sz="1100">
                          <a:effectLst/>
                        </a:rPr>
                        <a:t>Sodium Hydroxide</a:t>
                      </a:r>
                      <a:br>
                        <a:rPr lang="en-US" sz="1100">
                          <a:effectLst/>
                        </a:rPr>
                      </a:br>
                      <a:r>
                        <a:rPr lang="en-US" sz="1100">
                          <a:effectLst/>
                        </a:rPr>
                        <a:t>Citric Acid</a:t>
                      </a:r>
                    </a:p>
                  </a:txBody>
                  <a:tcPr/>
                </a:tc>
                <a:tc>
                  <a:txBody>
                    <a:bodyPr/>
                    <a:lstStyle/>
                    <a:p>
                      <a:pPr fontAlgn="t"/>
                      <a:r>
                        <a:rPr lang="en-US" sz="1100">
                          <a:effectLst/>
                        </a:rPr>
                        <a:t>0.1-1</a:t>
                      </a:r>
                    </a:p>
                  </a:txBody>
                  <a:tcPr/>
                </a:tc>
                <a:extLst>
                  <a:ext uri="{0D108BD9-81ED-4DB2-BD59-A6C34878D82A}">
                    <a16:rowId xmlns:a16="http://schemas.microsoft.com/office/drawing/2014/main" val="861312761"/>
                  </a:ext>
                </a:extLst>
              </a:tr>
              <a:tr h="370840">
                <a:tc>
                  <a:txBody>
                    <a:bodyPr/>
                    <a:lstStyle/>
                    <a:p>
                      <a:pPr fontAlgn="t"/>
                      <a:r>
                        <a:rPr lang="en-US" sz="1100">
                          <a:effectLst/>
                        </a:rPr>
                        <a:t>Optical brighteners</a:t>
                      </a:r>
                    </a:p>
                  </a:txBody>
                  <a:tcPr/>
                </a:tc>
                <a:tc>
                  <a:txBody>
                    <a:bodyPr/>
                    <a:lstStyle/>
                    <a:p>
                      <a:pPr fontAlgn="t"/>
                      <a:r>
                        <a:rPr lang="en-US" sz="1100">
                          <a:effectLst/>
                        </a:rPr>
                        <a:t>Enhancing color brightness</a:t>
                      </a:r>
                    </a:p>
                  </a:txBody>
                  <a:tcPr/>
                </a:tc>
                <a:tc>
                  <a:txBody>
                    <a:bodyPr/>
                    <a:lstStyle/>
                    <a:p>
                      <a:pPr fontAlgn="t"/>
                      <a:r>
                        <a:rPr lang="en-US" sz="1100">
                          <a:effectLst/>
                        </a:rPr>
                        <a:t>Tinopal CBS-X</a:t>
                      </a:r>
                    </a:p>
                  </a:txBody>
                  <a:tcPr/>
                </a:tc>
                <a:tc>
                  <a:txBody>
                    <a:bodyPr/>
                    <a:lstStyle/>
                    <a:p>
                      <a:pPr fontAlgn="t"/>
                      <a:r>
                        <a:rPr lang="en-US" sz="1100">
                          <a:effectLst/>
                        </a:rPr>
                        <a:t>0.1-1</a:t>
                      </a:r>
                    </a:p>
                  </a:txBody>
                  <a:tcPr/>
                </a:tc>
                <a:extLst>
                  <a:ext uri="{0D108BD9-81ED-4DB2-BD59-A6C34878D82A}">
                    <a16:rowId xmlns:a16="http://schemas.microsoft.com/office/drawing/2014/main" val="2232349154"/>
                  </a:ext>
                </a:extLst>
              </a:tr>
              <a:tr h="370840">
                <a:tc>
                  <a:txBody>
                    <a:bodyPr/>
                    <a:lstStyle/>
                    <a:p>
                      <a:pPr fontAlgn="t"/>
                      <a:r>
                        <a:rPr lang="en-US" sz="1100">
                          <a:effectLst/>
                        </a:rPr>
                        <a:t>Colorants</a:t>
                      </a:r>
                    </a:p>
                  </a:txBody>
                  <a:tcPr/>
                </a:tc>
                <a:tc>
                  <a:txBody>
                    <a:bodyPr/>
                    <a:lstStyle/>
                    <a:p>
                      <a:pPr fontAlgn="t"/>
                      <a:r>
                        <a:rPr lang="en-US" sz="1100">
                          <a:effectLst/>
                        </a:rPr>
                        <a:t>Providing color</a:t>
                      </a:r>
                    </a:p>
                  </a:txBody>
                  <a:tcPr/>
                </a:tc>
                <a:tc>
                  <a:txBody>
                    <a:bodyPr/>
                    <a:lstStyle/>
                    <a:p>
                      <a:pPr fontAlgn="t"/>
                      <a:r>
                        <a:rPr lang="en-US" sz="1100">
                          <a:effectLst/>
                        </a:rPr>
                        <a:t>Dyes: Direct, Acid, and Basic Pigments</a:t>
                      </a:r>
                    </a:p>
                  </a:txBody>
                  <a:tcPr/>
                </a:tc>
                <a:tc>
                  <a:txBody>
                    <a:bodyPr/>
                    <a:lstStyle/>
                    <a:p>
                      <a:pPr fontAlgn="t"/>
                      <a:r>
                        <a:rPr lang="en-US" sz="1100">
                          <a:effectLst/>
                        </a:rPr>
                        <a:t>0.001-1</a:t>
                      </a:r>
                    </a:p>
                  </a:txBody>
                  <a:tcPr/>
                </a:tc>
                <a:extLst>
                  <a:ext uri="{0D108BD9-81ED-4DB2-BD59-A6C34878D82A}">
                    <a16:rowId xmlns:a16="http://schemas.microsoft.com/office/drawing/2014/main" val="1461616599"/>
                  </a:ext>
                </a:extLst>
              </a:tr>
              <a:tr h="370840">
                <a:tc>
                  <a:txBody>
                    <a:bodyPr/>
                    <a:lstStyle/>
                    <a:p>
                      <a:pPr fontAlgn="t"/>
                      <a:r>
                        <a:rPr lang="en-US" sz="1100">
                          <a:effectLst/>
                        </a:rPr>
                        <a:t>Fragrances</a:t>
                      </a:r>
                    </a:p>
                  </a:txBody>
                  <a:tcPr/>
                </a:tc>
                <a:tc>
                  <a:txBody>
                    <a:bodyPr/>
                    <a:lstStyle/>
                    <a:p>
                      <a:pPr fontAlgn="t"/>
                      <a:r>
                        <a:rPr lang="en-US" sz="1100">
                          <a:effectLst/>
                        </a:rPr>
                        <a:t>Providing scent</a:t>
                      </a:r>
                    </a:p>
                  </a:txBody>
                  <a:tcPr/>
                </a:tc>
                <a:tc>
                  <a:txBody>
                    <a:bodyPr/>
                    <a:lstStyle/>
                    <a:p>
                      <a:pPr fontAlgn="t"/>
                      <a:r>
                        <a:rPr lang="en-US" sz="1100">
                          <a:effectLst/>
                        </a:rPr>
                        <a:t>Essential oils</a:t>
                      </a:r>
                      <a:br>
                        <a:rPr lang="en-US" sz="1100">
                          <a:effectLst/>
                        </a:rPr>
                      </a:br>
                      <a:r>
                        <a:rPr lang="en-US" sz="1100">
                          <a:effectLst/>
                        </a:rPr>
                        <a:t>Synthetic fragrances</a:t>
                      </a:r>
                    </a:p>
                  </a:txBody>
                  <a:tcPr/>
                </a:tc>
                <a:tc>
                  <a:txBody>
                    <a:bodyPr/>
                    <a:lstStyle/>
                    <a:p>
                      <a:pPr fontAlgn="t"/>
                      <a:r>
                        <a:rPr lang="en-US" sz="1100">
                          <a:effectLst/>
                        </a:rPr>
                        <a:t>0.1-1</a:t>
                      </a:r>
                    </a:p>
                  </a:txBody>
                  <a:tcPr/>
                </a:tc>
                <a:extLst>
                  <a:ext uri="{0D108BD9-81ED-4DB2-BD59-A6C34878D82A}">
                    <a16:rowId xmlns:a16="http://schemas.microsoft.com/office/drawing/2014/main" val="420099466"/>
                  </a:ext>
                </a:extLst>
              </a:tr>
              <a:tr h="370840">
                <a:tc>
                  <a:txBody>
                    <a:bodyPr/>
                    <a:lstStyle/>
                    <a:p>
                      <a:pPr fontAlgn="t"/>
                      <a:r>
                        <a:rPr lang="en-US" sz="1100">
                          <a:effectLst/>
                        </a:rPr>
                        <a:t>Preservatives</a:t>
                      </a:r>
                    </a:p>
                  </a:txBody>
                  <a:tcPr/>
                </a:tc>
                <a:tc>
                  <a:txBody>
                    <a:bodyPr/>
                    <a:lstStyle/>
                    <a:p>
                      <a:pPr fontAlgn="t"/>
                      <a:r>
                        <a:rPr lang="en-US" sz="1100">
                          <a:effectLst/>
                        </a:rPr>
                        <a:t>Preventing microbial growth</a:t>
                      </a:r>
                    </a:p>
                  </a:txBody>
                  <a:tcPr/>
                </a:tc>
                <a:tc>
                  <a:txBody>
                    <a:bodyPr/>
                    <a:lstStyle/>
                    <a:p>
                      <a:pPr fontAlgn="t"/>
                      <a:r>
                        <a:rPr lang="en-US" sz="1100" dirty="0" err="1">
                          <a:effectLst/>
                        </a:rPr>
                        <a:t>Benzisothiazolinone</a:t>
                      </a:r>
                      <a:r>
                        <a:rPr lang="en-US" sz="1100" dirty="0">
                          <a:effectLst/>
                        </a:rPr>
                        <a:t> (BIT)</a:t>
                      </a:r>
                      <a:br>
                        <a:rPr lang="en-US" sz="1100" dirty="0">
                          <a:effectLst/>
                        </a:rPr>
                      </a:br>
                      <a:r>
                        <a:rPr lang="en-US" sz="1100" dirty="0">
                          <a:effectLst/>
                        </a:rPr>
                        <a:t>Methylisothiazolinone (MIT)</a:t>
                      </a:r>
                      <a:br>
                        <a:rPr lang="en-US" sz="1100" dirty="0">
                          <a:effectLst/>
                        </a:rPr>
                      </a:br>
                      <a:r>
                        <a:rPr lang="en-US" sz="1100" dirty="0" err="1">
                          <a:effectLst/>
                        </a:rPr>
                        <a:t>Sorbic</a:t>
                      </a:r>
                      <a:r>
                        <a:rPr lang="en-US" sz="1100" dirty="0">
                          <a:effectLst/>
                        </a:rPr>
                        <a:t> Acid</a:t>
                      </a:r>
                      <a:br>
                        <a:rPr lang="en-US" sz="1100" dirty="0">
                          <a:effectLst/>
                        </a:rPr>
                      </a:br>
                      <a:r>
                        <a:rPr lang="en-US" sz="1100" dirty="0">
                          <a:effectLst/>
                        </a:rPr>
                        <a:t>Sodium Benzoate</a:t>
                      </a:r>
                    </a:p>
                  </a:txBody>
                  <a:tcPr/>
                </a:tc>
                <a:tc>
                  <a:txBody>
                    <a:bodyPr/>
                    <a:lstStyle/>
                    <a:p>
                      <a:pPr fontAlgn="t"/>
                      <a:r>
                        <a:rPr lang="en-US" sz="1100">
                          <a:effectLst/>
                        </a:rPr>
                        <a:t>q.s.</a:t>
                      </a:r>
                    </a:p>
                  </a:txBody>
                  <a:tcPr/>
                </a:tc>
                <a:extLst>
                  <a:ext uri="{0D108BD9-81ED-4DB2-BD59-A6C34878D82A}">
                    <a16:rowId xmlns:a16="http://schemas.microsoft.com/office/drawing/2014/main" val="3493092374"/>
                  </a:ext>
                </a:extLst>
              </a:tr>
              <a:tr h="370840">
                <a:tc>
                  <a:txBody>
                    <a:bodyPr/>
                    <a:lstStyle/>
                    <a:p>
                      <a:pPr fontAlgn="t"/>
                      <a:r>
                        <a:rPr lang="en-US" sz="1100">
                          <a:effectLst/>
                        </a:rPr>
                        <a:t>Thickeners</a:t>
                      </a:r>
                    </a:p>
                  </a:txBody>
                  <a:tcPr/>
                </a:tc>
                <a:tc>
                  <a:txBody>
                    <a:bodyPr/>
                    <a:lstStyle/>
                    <a:p>
                      <a:pPr fontAlgn="t"/>
                      <a:r>
                        <a:rPr lang="en-US" sz="1100">
                          <a:effectLst/>
                        </a:rPr>
                        <a:t>Viscosity building</a:t>
                      </a:r>
                    </a:p>
                  </a:txBody>
                  <a:tcPr/>
                </a:tc>
                <a:tc>
                  <a:txBody>
                    <a:bodyPr/>
                    <a:lstStyle/>
                    <a:p>
                      <a:pPr fontAlgn="t"/>
                      <a:r>
                        <a:rPr lang="en-US" sz="1100">
                          <a:effectLst/>
                        </a:rPr>
                        <a:t>Salt</a:t>
                      </a:r>
                      <a:br>
                        <a:rPr lang="en-US" sz="1100">
                          <a:effectLst/>
                        </a:rPr>
                      </a:br>
                      <a:r>
                        <a:rPr lang="en-US" sz="1100">
                          <a:effectLst/>
                        </a:rPr>
                        <a:t>Acrylates Copolymer</a:t>
                      </a:r>
                      <a:br>
                        <a:rPr lang="en-US" sz="1100">
                          <a:effectLst/>
                        </a:rPr>
                      </a:br>
                      <a:r>
                        <a:rPr lang="en-US" sz="1100">
                          <a:effectLst/>
                        </a:rPr>
                        <a:t>Cellulose Derivatives</a:t>
                      </a:r>
                      <a:br>
                        <a:rPr lang="en-US" sz="1100">
                          <a:effectLst/>
                        </a:rPr>
                      </a:br>
                      <a:r>
                        <a:rPr lang="en-US" sz="1100">
                          <a:effectLst/>
                        </a:rPr>
                        <a:t>Amides</a:t>
                      </a:r>
                    </a:p>
                  </a:txBody>
                  <a:tcPr/>
                </a:tc>
                <a:tc>
                  <a:txBody>
                    <a:bodyPr/>
                    <a:lstStyle/>
                    <a:p>
                      <a:pPr fontAlgn="t"/>
                      <a:r>
                        <a:rPr lang="en-US" sz="1100">
                          <a:effectLst/>
                        </a:rPr>
                        <a:t>0.1-3</a:t>
                      </a:r>
                    </a:p>
                  </a:txBody>
                  <a:tcPr/>
                </a:tc>
                <a:extLst>
                  <a:ext uri="{0D108BD9-81ED-4DB2-BD59-A6C34878D82A}">
                    <a16:rowId xmlns:a16="http://schemas.microsoft.com/office/drawing/2014/main" val="10762906"/>
                  </a:ext>
                </a:extLst>
              </a:tr>
              <a:tr h="370840">
                <a:tc>
                  <a:txBody>
                    <a:bodyPr/>
                    <a:lstStyle/>
                    <a:p>
                      <a:pPr fontAlgn="t"/>
                      <a:r>
                        <a:rPr lang="en-US" sz="1100">
                          <a:effectLst/>
                        </a:rPr>
                        <a:t>Deionized Water</a:t>
                      </a:r>
                    </a:p>
                  </a:txBody>
                  <a:tcPr/>
                </a:tc>
                <a:tc>
                  <a:txBody>
                    <a:bodyPr/>
                    <a:lstStyle/>
                    <a:p>
                      <a:pPr fontAlgn="t"/>
                      <a:r>
                        <a:rPr lang="en-US" sz="1100">
                          <a:effectLst/>
                        </a:rPr>
                        <a:t>Solvent, Carrier</a:t>
                      </a:r>
                    </a:p>
                  </a:txBody>
                  <a:tcPr/>
                </a:tc>
                <a:tc>
                  <a:txBody>
                    <a:bodyPr/>
                    <a:lstStyle/>
                    <a:p>
                      <a:pPr fontAlgn="t"/>
                      <a:r>
                        <a:rPr lang="en-US" sz="1100">
                          <a:effectLst/>
                        </a:rPr>
                        <a:t>Deionized Water</a:t>
                      </a:r>
                    </a:p>
                  </a:txBody>
                  <a:tcPr/>
                </a:tc>
                <a:tc>
                  <a:txBody>
                    <a:bodyPr/>
                    <a:lstStyle/>
                    <a:p>
                      <a:pPr fontAlgn="t"/>
                      <a:r>
                        <a:rPr lang="en-US" sz="1100" dirty="0" err="1">
                          <a:effectLst/>
                        </a:rPr>
                        <a:t>q.s</a:t>
                      </a:r>
                      <a:r>
                        <a:rPr lang="en-US" sz="1100" dirty="0">
                          <a:effectLst/>
                        </a:rPr>
                        <a:t>. to 100%</a:t>
                      </a:r>
                    </a:p>
                  </a:txBody>
                  <a:tcPr/>
                </a:tc>
                <a:extLst>
                  <a:ext uri="{0D108BD9-81ED-4DB2-BD59-A6C34878D82A}">
                    <a16:rowId xmlns:a16="http://schemas.microsoft.com/office/drawing/2014/main" val="18817534"/>
                  </a:ext>
                </a:extLst>
              </a:tr>
            </a:tbl>
          </a:graphicData>
        </a:graphic>
      </p:graphicFrame>
    </p:spTree>
    <p:extLst>
      <p:ext uri="{BB962C8B-B14F-4D97-AF65-F5344CB8AC3E}">
        <p14:creationId xmlns:p14="http://schemas.microsoft.com/office/powerpoint/2010/main" val="95987316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026" y="128470"/>
            <a:ext cx="8246071" cy="789601"/>
          </a:xfrm>
        </p:spPr>
        <p:txBody>
          <a:bodyPr>
            <a:normAutofit/>
          </a:bodyPr>
          <a:lstStyle/>
          <a:p>
            <a:r>
              <a:rPr lang="fa-IR" b="1" dirty="0" smtClean="0">
                <a:effectLst/>
              </a:rPr>
              <a:t>سدیم لوریل اتر سولفات ها</a:t>
            </a:r>
            <a:endParaRPr lang="en-US" dirty="0"/>
          </a:p>
        </p:txBody>
      </p:sp>
      <p:pic>
        <p:nvPicPr>
          <p:cNvPr id="2050" name="Picture 2" descr="سدیم لوریل اتر سولفات چیست؟"/>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6260" y="1502815"/>
            <a:ext cx="4484768" cy="3243262"/>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txBox="1">
            <a:spLocks/>
          </p:cNvSpPr>
          <p:nvPr/>
        </p:nvSpPr>
        <p:spPr>
          <a:xfrm>
            <a:off x="5030115" y="1502816"/>
            <a:ext cx="3656686" cy="3243872"/>
          </a:xfrm>
          <a:prstGeom prst="rect">
            <a:avLst/>
          </a:prstGeom>
        </p:spPr>
        <p:txBody>
          <a:bodyPr vert="horz" lIns="91440" tIns="45720" rIns="91440" bIns="45720" rtlCol="0">
            <a:normAutofit fontScale="55000" lnSpcReduction="20000"/>
          </a:bodyPr>
          <a:lstStyle>
            <a:lvl1pPr marL="342891" indent="-342891" algn="l" defTabSz="914377"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rtl="1"/>
            <a:r>
              <a:rPr lang="fa-IR" dirty="0" smtClean="0"/>
              <a:t>خمیر نیمه شفاف سفید یا زرد رنگ كه دارای بوی خفیف بوده و با غلظت های 30 و 70 درصد در بازار موجود می باشد.</a:t>
            </a:r>
          </a:p>
          <a:p>
            <a:pPr algn="r" rtl="1"/>
            <a:r>
              <a:rPr lang="fa-IR" dirty="0" smtClean="0"/>
              <a:t>جزء مواد فعال سطحی آنیونی محسوب می شود كه از خانواده آلكیل اتر سولفاتها می باشد و از تركیب یك الكل چرب با اكسید اتیلن و بدنبال آن سولفوناسیون بدست می آید.</a:t>
            </a:r>
          </a:p>
          <a:p>
            <a:pPr algn="r" rtl="1"/>
            <a:r>
              <a:rPr lang="fa-IR" dirty="0" smtClean="0"/>
              <a:t>ویژگی ها :</a:t>
            </a:r>
          </a:p>
          <a:p>
            <a:pPr algn="r" rtl="1"/>
            <a:r>
              <a:rPr lang="fa-IR" dirty="0" smtClean="0"/>
              <a:t>به عنوان شوینده متداول در اكثر محصولات بهداشتی سر و بدن،محصولات مراقبت از پارچه های ظریف، مایعات ظرفشویی مورد استفاده قرار می گیرد.</a:t>
            </a:r>
          </a:p>
          <a:p>
            <a:pPr algn="r" rtl="1"/>
            <a:r>
              <a:rPr lang="fa-IR" dirty="0" smtClean="0"/>
              <a:t>به علت حساسیت کم این آنیونیک به سختی آب ،به آسانی در آبهای سخت و معمولی با كف فراوان حل می شود و با سایر افزودنی ها سازگار است.</a:t>
            </a:r>
          </a:p>
          <a:p>
            <a:pPr algn="r" rtl="1"/>
            <a:endParaRPr lang="en-US" dirty="0"/>
          </a:p>
        </p:txBody>
      </p:sp>
    </p:spTree>
    <p:extLst>
      <p:ext uri="{BB962C8B-B14F-4D97-AF65-F5344CB8AC3E}">
        <p14:creationId xmlns:p14="http://schemas.microsoft.com/office/powerpoint/2010/main" val="4836756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8966" y="128470"/>
            <a:ext cx="8246071" cy="789601"/>
          </a:xfrm>
        </p:spPr>
        <p:txBody>
          <a:bodyPr/>
          <a:lstStyle/>
          <a:p>
            <a:r>
              <a:rPr lang="fa-IR" b="1" dirty="0">
                <a:effectLst/>
              </a:rPr>
              <a:t>سدیم لوریل اتر سولفات ها</a:t>
            </a:r>
            <a:endParaRPr lang="en-US" dirty="0"/>
          </a:p>
        </p:txBody>
      </p:sp>
      <p:sp>
        <p:nvSpPr>
          <p:cNvPr id="3" name="Content Placeholder 2"/>
          <p:cNvSpPr>
            <a:spLocks noGrp="1"/>
          </p:cNvSpPr>
          <p:nvPr>
            <p:ph idx="1"/>
          </p:nvPr>
        </p:nvSpPr>
        <p:spPr>
          <a:xfrm>
            <a:off x="448966" y="1502816"/>
            <a:ext cx="8237836" cy="3243872"/>
          </a:xfrm>
        </p:spPr>
        <p:txBody>
          <a:bodyPr>
            <a:normAutofit/>
          </a:bodyPr>
          <a:lstStyle/>
          <a:p>
            <a:pPr marL="0" indent="0" algn="r" rtl="1">
              <a:buNone/>
            </a:pPr>
            <a:r>
              <a:rPr lang="fa-IR" dirty="0"/>
              <a:t>موارد كاربرد :</a:t>
            </a:r>
          </a:p>
          <a:p>
            <a:pPr algn="r" rtl="1"/>
            <a:r>
              <a:rPr lang="fa-IR" dirty="0"/>
              <a:t>شامپوهای سر و بدن</a:t>
            </a:r>
          </a:p>
          <a:p>
            <a:pPr algn="r" rtl="1"/>
            <a:r>
              <a:rPr lang="fa-IR" dirty="0"/>
              <a:t>مایعات دستشویی</a:t>
            </a:r>
          </a:p>
          <a:p>
            <a:pPr algn="r" rtl="1"/>
            <a:r>
              <a:rPr lang="fa-IR" dirty="0"/>
              <a:t>مایعات لباسشویی</a:t>
            </a:r>
          </a:p>
          <a:p>
            <a:pPr algn="r" rtl="1"/>
            <a:r>
              <a:rPr lang="fa-IR" dirty="0"/>
              <a:t>مایعات ظرفشویی</a:t>
            </a:r>
          </a:p>
          <a:p>
            <a:pPr algn="r" rtl="1"/>
            <a:r>
              <a:rPr lang="fa-IR" dirty="0"/>
              <a:t>پودرهای لباسشویی خانگی</a:t>
            </a:r>
          </a:p>
          <a:p>
            <a:pPr algn="r" rtl="1"/>
            <a:endParaRPr lang="en-US" dirty="0"/>
          </a:p>
        </p:txBody>
      </p:sp>
    </p:spTree>
    <p:extLst>
      <p:ext uri="{BB962C8B-B14F-4D97-AF65-F5344CB8AC3E}">
        <p14:creationId xmlns:p14="http://schemas.microsoft.com/office/powerpoint/2010/main" val="252236433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effectLst/>
              </a:rPr>
              <a:t>استرکواتها</a:t>
            </a:r>
            <a:endParaRPr lang="en-US" dirty="0"/>
          </a:p>
        </p:txBody>
      </p:sp>
      <p:sp>
        <p:nvSpPr>
          <p:cNvPr id="3" name="Content Placeholder 2"/>
          <p:cNvSpPr>
            <a:spLocks noGrp="1"/>
          </p:cNvSpPr>
          <p:nvPr>
            <p:ph idx="1"/>
          </p:nvPr>
        </p:nvSpPr>
        <p:spPr>
          <a:xfrm>
            <a:off x="440730" y="1502816"/>
            <a:ext cx="8246071" cy="3640684"/>
          </a:xfrm>
        </p:spPr>
        <p:txBody>
          <a:bodyPr>
            <a:normAutofit fontScale="25000" lnSpcReduction="20000"/>
          </a:bodyPr>
          <a:lstStyle/>
          <a:p>
            <a:pPr algn="r" rtl="1">
              <a:lnSpc>
                <a:spcPct val="170000"/>
              </a:lnSpc>
            </a:pPr>
            <a:r>
              <a:rPr lang="fa-IR" sz="5600" dirty="0"/>
              <a:t>این دسته از مواد به صورت خمیر سفید یا کرم بوده و اکثرا ماده جامد آنها در یک حلال مانند ایزو پروپانل حل شده است .این مواد </a:t>
            </a:r>
            <a:r>
              <a:rPr lang="fa-IR" sz="5600" dirty="0" smtClean="0"/>
              <a:t>جزء سورفاكتانتهای </a:t>
            </a:r>
            <a:r>
              <a:rPr lang="fa-IR" sz="5600" dirty="0"/>
              <a:t>كاتیونیك محسوب میشوند. سورفاكتانتهای كاتیونیك اغلب به عنوان نرم كننده پارچه و عوامل آنتی استاتیك كاربرد دارند. این دسته از محصولات جهت حفظ و نگهداری البسه شسته شده با پودرهای شوینده متداول بكار </a:t>
            </a:r>
            <a:r>
              <a:rPr lang="fa-IR" sz="5600" dirty="0" smtClean="0"/>
              <a:t>می رود (بدلیل </a:t>
            </a:r>
            <a:r>
              <a:rPr lang="fa-IR" sz="5600" dirty="0"/>
              <a:t>فشار مكانیكی در ماشین لباسشویی و خشك شدن در هوای استاتیكی، بعد از شستشوهای متوالی بیشتر پارچه ها زبر می شوند).</a:t>
            </a:r>
          </a:p>
          <a:p>
            <a:pPr algn="r" rtl="1">
              <a:lnSpc>
                <a:spcPct val="120000"/>
              </a:lnSpc>
            </a:pPr>
            <a:r>
              <a:rPr lang="fa-IR" sz="5600" dirty="0"/>
              <a:t>ویژگی ها :</a:t>
            </a:r>
          </a:p>
          <a:p>
            <a:pPr algn="r" rtl="1">
              <a:lnSpc>
                <a:spcPct val="120000"/>
              </a:lnSpc>
            </a:pPr>
            <a:r>
              <a:rPr lang="fa-IR" sz="5600" dirty="0"/>
              <a:t>افزودن مایع نرم كننده البسه در شستشوی نهایی منجر به احساس نرمی البسه می گردد.</a:t>
            </a:r>
          </a:p>
          <a:p>
            <a:pPr algn="r" rtl="1">
              <a:lnSpc>
                <a:spcPct val="120000"/>
              </a:lnSpc>
            </a:pPr>
            <a:r>
              <a:rPr lang="fa-IR" sz="5600" dirty="0"/>
              <a:t>این مواد فعال با نشست بر روی پارچه علاوه بر خواص نرم كنندگی خاصیت ضد الكتریسیته ساكن نیز به پارچه می دهند و باعث می شوند</a:t>
            </a:r>
          </a:p>
          <a:p>
            <a:pPr algn="r" rtl="1">
              <a:lnSpc>
                <a:spcPct val="120000"/>
              </a:lnSpc>
            </a:pPr>
            <a:r>
              <a:rPr lang="fa-IR" sz="5600" dirty="0"/>
              <a:t>البسه راحت تر اطو زده شوند.</a:t>
            </a:r>
          </a:p>
          <a:p>
            <a:pPr algn="r" rtl="1">
              <a:lnSpc>
                <a:spcPct val="120000"/>
              </a:lnSpc>
            </a:pPr>
            <a:r>
              <a:rPr lang="fa-IR" sz="5600" dirty="0"/>
              <a:t>موارد كاربرد :</a:t>
            </a:r>
          </a:p>
          <a:p>
            <a:pPr algn="r" rtl="1">
              <a:lnSpc>
                <a:spcPct val="120000"/>
              </a:lnSpc>
            </a:pPr>
            <a:r>
              <a:rPr lang="fa-IR" sz="5600" dirty="0"/>
              <a:t> مایعات نرم کننده البسه</a:t>
            </a:r>
          </a:p>
          <a:p>
            <a:pPr algn="r" rtl="1"/>
            <a:endParaRPr lang="fa-IR" dirty="0"/>
          </a:p>
          <a:p>
            <a:pPr algn="r" rtl="1"/>
            <a:endParaRPr lang="en-US" dirty="0"/>
          </a:p>
        </p:txBody>
      </p:sp>
    </p:spTree>
    <p:extLst>
      <p:ext uri="{BB962C8B-B14F-4D97-AF65-F5344CB8AC3E}">
        <p14:creationId xmlns:p14="http://schemas.microsoft.com/office/powerpoint/2010/main" val="211636547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730" y="713214"/>
            <a:ext cx="8246071" cy="789601"/>
          </a:xfrm>
        </p:spPr>
        <p:txBody>
          <a:bodyPr>
            <a:normAutofit fontScale="90000"/>
          </a:bodyPr>
          <a:lstStyle/>
          <a:p>
            <a:r>
              <a:rPr lang="fa-IR" b="1" dirty="0">
                <a:effectLst/>
              </a:rPr>
              <a:t> الکل اتوکسیلاتها</a:t>
            </a:r>
            <a:r>
              <a:rPr lang="fa-IR" dirty="0">
                <a:effectLst/>
              </a:rPr>
              <a:t/>
            </a:r>
            <a:br>
              <a:rPr lang="fa-IR" dirty="0">
                <a:effectLst/>
              </a:rPr>
            </a:br>
            <a:r>
              <a:rPr lang="fa-IR" dirty="0"/>
              <a:t/>
            </a:r>
            <a:br>
              <a:rPr lang="fa-IR" dirty="0"/>
            </a:br>
            <a:endParaRPr lang="en-US" dirty="0"/>
          </a:p>
        </p:txBody>
      </p:sp>
      <p:sp>
        <p:nvSpPr>
          <p:cNvPr id="3" name="Content Placeholder 2"/>
          <p:cNvSpPr>
            <a:spLocks noGrp="1"/>
          </p:cNvSpPr>
          <p:nvPr>
            <p:ph idx="1"/>
          </p:nvPr>
        </p:nvSpPr>
        <p:spPr/>
        <p:txBody>
          <a:bodyPr>
            <a:normAutofit/>
          </a:bodyPr>
          <a:lstStyle/>
          <a:p>
            <a:pPr algn="just" rtl="1"/>
            <a:r>
              <a:rPr lang="fa-IR" sz="2400" dirty="0"/>
              <a:t>این دسته از مواد به صورت مایعات بیرنگ چرب یا جامدات 100 درصد اکتیوموجود بوده بوده وکاملا در آب حل می شوند. این مواد جزءسورفاكتانتهای نانیونیک محسوب میشوند.سورفاكتانتهای نانیونیك دارای گروه قطبی می باشند كه نمی تواند در محلول آبی یونیزه شود. قسمت هیدروفوب شامل زنجیر چرب و قسمت هیدروفیل شامل اتمهای غیر قابل یونیزه اكسیژن، نیتروژن یا سولفور است.حلالیت نتیجه تشكیل </a:t>
            </a:r>
            <a:r>
              <a:rPr lang="fa-IR" sz="2400" dirty="0" smtClean="0"/>
              <a:t>پیوند هیدروژنی</a:t>
            </a:r>
            <a:r>
              <a:rPr lang="fa-IR" sz="2400" dirty="0"/>
              <a:t> بین آب و گروههای هیدروفیل مانند گروههای اتری پلی اكسی اتیلن می‌باشد.</a:t>
            </a:r>
            <a:endParaRPr lang="en-US" sz="2400" dirty="0"/>
          </a:p>
        </p:txBody>
      </p:sp>
    </p:spTree>
    <p:extLst>
      <p:ext uri="{BB962C8B-B14F-4D97-AF65-F5344CB8AC3E}">
        <p14:creationId xmlns:p14="http://schemas.microsoft.com/office/powerpoint/2010/main" val="349796576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730" y="560509"/>
            <a:ext cx="8246071" cy="789601"/>
          </a:xfrm>
        </p:spPr>
        <p:txBody>
          <a:bodyPr>
            <a:normAutofit fontScale="90000"/>
          </a:bodyPr>
          <a:lstStyle/>
          <a:p>
            <a:r>
              <a:rPr lang="fa-IR" b="1" dirty="0">
                <a:effectLst/>
              </a:rPr>
              <a:t> الکل اتوکسیلاتها</a:t>
            </a:r>
            <a:r>
              <a:rPr lang="fa-IR" dirty="0">
                <a:effectLst/>
              </a:rPr>
              <a:t/>
            </a:r>
            <a:br>
              <a:rPr lang="fa-IR" dirty="0">
                <a:effectLst/>
              </a:rPr>
            </a:br>
            <a:r>
              <a:rPr lang="fa-IR" dirty="0"/>
              <a:t/>
            </a:r>
            <a:br>
              <a:rPr lang="fa-IR" dirty="0"/>
            </a:br>
            <a:endParaRPr lang="en-US" dirty="0"/>
          </a:p>
        </p:txBody>
      </p:sp>
      <p:sp>
        <p:nvSpPr>
          <p:cNvPr id="3" name="Content Placeholder 2"/>
          <p:cNvSpPr>
            <a:spLocks noGrp="1"/>
          </p:cNvSpPr>
          <p:nvPr>
            <p:ph idx="1"/>
          </p:nvPr>
        </p:nvSpPr>
        <p:spPr/>
        <p:txBody>
          <a:bodyPr>
            <a:normAutofit fontScale="85000" lnSpcReduction="20000"/>
          </a:bodyPr>
          <a:lstStyle/>
          <a:p>
            <a:pPr marL="0" indent="0" algn="r" rtl="1">
              <a:buNone/>
            </a:pPr>
            <a:r>
              <a:rPr lang="fa-IR" dirty="0"/>
              <a:t>ویژگی ها :</a:t>
            </a:r>
          </a:p>
          <a:p>
            <a:pPr algn="r" rtl="1"/>
            <a:r>
              <a:rPr lang="fa-IR" dirty="0"/>
              <a:t>دارای کف کم تا متوسط و ایجادکننده کف نسبتا پایدار</a:t>
            </a:r>
          </a:p>
          <a:p>
            <a:pPr algn="r" rtl="1"/>
            <a:r>
              <a:rPr lang="fa-IR" dirty="0"/>
              <a:t>دارای خواص مرطوب کنندگی و دترجنسی عالی بویژه بر روی لکه های روغنی</a:t>
            </a:r>
          </a:p>
          <a:p>
            <a:pPr algn="r" rtl="1"/>
            <a:r>
              <a:rPr lang="fa-IR" dirty="0"/>
              <a:t>عدم حساسیت به یونهای سختی آب ودر نتیجه حفظ کارایی</a:t>
            </a:r>
          </a:p>
          <a:p>
            <a:pPr algn="r" rtl="1"/>
            <a:r>
              <a:rPr lang="fa-IR" dirty="0"/>
              <a:t>سازگاری با اکثر مواد افزودنی</a:t>
            </a:r>
          </a:p>
          <a:p>
            <a:pPr marL="0" indent="0" algn="r" rtl="1">
              <a:buNone/>
            </a:pPr>
            <a:r>
              <a:rPr lang="fa-IR" dirty="0"/>
              <a:t>موارد كاربرد :</a:t>
            </a:r>
          </a:p>
          <a:p>
            <a:pPr algn="r" rtl="1"/>
            <a:r>
              <a:rPr lang="fa-IR" dirty="0"/>
              <a:t>مایعات لباسشویی</a:t>
            </a:r>
          </a:p>
          <a:p>
            <a:pPr algn="r" rtl="1"/>
            <a:r>
              <a:rPr lang="fa-IR" dirty="0"/>
              <a:t>پاک کننده های سطوح سخت و چندمنظوره</a:t>
            </a:r>
          </a:p>
          <a:p>
            <a:pPr algn="r" rtl="1"/>
            <a:endParaRPr lang="en-US" dirty="0"/>
          </a:p>
        </p:txBody>
      </p:sp>
    </p:spTree>
    <p:extLst>
      <p:ext uri="{BB962C8B-B14F-4D97-AF65-F5344CB8AC3E}">
        <p14:creationId xmlns:p14="http://schemas.microsoft.com/office/powerpoint/2010/main" val="412940208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effectLst/>
              </a:rPr>
              <a:t> آلکیل فنول اتوکسیلاتها</a:t>
            </a:r>
            <a:r>
              <a:rPr lang="fa-IR" dirty="0">
                <a:effectLst/>
              </a:rPr>
              <a:t/>
            </a:r>
            <a:br>
              <a:rPr lang="fa-IR" dirty="0">
                <a:effectLst/>
              </a:rPr>
            </a:br>
            <a:endParaRPr lang="en-US" dirty="0"/>
          </a:p>
        </p:txBody>
      </p:sp>
      <p:sp>
        <p:nvSpPr>
          <p:cNvPr id="3" name="Content Placeholder 2"/>
          <p:cNvSpPr>
            <a:spLocks noGrp="1"/>
          </p:cNvSpPr>
          <p:nvPr>
            <p:ph idx="1"/>
          </p:nvPr>
        </p:nvSpPr>
        <p:spPr/>
        <p:txBody>
          <a:bodyPr>
            <a:normAutofit fontScale="55000" lnSpcReduction="20000"/>
          </a:bodyPr>
          <a:lstStyle/>
          <a:p>
            <a:pPr algn="r" rtl="1"/>
            <a:r>
              <a:rPr lang="fa-IR" dirty="0"/>
              <a:t>این دسته از مواد به صورت مایعات بیرنگ چرب 100 درصد اکتیوموجود بوده وکاملا در آب حل می شوند. این مواد جزءسورفاكتانتهای نانیونیک محسوب میشوند.حلالیت نتیجه تشكیل پیوند هیدروژنی بین آب و گروههای هیدروفیل مانند گروههای اتری پلی اكسی اتیلن می‌باشد. بدلیل سمیت و مشکلات زیست محیطی اسفاده از آنها در محصولات خانگی محدود شده است.</a:t>
            </a:r>
          </a:p>
          <a:p>
            <a:pPr marL="0" indent="0" algn="r" rtl="1">
              <a:buNone/>
            </a:pPr>
            <a:r>
              <a:rPr lang="fa-IR" dirty="0"/>
              <a:t>ویژگی ها :</a:t>
            </a:r>
          </a:p>
          <a:p>
            <a:pPr algn="r" rtl="1"/>
            <a:r>
              <a:rPr lang="fa-IR" dirty="0"/>
              <a:t>دارای کف کم تا متوسط و ایجاد کف نسبتا پایدار</a:t>
            </a:r>
          </a:p>
          <a:p>
            <a:pPr algn="r" rtl="1"/>
            <a:r>
              <a:rPr lang="fa-IR" dirty="0"/>
              <a:t>دارای خواص مرطوب کنندگی و دترجنسی عالی بویژه بر روی لکه های روغنی</a:t>
            </a:r>
          </a:p>
          <a:p>
            <a:pPr algn="r" rtl="1"/>
            <a:r>
              <a:rPr lang="fa-IR" dirty="0"/>
              <a:t>عدم حساسیت به یونهای سختی آب ودر نتیجه حفظ کارایی</a:t>
            </a:r>
          </a:p>
          <a:p>
            <a:pPr algn="r" rtl="1"/>
            <a:r>
              <a:rPr lang="fa-IR" dirty="0"/>
              <a:t>سازگاری با اکثر مواد </a:t>
            </a:r>
            <a:r>
              <a:rPr lang="fa-IR" dirty="0" smtClean="0"/>
              <a:t>افزودنی</a:t>
            </a:r>
          </a:p>
          <a:p>
            <a:pPr marL="0" indent="0" algn="r" rtl="1">
              <a:buNone/>
            </a:pPr>
            <a:r>
              <a:rPr lang="fa-IR" dirty="0"/>
              <a:t>موارد كاربرد :</a:t>
            </a:r>
          </a:p>
          <a:p>
            <a:pPr algn="r" rtl="1"/>
            <a:r>
              <a:rPr lang="fa-IR" dirty="0"/>
              <a:t>پودرهای شوینده ماشینی</a:t>
            </a:r>
          </a:p>
          <a:p>
            <a:pPr algn="r" rtl="1"/>
            <a:r>
              <a:rPr lang="fa-IR" dirty="0"/>
              <a:t>مایعات و پودرهای پاک کننده های صنعتی</a:t>
            </a:r>
          </a:p>
          <a:p>
            <a:pPr algn="r" rtl="1"/>
            <a:r>
              <a:rPr lang="fa-IR" dirty="0"/>
              <a:t>پاک کننده های وسایل </a:t>
            </a:r>
            <a:r>
              <a:rPr lang="fa-IR" dirty="0" smtClean="0"/>
              <a:t>نقلیه اعم </a:t>
            </a:r>
            <a:r>
              <a:rPr lang="fa-IR" dirty="0"/>
              <a:t>از مایع وجامد</a:t>
            </a:r>
          </a:p>
          <a:p>
            <a:pPr algn="r" rtl="1"/>
            <a:endParaRPr lang="fa-IR" dirty="0"/>
          </a:p>
          <a:p>
            <a:pPr algn="r" rtl="1"/>
            <a:endParaRPr lang="fa-IR" dirty="0"/>
          </a:p>
        </p:txBody>
      </p:sp>
    </p:spTree>
    <p:extLst>
      <p:ext uri="{BB962C8B-B14F-4D97-AF65-F5344CB8AC3E}">
        <p14:creationId xmlns:p14="http://schemas.microsoft.com/office/powerpoint/2010/main" val="235959572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effectLst/>
              </a:rPr>
              <a:t> بلیچ ها (لکه برها)</a:t>
            </a:r>
            <a:r>
              <a:rPr lang="fa-IR" dirty="0">
                <a:effectLst/>
              </a:rPr>
              <a:t/>
            </a:r>
            <a:br>
              <a:rPr lang="fa-IR" dirty="0">
                <a:effectLst/>
              </a:rPr>
            </a:br>
            <a:endParaRPr lang="en-US" dirty="0"/>
          </a:p>
        </p:txBody>
      </p:sp>
      <p:sp>
        <p:nvSpPr>
          <p:cNvPr id="3" name="Content Placeholder 2"/>
          <p:cNvSpPr>
            <a:spLocks noGrp="1"/>
          </p:cNvSpPr>
          <p:nvPr>
            <p:ph idx="1"/>
          </p:nvPr>
        </p:nvSpPr>
        <p:spPr/>
        <p:txBody>
          <a:bodyPr>
            <a:normAutofit lnSpcReduction="10000"/>
          </a:bodyPr>
          <a:lstStyle/>
          <a:p>
            <a:pPr algn="r" rtl="1"/>
            <a:r>
              <a:rPr lang="fa-IR" dirty="0" smtClean="0"/>
              <a:t>تركیباتی هستند كه می توانند پارچه ها وسطوح سخت را تمیز، سفیدو درخشان نمایند و لكه ها راحذف كنند.هر دو نوع بلیچ اكسیژن دار و كلر دار در محصولات خانگی لباسشویی و سطوح سخت استفاده می شود.</a:t>
            </a:r>
          </a:p>
          <a:p>
            <a:pPr algn="r" rtl="1"/>
            <a:r>
              <a:rPr lang="fa-IR" b="1" dirty="0" smtClean="0"/>
              <a:t>سدیم </a:t>
            </a:r>
            <a:r>
              <a:rPr lang="fa-IR" b="1" dirty="0"/>
              <a:t>هیپو کلریت (آب ژاول</a:t>
            </a:r>
            <a:r>
              <a:rPr lang="fa-IR" b="1" dirty="0" smtClean="0"/>
              <a:t>)</a:t>
            </a:r>
          </a:p>
          <a:p>
            <a:pPr algn="r" rtl="1"/>
            <a:r>
              <a:rPr lang="fa-IR" b="1" dirty="0"/>
              <a:t>سدیم پربورات مونو هیدرات، سدیم پربورات تترا هیدرات، سدیم پرکربنات</a:t>
            </a:r>
            <a:endParaRPr lang="fa-IR" dirty="0"/>
          </a:p>
          <a:p>
            <a:pPr algn="r" rtl="1"/>
            <a:endParaRPr lang="en-US" dirty="0"/>
          </a:p>
        </p:txBody>
      </p:sp>
    </p:spTree>
    <p:extLst>
      <p:ext uri="{BB962C8B-B14F-4D97-AF65-F5344CB8AC3E}">
        <p14:creationId xmlns:p14="http://schemas.microsoft.com/office/powerpoint/2010/main" val="160534320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effectLst/>
              </a:rPr>
              <a:t> بلیچ ها (لکه برها)</a:t>
            </a:r>
            <a:r>
              <a:rPr lang="fa-IR" dirty="0">
                <a:effectLst/>
              </a:rPr>
              <a:t/>
            </a:r>
            <a:br>
              <a:rPr lang="fa-IR" dirty="0">
                <a:effectLst/>
              </a:rPr>
            </a:br>
            <a:endParaRPr lang="en-US" dirty="0"/>
          </a:p>
        </p:txBody>
      </p:sp>
      <p:sp>
        <p:nvSpPr>
          <p:cNvPr id="3" name="Content Placeholder 2"/>
          <p:cNvSpPr>
            <a:spLocks noGrp="1"/>
          </p:cNvSpPr>
          <p:nvPr>
            <p:ph idx="1"/>
          </p:nvPr>
        </p:nvSpPr>
        <p:spPr/>
        <p:txBody>
          <a:bodyPr>
            <a:normAutofit fontScale="62500" lnSpcReduction="20000"/>
          </a:bodyPr>
          <a:lstStyle/>
          <a:p>
            <a:pPr marL="0" indent="0" algn="just" rtl="1">
              <a:buNone/>
            </a:pPr>
            <a:r>
              <a:rPr lang="fa-IR" b="1" dirty="0"/>
              <a:t> سدیم هیپو کلریت (آب ژاول)</a:t>
            </a:r>
            <a:endParaRPr lang="fa-IR" dirty="0"/>
          </a:p>
          <a:p>
            <a:pPr algn="just" rtl="1"/>
            <a:r>
              <a:rPr lang="fa-IR" dirty="0"/>
              <a:t>بلیچ کلردار متداول سدیم هیپو کلریت است که مایعی زرد رنگ با بوی کلر می باشد و قلیاییت بسیار بالایی دارد</a:t>
            </a:r>
            <a:r>
              <a:rPr lang="fa-IR" dirty="0" smtClean="0"/>
              <a:t>. در </a:t>
            </a:r>
            <a:r>
              <a:rPr lang="fa-IR" dirty="0"/>
              <a:t>اصطلاح عوام به وایتکس مشهور است</a:t>
            </a:r>
            <a:r>
              <a:rPr lang="fa-IR" dirty="0" smtClean="0"/>
              <a:t>. این </a:t>
            </a:r>
            <a:r>
              <a:rPr lang="fa-IR" dirty="0"/>
              <a:t>مایع کاملا در آب محلول است. این ماده می تواند پارچه و سطوح سخت را تمیز، سفیدو درخشان نماید و لكه ها راحذف كند.</a:t>
            </a:r>
          </a:p>
          <a:p>
            <a:pPr marL="0" indent="0" algn="just" rtl="1">
              <a:buNone/>
            </a:pPr>
            <a:r>
              <a:rPr lang="fa-IR" dirty="0"/>
              <a:t>ویژگی ها :</a:t>
            </a:r>
          </a:p>
          <a:p>
            <a:pPr algn="just" rtl="1"/>
            <a:r>
              <a:rPr lang="fa-IR" dirty="0"/>
              <a:t>حذف لكه های قابل اکسید شدن مانند چای ، شكلات، قهوه ، آب میوه ،كلروفیل گیاهان ، خردل، كاری ،سسها،گوجه فرنگی ، هویج ،رنگهای استفاده شده در مواد آرایشی و رنگ مو از روی البسه سفید خانگی وسطوح سخت</a:t>
            </a:r>
          </a:p>
          <a:p>
            <a:pPr marL="0" indent="0" algn="just" rtl="1">
              <a:buNone/>
            </a:pPr>
            <a:r>
              <a:rPr lang="fa-IR" dirty="0"/>
              <a:t>موارد كاربرد :</a:t>
            </a:r>
          </a:p>
          <a:p>
            <a:pPr algn="just" rtl="1"/>
            <a:r>
              <a:rPr lang="fa-IR" dirty="0"/>
              <a:t>مایع وژل ماشین ظرفشویی</a:t>
            </a:r>
          </a:p>
          <a:p>
            <a:pPr algn="just" rtl="1"/>
            <a:r>
              <a:rPr lang="fa-IR" dirty="0"/>
              <a:t>مایعات لکه بر البسه سفید و سطوح سخت</a:t>
            </a:r>
          </a:p>
          <a:p>
            <a:pPr algn="r" rtl="1"/>
            <a:endParaRPr lang="en-US" dirty="0"/>
          </a:p>
        </p:txBody>
      </p:sp>
    </p:spTree>
    <p:extLst>
      <p:ext uri="{BB962C8B-B14F-4D97-AF65-F5344CB8AC3E}">
        <p14:creationId xmlns:p14="http://schemas.microsoft.com/office/powerpoint/2010/main" val="278017919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effectLst/>
              </a:rPr>
              <a:t> بلیچ ها (لکه برها)</a:t>
            </a:r>
            <a:r>
              <a:rPr lang="fa-IR" dirty="0">
                <a:effectLst/>
              </a:rPr>
              <a:t/>
            </a:r>
            <a:br>
              <a:rPr lang="fa-IR" dirty="0">
                <a:effectLst/>
              </a:rPr>
            </a:br>
            <a:endParaRPr lang="en-US" dirty="0"/>
          </a:p>
        </p:txBody>
      </p:sp>
      <p:sp>
        <p:nvSpPr>
          <p:cNvPr id="3" name="Content Placeholder 2"/>
          <p:cNvSpPr>
            <a:spLocks noGrp="1"/>
          </p:cNvSpPr>
          <p:nvPr>
            <p:ph idx="1"/>
          </p:nvPr>
        </p:nvSpPr>
        <p:spPr/>
        <p:txBody>
          <a:bodyPr>
            <a:normAutofit fontScale="62500" lnSpcReduction="20000"/>
          </a:bodyPr>
          <a:lstStyle/>
          <a:p>
            <a:pPr algn="r" rtl="1"/>
            <a:r>
              <a:rPr lang="fa-IR" b="1" dirty="0"/>
              <a:t>سدیم پربورات مونو هیدرات، سدیم پربورات تترا هیدرات، سدیم پرکربنات</a:t>
            </a:r>
            <a:endParaRPr lang="fa-IR" dirty="0"/>
          </a:p>
          <a:p>
            <a:pPr algn="just" rtl="1"/>
            <a:r>
              <a:rPr lang="fa-IR" dirty="0"/>
              <a:t>انواع متداول بلیچ اكسیژن دار مصرفی در پودرهای شوینده خانگی ،سدیم پربورات مونو هیدرات، سدیم پربورات تترا هیدرات وسدیم پر كربنات می باشد .این سه ماده به فرم پودرهای سفید رنگ می باشند و در آب کاملاٌ محلول هستند. این دسته از مواد کاربرد بسیاروسیعی در بیشتر محصولات شوینده خانگی اعم ازمحصولات مراقبت از البسه و مراقبت از خانه پیدا کرده اند.</a:t>
            </a:r>
          </a:p>
          <a:p>
            <a:pPr algn="just" rtl="1"/>
            <a:r>
              <a:rPr lang="fa-IR" dirty="0"/>
              <a:t>این تركیبات اكسیژن دار بواسطه هیدرولیز در محیط قلیایی آبی، هیدروژن پروكسید را بداخل محلول شستشو وارد می نمایند. هیدروژن پروكسید زمانی عامل بلیچ كننده موثری است كه یا دمای شستشو یا </a:t>
            </a:r>
            <a:r>
              <a:rPr lang="en-US" dirty="0" smtClean="0"/>
              <a:t> PH</a:t>
            </a:r>
            <a:r>
              <a:rPr lang="fa-IR" dirty="0" smtClean="0"/>
              <a:t> </a:t>
            </a:r>
            <a:r>
              <a:rPr lang="en-US" dirty="0"/>
              <a:t> </a:t>
            </a:r>
            <a:r>
              <a:rPr lang="fa-IR" dirty="0"/>
              <a:t>بالا بوده و یا اینکه زمان شستشو و غوطه وری طولانی باشد .دمای شستشو حداقل 60 درجه سانتیگراد برای كارایی موثر هیدروژن پروكسید لازم است ، بنابراین در مناطقی كه دمای شستشو و زمان چرخه شستشو پایینتر است كارایی هیدروژن پروكسید( قدرت لكه بری) شدیداً افت می كند.این نقص بوسیله استفاده از فعال كننده های بلیچ (اكتیواتور) مرتفع می شود.</a:t>
            </a:r>
          </a:p>
          <a:p>
            <a:pPr algn="r" rtl="1"/>
            <a:endParaRPr lang="en-US" dirty="0"/>
          </a:p>
        </p:txBody>
      </p:sp>
    </p:spTree>
    <p:extLst>
      <p:ext uri="{BB962C8B-B14F-4D97-AF65-F5344CB8AC3E}">
        <p14:creationId xmlns:p14="http://schemas.microsoft.com/office/powerpoint/2010/main" val="322560614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effectLst/>
              </a:rPr>
              <a:t> بلیچ ها (لکه برها)</a:t>
            </a:r>
            <a:r>
              <a:rPr lang="fa-IR" dirty="0">
                <a:effectLst/>
              </a:rPr>
              <a:t/>
            </a:r>
            <a:br>
              <a:rPr lang="fa-IR" dirty="0">
                <a:effectLst/>
              </a:rPr>
            </a:br>
            <a:endParaRPr lang="en-US" dirty="0"/>
          </a:p>
        </p:txBody>
      </p:sp>
      <p:sp>
        <p:nvSpPr>
          <p:cNvPr id="3" name="Content Placeholder 2"/>
          <p:cNvSpPr>
            <a:spLocks noGrp="1"/>
          </p:cNvSpPr>
          <p:nvPr>
            <p:ph idx="1"/>
          </p:nvPr>
        </p:nvSpPr>
        <p:spPr/>
        <p:txBody>
          <a:bodyPr>
            <a:normAutofit fontScale="62500" lnSpcReduction="20000"/>
          </a:bodyPr>
          <a:lstStyle/>
          <a:p>
            <a:pPr marL="0" indent="0" algn="r" rtl="1">
              <a:buNone/>
            </a:pPr>
            <a:r>
              <a:rPr lang="fa-IR" dirty="0"/>
              <a:t>ویژگی ها :</a:t>
            </a:r>
          </a:p>
          <a:p>
            <a:pPr algn="r" rtl="1"/>
            <a:r>
              <a:rPr lang="fa-IR" dirty="0"/>
              <a:t>حذف لكه های قابل اکسید شدن مانند چای ، شكلات، قهوه ، آب میوه ،كلروفیل گیاهان ، خردل، كاری ،سسها،گوجه فرنگی ، هویج ،رنگهای استفاده شده در مواد آرایشی و رنگ مو از روی البسه خانگی وسطوح سخت</a:t>
            </a:r>
          </a:p>
          <a:p>
            <a:pPr marL="0" indent="0" algn="r" rtl="1">
              <a:buNone/>
            </a:pPr>
            <a:r>
              <a:rPr lang="fa-IR" dirty="0"/>
              <a:t>موارد كاربرد :</a:t>
            </a:r>
          </a:p>
          <a:p>
            <a:pPr algn="r" rtl="1"/>
            <a:r>
              <a:rPr lang="fa-IR" dirty="0"/>
              <a:t>پودرهای شوینده البسه ماشینی( کاربرد خانگی و موسسه ای)</a:t>
            </a:r>
          </a:p>
          <a:p>
            <a:pPr algn="r" rtl="1"/>
            <a:r>
              <a:rPr lang="fa-IR" dirty="0"/>
              <a:t>قرصهای شوینده ماشین لباسشویی</a:t>
            </a:r>
          </a:p>
          <a:p>
            <a:pPr algn="r" rtl="1"/>
            <a:r>
              <a:rPr lang="fa-IR" dirty="0"/>
              <a:t>پودرهای پاک کننده سطوح سخت</a:t>
            </a:r>
          </a:p>
          <a:p>
            <a:pPr algn="r" rtl="1"/>
            <a:r>
              <a:rPr lang="fa-IR" dirty="0"/>
              <a:t>پودرهای پاک کننده صنعتی و سازمانی(موسسه ای )</a:t>
            </a:r>
          </a:p>
          <a:p>
            <a:pPr algn="r" rtl="1"/>
            <a:r>
              <a:rPr lang="fa-IR" dirty="0"/>
              <a:t>پودرهای پاک کننده های چند منظوره</a:t>
            </a:r>
          </a:p>
          <a:p>
            <a:pPr algn="r" rtl="1"/>
            <a:r>
              <a:rPr lang="fa-IR" dirty="0"/>
              <a:t>پودر، مایع،قرص وژل ماشین ظرفشویی</a:t>
            </a:r>
          </a:p>
          <a:p>
            <a:pPr algn="r" rtl="1"/>
            <a:r>
              <a:rPr lang="fa-IR" dirty="0"/>
              <a:t>پودرهای لکه بر البسه سفید ورنگی(</a:t>
            </a:r>
            <a:r>
              <a:rPr lang="en-US" dirty="0"/>
              <a:t>Color Safe) </a:t>
            </a:r>
            <a:r>
              <a:rPr lang="fa-IR" dirty="0"/>
              <a:t>و سطوح سخت</a:t>
            </a:r>
          </a:p>
          <a:p>
            <a:pPr algn="r" rtl="1"/>
            <a:endParaRPr lang="en-US" dirty="0"/>
          </a:p>
        </p:txBody>
      </p:sp>
    </p:spTree>
    <p:extLst>
      <p:ext uri="{BB962C8B-B14F-4D97-AF65-F5344CB8AC3E}">
        <p14:creationId xmlns:p14="http://schemas.microsoft.com/office/powerpoint/2010/main" val="19935891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55000" lnSpcReduction="20000"/>
          </a:bodyPr>
          <a:lstStyle/>
          <a:p>
            <a:pPr algn="just" rtl="1">
              <a:lnSpc>
                <a:spcPct val="170000"/>
              </a:lnSpc>
            </a:pPr>
            <a:r>
              <a:rPr lang="fa-IR" b="1" dirty="0">
                <a:solidFill>
                  <a:srgbClr val="FF0000"/>
                </a:solidFill>
              </a:rPr>
              <a:t>سورفکتانت های اولیه: </a:t>
            </a:r>
            <a:r>
              <a:rPr lang="fa-IR" dirty="0"/>
              <a:t>اینها مواد فعال اصلی در مایعات شوینده لباسشویی هستند که نقش مهمی در کف کردن و پاکسازی دارند. برخی از سورفکتانت های اولیه رایج عبارتند از سدیم لوریل سولفات </a:t>
            </a:r>
            <a:r>
              <a:rPr lang="en-US" dirty="0" smtClean="0"/>
              <a:t>SLS، </a:t>
            </a:r>
            <a:r>
              <a:rPr lang="fa-IR" dirty="0"/>
              <a:t>سدیم لورت </a:t>
            </a:r>
            <a:r>
              <a:rPr lang="fa-IR" dirty="0" smtClean="0"/>
              <a:t>سولفات</a:t>
            </a:r>
            <a:r>
              <a:rPr lang="en-US" dirty="0" smtClean="0"/>
              <a:t>SLES </a:t>
            </a:r>
            <a:r>
              <a:rPr lang="fa-IR" dirty="0"/>
              <a:t>و آلکیل بنزن سولفونات </a:t>
            </a:r>
            <a:r>
              <a:rPr lang="fa-IR" dirty="0" smtClean="0"/>
              <a:t> </a:t>
            </a:r>
            <a:r>
              <a:rPr lang="en-US" dirty="0" smtClean="0"/>
              <a:t>LABSA </a:t>
            </a:r>
            <a:r>
              <a:rPr lang="fa-IR" dirty="0" smtClean="0"/>
              <a:t> این </a:t>
            </a:r>
            <a:r>
              <a:rPr lang="fa-IR" dirty="0"/>
              <a:t>سورفکتانت ها با کاهش کشش سطحی آب کار می کنند و آن را قادر می سازند تا به طور موثرتری در پارچه پخش شود و نفوذ کند. آنها همچنین به بلند کردن و از بین بردن کثیفی، روغن و لکه از روی پارچه کمک می </a:t>
            </a:r>
            <a:r>
              <a:rPr lang="fa-IR" dirty="0" smtClean="0"/>
              <a:t>کنند.</a:t>
            </a:r>
          </a:p>
          <a:p>
            <a:pPr algn="just" rtl="1">
              <a:lnSpc>
                <a:spcPct val="170000"/>
              </a:lnSpc>
            </a:pPr>
            <a:r>
              <a:rPr lang="fa-IR" b="1" dirty="0">
                <a:solidFill>
                  <a:srgbClr val="FF0000"/>
                </a:solidFill>
              </a:rPr>
              <a:t>سورفکتانت های ثانویه: </a:t>
            </a:r>
            <a:r>
              <a:rPr lang="fa-IR" dirty="0"/>
              <a:t>این مواد در کنار سورفکتانت های اولیه برای افزایش خاصیت شویندگی، کف کنندگی و مرطوب کنندگی کار می کنند. سورفکتانت های ثانویه متداول عبارتند از: الکل چرب پلی اکسی اتیلن اتر </a:t>
            </a:r>
            <a:r>
              <a:rPr lang="en-US" dirty="0" smtClean="0"/>
              <a:t>AEO، </a:t>
            </a:r>
            <a:r>
              <a:rPr lang="fa-IR" dirty="0"/>
              <a:t>کوکامید </a:t>
            </a:r>
            <a:r>
              <a:rPr lang="en-US" dirty="0"/>
              <a:t>DEA (CDEA)، </a:t>
            </a:r>
            <a:r>
              <a:rPr lang="fa-IR" dirty="0"/>
              <a:t>کوکامیدوپروپیل بتائین </a:t>
            </a:r>
            <a:r>
              <a:rPr lang="en-US" dirty="0" smtClean="0"/>
              <a:t>CAPB</a:t>
            </a:r>
            <a:r>
              <a:rPr lang="fa-IR" dirty="0" smtClean="0"/>
              <a:t> و </a:t>
            </a:r>
            <a:r>
              <a:rPr lang="fa-IR" dirty="0"/>
              <a:t>کوکامیدو پروپیلامین اکسید </a:t>
            </a:r>
            <a:r>
              <a:rPr lang="en-US" dirty="0" smtClean="0"/>
              <a:t>CAO </a:t>
            </a:r>
            <a:r>
              <a:rPr lang="fa-IR" dirty="0"/>
              <a:t>این سورفکتانت ها قدرت پاک کنندگی بیشتری را فراهم می کنند و می توانند به تثبیت کف و افزایش عملکرد کلی مواد شوینده کمک کنند.</a:t>
            </a:r>
            <a:endParaRPr lang="en-US" dirty="0"/>
          </a:p>
        </p:txBody>
      </p:sp>
    </p:spTree>
    <p:extLst>
      <p:ext uri="{BB962C8B-B14F-4D97-AF65-F5344CB8AC3E}">
        <p14:creationId xmlns:p14="http://schemas.microsoft.com/office/powerpoint/2010/main" val="113710513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effectLst/>
              </a:rPr>
              <a:t> T.A.E.D </a:t>
            </a:r>
            <a:r>
              <a:rPr lang="fa-IR" b="1" dirty="0" smtClean="0">
                <a:effectLst/>
              </a:rPr>
              <a:t>تترااستیل </a:t>
            </a:r>
            <a:r>
              <a:rPr lang="fa-IR" b="1" dirty="0">
                <a:effectLst/>
              </a:rPr>
              <a:t>اتیلن </a:t>
            </a:r>
            <a:r>
              <a:rPr lang="fa-IR" b="1" dirty="0" smtClean="0">
                <a:effectLst/>
              </a:rPr>
              <a:t>دی </a:t>
            </a:r>
            <a:r>
              <a:rPr lang="fa-IR" b="1" dirty="0">
                <a:effectLst/>
              </a:rPr>
              <a:t>آمین</a:t>
            </a:r>
            <a:r>
              <a:rPr lang="fa-IR" dirty="0">
                <a:effectLst/>
              </a:rPr>
              <a:t/>
            </a:r>
            <a:br>
              <a:rPr lang="fa-IR" dirty="0">
                <a:effectLst/>
              </a:rPr>
            </a:br>
            <a:r>
              <a:rPr lang="fa-IR" dirty="0"/>
              <a:t/>
            </a:r>
            <a:br>
              <a:rPr lang="fa-IR" dirty="0"/>
            </a:br>
            <a:endParaRPr lang="en-US" dirty="0"/>
          </a:p>
        </p:txBody>
      </p:sp>
      <p:sp>
        <p:nvSpPr>
          <p:cNvPr id="3" name="Content Placeholder 2"/>
          <p:cNvSpPr>
            <a:spLocks noGrp="1"/>
          </p:cNvSpPr>
          <p:nvPr>
            <p:ph idx="1"/>
          </p:nvPr>
        </p:nvSpPr>
        <p:spPr/>
        <p:txBody>
          <a:bodyPr>
            <a:normAutofit fontScale="55000" lnSpcReduction="20000"/>
          </a:bodyPr>
          <a:lstStyle/>
          <a:p>
            <a:pPr algn="r" rtl="1"/>
            <a:r>
              <a:rPr lang="fa-IR" dirty="0"/>
              <a:t>این دسته ازمواد که به فعال كننده </a:t>
            </a:r>
            <a:r>
              <a:rPr lang="fa-IR" dirty="0" smtClean="0"/>
              <a:t>بلیچ (</a:t>
            </a:r>
            <a:r>
              <a:rPr lang="fa-IR" dirty="0"/>
              <a:t>اكتیواتور)مشهورند.تركیباتی آلی می باشند كه با بلیچ اكسیژن دار واكنش می دهند و باعث می شوند بلیچ اكسیژن دار حتی در دماهای پائین شستشو(دماهای پائین تر از 60 درجه سانتیگراد)، قدرت لكه بری داشته باشد . این ماده که حلالیت خوبی در آب دارد به فرم تجاری گرانولهای آبی یا سبز موجود است ودر پودرهای لباسشویی ماشینی کاملا قابل تشخیص می باشد.</a:t>
            </a:r>
          </a:p>
          <a:p>
            <a:pPr marL="0" indent="0" algn="r" rtl="1">
              <a:buNone/>
            </a:pPr>
            <a:r>
              <a:rPr lang="fa-IR" dirty="0"/>
              <a:t>ویژگی ها :</a:t>
            </a:r>
          </a:p>
          <a:p>
            <a:pPr algn="r" rtl="1"/>
            <a:r>
              <a:rPr lang="fa-IR" dirty="0"/>
              <a:t>افزایش کارایی بلیچهای اكسیژن دار در دماهای پایین</a:t>
            </a:r>
          </a:p>
          <a:p>
            <a:pPr algn="r" rtl="1"/>
            <a:r>
              <a:rPr lang="fa-IR" dirty="0"/>
              <a:t>قدرت لکه بری در دماهای پایین</a:t>
            </a:r>
          </a:p>
          <a:p>
            <a:pPr marL="0" indent="0" algn="r" rtl="1">
              <a:buNone/>
            </a:pPr>
            <a:r>
              <a:rPr lang="fa-IR" dirty="0"/>
              <a:t>موارد كاربرد :</a:t>
            </a:r>
          </a:p>
          <a:p>
            <a:pPr algn="r" rtl="1"/>
            <a:r>
              <a:rPr lang="fa-IR" dirty="0"/>
              <a:t>پودرهای شوینده البسه </a:t>
            </a:r>
            <a:r>
              <a:rPr lang="fa-IR" dirty="0" smtClean="0"/>
              <a:t>ماشینی</a:t>
            </a:r>
          </a:p>
          <a:p>
            <a:pPr algn="r" rtl="1"/>
            <a:r>
              <a:rPr lang="fa-IR" dirty="0" smtClean="0"/>
              <a:t>قرصهای </a:t>
            </a:r>
            <a:r>
              <a:rPr lang="fa-IR" dirty="0"/>
              <a:t>شوینده ماشین لباسش.یی</a:t>
            </a:r>
          </a:p>
          <a:p>
            <a:pPr algn="r" rtl="1"/>
            <a:r>
              <a:rPr lang="fa-IR" dirty="0"/>
              <a:t>پودرهای پاک کننده سطوح سخت وچند منظوره</a:t>
            </a:r>
          </a:p>
          <a:p>
            <a:pPr algn="r" rtl="1"/>
            <a:r>
              <a:rPr lang="fa-IR" dirty="0"/>
              <a:t>پودروقرص ماشین ظرفشویی</a:t>
            </a:r>
          </a:p>
          <a:p>
            <a:pPr algn="r" rtl="1"/>
            <a:r>
              <a:rPr lang="fa-IR" dirty="0"/>
              <a:t>پودرهای لکه بر </a:t>
            </a:r>
            <a:r>
              <a:rPr lang="fa-IR" dirty="0" smtClean="0"/>
              <a:t>البسه</a:t>
            </a:r>
            <a:endParaRPr lang="en-US" dirty="0"/>
          </a:p>
        </p:txBody>
      </p:sp>
    </p:spTree>
    <p:extLst>
      <p:ext uri="{BB962C8B-B14F-4D97-AF65-F5344CB8AC3E}">
        <p14:creationId xmlns:p14="http://schemas.microsoft.com/office/powerpoint/2010/main" val="239877823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 استئارات سدیم </a:t>
            </a:r>
            <a:r>
              <a:rPr lang="fa-IR" dirty="0"/>
              <a:t/>
            </a:r>
            <a:br>
              <a:rPr lang="fa-IR" dirty="0"/>
            </a:br>
            <a:endParaRPr lang="en-US" dirty="0"/>
          </a:p>
        </p:txBody>
      </p:sp>
      <p:sp>
        <p:nvSpPr>
          <p:cNvPr id="3" name="Content Placeholder 2"/>
          <p:cNvSpPr>
            <a:spLocks noGrp="1"/>
          </p:cNvSpPr>
          <p:nvPr>
            <p:ph idx="1"/>
          </p:nvPr>
        </p:nvSpPr>
        <p:spPr/>
        <p:txBody>
          <a:bodyPr>
            <a:normAutofit fontScale="77500" lnSpcReduction="20000"/>
          </a:bodyPr>
          <a:lstStyle/>
          <a:p>
            <a:pPr algn="just" rtl="1"/>
            <a:r>
              <a:rPr lang="fa-IR" dirty="0" smtClean="0"/>
              <a:t>استئارات سدیم که </a:t>
            </a:r>
            <a:r>
              <a:rPr lang="fa-IR" dirty="0"/>
              <a:t>نمك سدیمی كربوكسیلیك اسید 18 کربنه اشباع شده می باشد ، صابون مصرفی در پودرهای شوینده است.این ماده از خنثی شدن استئاریک اسیدبا سود بدست می آید. این صابون کاملاٌ در آب محلول است .</a:t>
            </a:r>
          </a:p>
          <a:p>
            <a:pPr marL="0" indent="0" algn="r" rtl="1">
              <a:buNone/>
            </a:pPr>
            <a:r>
              <a:rPr lang="fa-IR" dirty="0"/>
              <a:t>ویژگی ها :</a:t>
            </a:r>
          </a:p>
          <a:p>
            <a:pPr algn="r" rtl="1"/>
            <a:r>
              <a:rPr lang="fa-IR" dirty="0"/>
              <a:t>پاک کننده مناسب</a:t>
            </a:r>
          </a:p>
          <a:p>
            <a:pPr algn="r" rtl="1"/>
            <a:r>
              <a:rPr lang="fa-IR" dirty="0"/>
              <a:t>كاهش دهنده یونهای سختی آب (كلسیم و منیزیم ) در كنار سازنده های قوی</a:t>
            </a:r>
          </a:p>
          <a:p>
            <a:pPr algn="r" rtl="1"/>
            <a:r>
              <a:rPr lang="fa-IR" dirty="0"/>
              <a:t>كنترل كننده كف سورفاكتانتها در ماشین لباسشویی</a:t>
            </a:r>
          </a:p>
          <a:p>
            <a:pPr algn="r" rtl="1"/>
            <a:r>
              <a:rPr lang="fa-IR" dirty="0"/>
              <a:t> کمک به نرم کردن البسه</a:t>
            </a:r>
          </a:p>
          <a:p>
            <a:pPr marL="0" indent="0" algn="r" rtl="1">
              <a:buNone/>
            </a:pPr>
            <a:r>
              <a:rPr lang="fa-IR" dirty="0"/>
              <a:t>موارد كاربرد :</a:t>
            </a:r>
          </a:p>
          <a:p>
            <a:pPr algn="r" rtl="1"/>
            <a:r>
              <a:rPr lang="fa-IR" dirty="0"/>
              <a:t>تمامی پودرهای شوینده البسه ماشینی( کاربرد خانگی و موسسه ای)</a:t>
            </a:r>
          </a:p>
          <a:p>
            <a:pPr algn="r" rtl="1"/>
            <a:endParaRPr lang="en-US" dirty="0"/>
          </a:p>
        </p:txBody>
      </p:sp>
    </p:spTree>
    <p:extLst>
      <p:ext uri="{BB962C8B-B14F-4D97-AF65-F5344CB8AC3E}">
        <p14:creationId xmlns:p14="http://schemas.microsoft.com/office/powerpoint/2010/main" val="100665612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لورات سدیم</a:t>
            </a:r>
            <a:endParaRPr lang="en-US" dirty="0"/>
          </a:p>
        </p:txBody>
      </p:sp>
      <p:sp>
        <p:nvSpPr>
          <p:cNvPr id="3" name="Content Placeholder 2"/>
          <p:cNvSpPr>
            <a:spLocks noGrp="1"/>
          </p:cNvSpPr>
          <p:nvPr>
            <p:ph idx="1"/>
          </p:nvPr>
        </p:nvSpPr>
        <p:spPr/>
        <p:txBody>
          <a:bodyPr>
            <a:normAutofit fontScale="62500" lnSpcReduction="20000"/>
          </a:bodyPr>
          <a:lstStyle/>
          <a:p>
            <a:pPr algn="r" rtl="1"/>
            <a:r>
              <a:rPr lang="fa-IR" dirty="0"/>
              <a:t>لورات سدیم، نمك سدیمی كربوكسیلیك اسید 18 کربنه غیر اشباع می باشدوبه علت راحتی تهیه، صابون مصرفی در مایعات شوینده است.این ماده از خنثی شدن لوریک اسیدبا سود به دست می آید. این صابون در آب کاملاٌ محلول است .</a:t>
            </a:r>
          </a:p>
          <a:p>
            <a:pPr marL="0" indent="0" algn="r" rtl="1">
              <a:buNone/>
            </a:pPr>
            <a:r>
              <a:rPr lang="fa-IR" dirty="0"/>
              <a:t>ویژگی ها :</a:t>
            </a:r>
          </a:p>
          <a:p>
            <a:pPr algn="r" rtl="1"/>
            <a:r>
              <a:rPr lang="fa-IR" dirty="0"/>
              <a:t>تمامی پودرهای شوینده البسه ماشینی( کاربرد خانگی و موسسه ای)</a:t>
            </a:r>
          </a:p>
          <a:p>
            <a:pPr algn="r" rtl="1"/>
            <a:r>
              <a:rPr lang="fa-IR" dirty="0"/>
              <a:t>پاک کننده مناسب</a:t>
            </a:r>
          </a:p>
          <a:p>
            <a:pPr algn="r" rtl="1"/>
            <a:r>
              <a:rPr lang="fa-IR" dirty="0"/>
              <a:t>كاهش دهنده یونهای سختی آب (كلسیم و منیزیم ) در كنار سازنده های قوی</a:t>
            </a:r>
          </a:p>
          <a:p>
            <a:pPr algn="r" rtl="1"/>
            <a:r>
              <a:rPr lang="fa-IR" dirty="0"/>
              <a:t>كنترل كننده كف سورفاكتانتها در ماشینهای لباسشویی</a:t>
            </a:r>
          </a:p>
          <a:p>
            <a:pPr algn="r" rtl="1"/>
            <a:r>
              <a:rPr lang="fa-IR" dirty="0"/>
              <a:t> ماده کمکی برای نرم کردن البسه</a:t>
            </a:r>
          </a:p>
          <a:p>
            <a:pPr marL="0" indent="0" algn="r" rtl="1">
              <a:buNone/>
            </a:pPr>
            <a:r>
              <a:rPr lang="fa-IR" dirty="0"/>
              <a:t>موارد كاربرد :</a:t>
            </a:r>
          </a:p>
          <a:p>
            <a:pPr algn="r" rtl="1"/>
            <a:r>
              <a:rPr lang="fa-IR" dirty="0"/>
              <a:t>مایعات لباسشویی ماشینی</a:t>
            </a:r>
          </a:p>
          <a:p>
            <a:pPr algn="r" rtl="1"/>
            <a:endParaRPr lang="en-US" dirty="0"/>
          </a:p>
        </p:txBody>
      </p:sp>
    </p:spTree>
    <p:extLst>
      <p:ext uri="{BB962C8B-B14F-4D97-AF65-F5344CB8AC3E}">
        <p14:creationId xmlns:p14="http://schemas.microsoft.com/office/powerpoint/2010/main" val="338642092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effectLst/>
              </a:rPr>
              <a:t> اپتیکال براینترها (عوامل سفید کننده فلوئورسنت)</a:t>
            </a:r>
            <a:r>
              <a:rPr lang="fa-IR" dirty="0">
                <a:effectLst/>
              </a:rPr>
              <a:t/>
            </a:r>
            <a:br>
              <a:rPr lang="fa-IR" dirty="0">
                <a:effectLst/>
              </a:rPr>
            </a:br>
            <a:r>
              <a:rPr lang="fa-IR" dirty="0"/>
              <a:t/>
            </a:r>
            <a:br>
              <a:rPr lang="fa-IR" dirty="0"/>
            </a:br>
            <a:endParaRPr lang="en-US" dirty="0"/>
          </a:p>
        </p:txBody>
      </p:sp>
      <p:sp>
        <p:nvSpPr>
          <p:cNvPr id="3" name="Content Placeholder 2"/>
          <p:cNvSpPr>
            <a:spLocks noGrp="1"/>
          </p:cNvSpPr>
          <p:nvPr>
            <p:ph idx="1"/>
          </p:nvPr>
        </p:nvSpPr>
        <p:spPr/>
        <p:txBody>
          <a:bodyPr>
            <a:normAutofit fontScale="62500" lnSpcReduction="20000"/>
          </a:bodyPr>
          <a:lstStyle/>
          <a:p>
            <a:pPr algn="r" rtl="1"/>
            <a:r>
              <a:rPr lang="fa-IR" dirty="0"/>
              <a:t>این مواد بطور چشمی سفید كنندگی و درخشندگی البسه را در طی شستشو افزایش می دهند. البسه شسته شده حتی وقتی كاملاً تمیز باشند كمی ته رنگ زرد دارند در نتیجه استفاده از عوامل سفید كننده فلوئورسنت (،به علت ایجاد هاله آبی بر روی البسه) ، رنگ زرد پوشانیده شده والبسه سفیدتر و درخشانتر به نظر می رسد(رنگ آبی مكمل زرد است).این موادبه صورت پودرهای نرم با دامنه رنگ کرم تا زرد روشن( یا حتی زرد فسفری) موجود می باشندوکاملا در محیط قلیایی محلول شستشو حل می شوند.</a:t>
            </a:r>
          </a:p>
          <a:p>
            <a:pPr marL="0" indent="0" algn="r" rtl="1">
              <a:buNone/>
            </a:pPr>
            <a:r>
              <a:rPr lang="fa-IR" dirty="0"/>
              <a:t>ویژگی ها :</a:t>
            </a:r>
          </a:p>
          <a:p>
            <a:pPr algn="r" rtl="1"/>
            <a:r>
              <a:rPr lang="fa-IR" dirty="0"/>
              <a:t>افزایش سفید كنندگی و درخشندگی البسه در طی شستشو</a:t>
            </a:r>
          </a:p>
          <a:p>
            <a:pPr algn="r" rtl="1"/>
            <a:r>
              <a:rPr lang="fa-IR" dirty="0"/>
              <a:t>موارد كاربرد :</a:t>
            </a:r>
          </a:p>
          <a:p>
            <a:pPr algn="r" rtl="1"/>
            <a:r>
              <a:rPr lang="fa-IR" dirty="0"/>
              <a:t>پودرهای شوینده البسه اعم از دستی و ماشینی( کاربرد خانگی و موسسه ای)</a:t>
            </a:r>
          </a:p>
          <a:p>
            <a:pPr algn="r" rtl="1"/>
            <a:r>
              <a:rPr lang="fa-IR" dirty="0"/>
              <a:t>صابونهای دترجنت قالبی(مخصوص البسه)</a:t>
            </a:r>
          </a:p>
          <a:p>
            <a:pPr algn="r" rtl="1"/>
            <a:r>
              <a:rPr lang="fa-IR" dirty="0"/>
              <a:t>مایعات لباسشویی</a:t>
            </a:r>
          </a:p>
          <a:p>
            <a:pPr algn="r" rtl="1"/>
            <a:endParaRPr lang="en-US" dirty="0"/>
          </a:p>
        </p:txBody>
      </p:sp>
    </p:spTree>
    <p:extLst>
      <p:ext uri="{BB962C8B-B14F-4D97-AF65-F5344CB8AC3E}">
        <p14:creationId xmlns:p14="http://schemas.microsoft.com/office/powerpoint/2010/main" val="111624054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آنزیم ها</a:t>
            </a:r>
            <a:endParaRPr lang="en-US" dirty="0"/>
          </a:p>
        </p:txBody>
      </p:sp>
      <p:sp>
        <p:nvSpPr>
          <p:cNvPr id="3" name="Content Placeholder 2"/>
          <p:cNvSpPr>
            <a:spLocks noGrp="1"/>
          </p:cNvSpPr>
          <p:nvPr>
            <p:ph idx="1"/>
          </p:nvPr>
        </p:nvSpPr>
        <p:spPr/>
        <p:txBody>
          <a:bodyPr/>
          <a:lstStyle/>
          <a:p>
            <a:pPr algn="r" rtl="1"/>
            <a:r>
              <a:rPr lang="fa-IR" dirty="0" smtClean="0"/>
              <a:t>آنزیمها</a:t>
            </a:r>
            <a:r>
              <a:rPr lang="fa-IR" dirty="0"/>
              <a:t> مولكولهای پروتئینی هستند كه به دلیل داشتن ماهیت كاتالیكی می توانند بسیاری از لكه های پروتئینی ، چربی ونشاسته ای را كه در مقابل دترجنتها مقاومند تجزیه نمایند. آنزیمهای مورد مصرف در صنایع شوینده عبارتند از،لیپاز،آمیلازوسلولاز</a:t>
            </a:r>
            <a:endParaRPr lang="en-US" dirty="0"/>
          </a:p>
        </p:txBody>
      </p:sp>
    </p:spTree>
    <p:extLst>
      <p:ext uri="{BB962C8B-B14F-4D97-AF65-F5344CB8AC3E}">
        <p14:creationId xmlns:p14="http://schemas.microsoft.com/office/powerpoint/2010/main" val="407069545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 آنزیم پروتئاز</a:t>
            </a:r>
            <a:r>
              <a:rPr lang="fa-IR" dirty="0"/>
              <a:t/>
            </a:r>
            <a:br>
              <a:rPr lang="fa-IR" dirty="0"/>
            </a:br>
            <a:endParaRPr lang="en-US" dirty="0"/>
          </a:p>
        </p:txBody>
      </p:sp>
      <p:sp>
        <p:nvSpPr>
          <p:cNvPr id="3" name="Content Placeholder 2"/>
          <p:cNvSpPr>
            <a:spLocks noGrp="1"/>
          </p:cNvSpPr>
          <p:nvPr>
            <p:ph idx="1"/>
          </p:nvPr>
        </p:nvSpPr>
        <p:spPr/>
        <p:txBody>
          <a:bodyPr>
            <a:normAutofit fontScale="70000" lnSpcReduction="20000"/>
          </a:bodyPr>
          <a:lstStyle/>
          <a:p>
            <a:pPr algn="r" rtl="1"/>
            <a:r>
              <a:rPr lang="fa-IR" dirty="0" smtClean="0"/>
              <a:t>این </a:t>
            </a:r>
            <a:r>
              <a:rPr lang="fa-IR" dirty="0"/>
              <a:t>آنزیم لكه های پروتئینی روی البسه مانندلكه های غذایی شیر، تخم مرغ، گیاهان وخون را به اجزای کوچکتر تبدیل کرده که براحتی توسط محلول شستشو حذف می شود.این آنزیم در محصولات پودری به فرم </a:t>
            </a:r>
            <a:r>
              <a:rPr lang="fa-IR" dirty="0" smtClean="0"/>
              <a:t>گرانول</a:t>
            </a:r>
            <a:r>
              <a:rPr lang="fa-IR" dirty="0"/>
              <a:t> ودر محصولات مایع ، به فرم مایع می باشد.امروزه استفاده ازاین نوع آنزیم در پودرها وقرصهای ماشین ظرفشویی نیز متداول شده است.</a:t>
            </a:r>
          </a:p>
          <a:p>
            <a:pPr algn="r" rtl="1"/>
            <a:r>
              <a:rPr lang="fa-IR" dirty="0"/>
              <a:t>ویژگی ها :</a:t>
            </a:r>
          </a:p>
          <a:p>
            <a:pPr algn="r" rtl="1"/>
            <a:r>
              <a:rPr lang="fa-IR" dirty="0"/>
              <a:t>تجزیه و حذف لکه های پروتیینی از قبیل شیر، تخم مرغ، گیاهان وخون از روی البسه</a:t>
            </a:r>
          </a:p>
          <a:p>
            <a:pPr algn="r" rtl="1"/>
            <a:r>
              <a:rPr lang="fa-IR" dirty="0"/>
              <a:t>موارد كاربرد :</a:t>
            </a:r>
          </a:p>
          <a:p>
            <a:pPr algn="r" rtl="1"/>
            <a:r>
              <a:rPr lang="fa-IR" dirty="0"/>
              <a:t>پودرهای شوینده ماشین </a:t>
            </a:r>
            <a:r>
              <a:rPr lang="fa-IR" dirty="0" smtClean="0"/>
              <a:t>لباسشویی</a:t>
            </a:r>
          </a:p>
          <a:p>
            <a:pPr algn="r" rtl="1"/>
            <a:r>
              <a:rPr lang="fa-IR" dirty="0" smtClean="0"/>
              <a:t>مایعات </a:t>
            </a:r>
            <a:r>
              <a:rPr lang="fa-IR" dirty="0"/>
              <a:t>لباسشویی ماشینی</a:t>
            </a:r>
          </a:p>
          <a:p>
            <a:pPr algn="r" rtl="1"/>
            <a:r>
              <a:rPr lang="fa-IR" dirty="0"/>
              <a:t>پودروقرصهای ماشین ظرفشویی</a:t>
            </a:r>
          </a:p>
          <a:p>
            <a:pPr algn="r" rtl="1"/>
            <a:endParaRPr lang="en-US" dirty="0"/>
          </a:p>
        </p:txBody>
      </p:sp>
    </p:spTree>
    <p:extLst>
      <p:ext uri="{BB962C8B-B14F-4D97-AF65-F5344CB8AC3E}">
        <p14:creationId xmlns:p14="http://schemas.microsoft.com/office/powerpoint/2010/main" val="289098540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t>آنزیم لیپاز</a:t>
            </a:r>
            <a:endParaRPr lang="en-US" dirty="0"/>
          </a:p>
        </p:txBody>
      </p:sp>
      <p:sp>
        <p:nvSpPr>
          <p:cNvPr id="3" name="Content Placeholder 2"/>
          <p:cNvSpPr>
            <a:spLocks noGrp="1"/>
          </p:cNvSpPr>
          <p:nvPr>
            <p:ph idx="1"/>
          </p:nvPr>
        </p:nvSpPr>
        <p:spPr/>
        <p:txBody>
          <a:bodyPr>
            <a:normAutofit fontScale="77500" lnSpcReduction="20000"/>
          </a:bodyPr>
          <a:lstStyle/>
          <a:p>
            <a:pPr algn="r" rtl="1"/>
            <a:r>
              <a:rPr lang="fa-IR" dirty="0" smtClean="0"/>
              <a:t>این </a:t>
            </a:r>
            <a:r>
              <a:rPr lang="fa-IR" dirty="0"/>
              <a:t>آنزیم لكه های چربی و گریسی روی البسه را به اسیدهای چرب کوچکتر تبدیل کرده که براحتی توسط محلول شستشو حذف می شود.این آنزیم در محصولات پودری به فرم </a:t>
            </a:r>
            <a:r>
              <a:rPr lang="fa-IR" dirty="0" smtClean="0"/>
              <a:t>گرانول</a:t>
            </a:r>
            <a:r>
              <a:rPr lang="fa-IR" dirty="0"/>
              <a:t> ودر محصولات مایع ، به فرم مایع می باشد.امروزه استفاده ازاین نوع آنزیم در پودرها وقرصهای ماشین ظرفشویی نیز متداول شده است.</a:t>
            </a:r>
          </a:p>
          <a:p>
            <a:pPr algn="r" rtl="1"/>
            <a:r>
              <a:rPr lang="fa-IR" dirty="0"/>
              <a:t>ویژگی ها :</a:t>
            </a:r>
          </a:p>
          <a:p>
            <a:pPr algn="r" rtl="1"/>
            <a:r>
              <a:rPr lang="fa-IR" dirty="0"/>
              <a:t>تجزیه و حذف لکه های چربی و گریسی از روی البسه</a:t>
            </a:r>
          </a:p>
          <a:p>
            <a:pPr algn="r" rtl="1"/>
            <a:r>
              <a:rPr lang="fa-IR" dirty="0"/>
              <a:t>موارد كاربرد :</a:t>
            </a:r>
          </a:p>
          <a:p>
            <a:pPr algn="r" rtl="1"/>
            <a:r>
              <a:rPr lang="fa-IR" dirty="0"/>
              <a:t>پودرهای شوینده ماشین </a:t>
            </a:r>
            <a:r>
              <a:rPr lang="fa-IR" dirty="0" smtClean="0"/>
              <a:t>لباسشویی</a:t>
            </a:r>
          </a:p>
          <a:p>
            <a:pPr algn="r" rtl="1"/>
            <a:r>
              <a:rPr lang="fa-IR" dirty="0" smtClean="0"/>
              <a:t>مایعات </a:t>
            </a:r>
            <a:r>
              <a:rPr lang="fa-IR" dirty="0"/>
              <a:t>لباسشویی ماشینی</a:t>
            </a:r>
          </a:p>
          <a:p>
            <a:pPr algn="r" rtl="1"/>
            <a:r>
              <a:rPr lang="fa-IR" dirty="0"/>
              <a:t>پودر و قرصهای ماشین ظرفشویی</a:t>
            </a:r>
          </a:p>
          <a:p>
            <a:pPr algn="r" rtl="1"/>
            <a:endParaRPr lang="en-US" dirty="0"/>
          </a:p>
        </p:txBody>
      </p:sp>
    </p:spTree>
    <p:extLst>
      <p:ext uri="{BB962C8B-B14F-4D97-AF65-F5344CB8AC3E}">
        <p14:creationId xmlns:p14="http://schemas.microsoft.com/office/powerpoint/2010/main" val="276593245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آنزیم آمیلاز</a:t>
            </a:r>
            <a:endParaRPr lang="en-US" dirty="0"/>
          </a:p>
        </p:txBody>
      </p:sp>
      <p:sp>
        <p:nvSpPr>
          <p:cNvPr id="3" name="Content Placeholder 2"/>
          <p:cNvSpPr>
            <a:spLocks noGrp="1"/>
          </p:cNvSpPr>
          <p:nvPr>
            <p:ph idx="1"/>
          </p:nvPr>
        </p:nvSpPr>
        <p:spPr/>
        <p:txBody>
          <a:bodyPr>
            <a:normAutofit fontScale="77500" lnSpcReduction="20000"/>
          </a:bodyPr>
          <a:lstStyle/>
          <a:p>
            <a:pPr algn="r" rtl="1"/>
            <a:r>
              <a:rPr lang="fa-IR" dirty="0" smtClean="0"/>
              <a:t>این </a:t>
            </a:r>
            <a:r>
              <a:rPr lang="fa-IR" dirty="0"/>
              <a:t>آنزیم لكه های نشاسته ای مانند مواد قندی روی البسه را به اجزاء کوچکتر تبدیل کرده که براحتی توسط محلول شستشو حذف می شود.این آنزیم در محصولات پودری به فرم گرانول ودر محصولات مایع ، به فرم مایع می باشد.امروزه استفاده ازاین نوع آنزیم در پودرها وقرصهای ماشین ظرفشویی نیز متداول شده است.</a:t>
            </a:r>
          </a:p>
          <a:p>
            <a:pPr marL="0" indent="0" algn="r" rtl="1">
              <a:buNone/>
            </a:pPr>
            <a:r>
              <a:rPr lang="fa-IR" dirty="0"/>
              <a:t>ویژگی ها :</a:t>
            </a:r>
          </a:p>
          <a:p>
            <a:pPr algn="r" rtl="1"/>
            <a:r>
              <a:rPr lang="fa-IR" dirty="0"/>
              <a:t>تجزیه و حذف لکه های چربی و گریسی از روی البسه</a:t>
            </a:r>
          </a:p>
          <a:p>
            <a:pPr marL="0" indent="0" algn="r" rtl="1">
              <a:buNone/>
            </a:pPr>
            <a:r>
              <a:rPr lang="fa-IR" dirty="0"/>
              <a:t>موارد كاربرد :</a:t>
            </a:r>
          </a:p>
          <a:p>
            <a:pPr algn="r" rtl="1"/>
            <a:r>
              <a:rPr lang="fa-IR" dirty="0"/>
              <a:t>پودرهای شوینده ماشین </a:t>
            </a:r>
            <a:r>
              <a:rPr lang="fa-IR" dirty="0" smtClean="0"/>
              <a:t>لباسشویی</a:t>
            </a:r>
          </a:p>
          <a:p>
            <a:pPr algn="r" rtl="1"/>
            <a:r>
              <a:rPr lang="fa-IR" dirty="0" smtClean="0"/>
              <a:t>مایعات </a:t>
            </a:r>
            <a:r>
              <a:rPr lang="fa-IR" dirty="0"/>
              <a:t>لباسشویی ماشینی</a:t>
            </a:r>
          </a:p>
          <a:p>
            <a:pPr algn="r" rtl="1"/>
            <a:r>
              <a:rPr lang="fa-IR" dirty="0"/>
              <a:t>پودروقرصهای ماشین ظرفشویی</a:t>
            </a:r>
          </a:p>
          <a:p>
            <a:pPr algn="r" rtl="1"/>
            <a:endParaRPr lang="en-US" dirty="0"/>
          </a:p>
        </p:txBody>
      </p:sp>
    </p:spTree>
    <p:extLst>
      <p:ext uri="{BB962C8B-B14F-4D97-AF65-F5344CB8AC3E}">
        <p14:creationId xmlns:p14="http://schemas.microsoft.com/office/powerpoint/2010/main" val="142838572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آنزیم سلولاز</a:t>
            </a:r>
            <a:endParaRPr lang="en-US" dirty="0"/>
          </a:p>
        </p:txBody>
      </p:sp>
      <p:sp>
        <p:nvSpPr>
          <p:cNvPr id="3" name="Content Placeholder 2"/>
          <p:cNvSpPr>
            <a:spLocks noGrp="1"/>
          </p:cNvSpPr>
          <p:nvPr>
            <p:ph idx="1"/>
          </p:nvPr>
        </p:nvSpPr>
        <p:spPr/>
        <p:txBody>
          <a:bodyPr>
            <a:normAutofit fontScale="55000" lnSpcReduction="20000"/>
          </a:bodyPr>
          <a:lstStyle/>
          <a:p>
            <a:pPr algn="r" rtl="1"/>
            <a:r>
              <a:rPr lang="fa-IR" dirty="0"/>
              <a:t>تشكیل میكروفیبریلها (پرزها) روی سطوح پارچه ها ، در طی عمكرد مكانیكی ماشین، منجر به پخش نور شده وسطوح در نظر بیننده ، ظاهری خاكستری پیدا می كند.این بدین معنی است كه رنگ پارچه ظاهر تیره ای به خود می </a:t>
            </a:r>
            <a:r>
              <a:rPr lang="fa-IR" dirty="0" smtClean="0"/>
              <a:t>گیرد.آنزیم سلولاز</a:t>
            </a:r>
            <a:r>
              <a:rPr lang="fa-IR" dirty="0"/>
              <a:t> با حذف این پرزها از سطوح، وضوح اولیه رنگ را برمی گرداند. این آنزیم در محصولات پودری به فرم </a:t>
            </a:r>
            <a:r>
              <a:rPr lang="fa-IR" dirty="0" smtClean="0"/>
              <a:t>گرانول</a:t>
            </a:r>
            <a:r>
              <a:rPr lang="fa-IR" dirty="0"/>
              <a:t> </a:t>
            </a:r>
            <a:r>
              <a:rPr lang="fa-IR" dirty="0" smtClean="0"/>
              <a:t>و در </a:t>
            </a:r>
            <a:r>
              <a:rPr lang="fa-IR" dirty="0"/>
              <a:t>محصولات مایع ، به فرم مایع می باشد.</a:t>
            </a:r>
          </a:p>
          <a:p>
            <a:pPr marL="0" indent="0" algn="r" rtl="1">
              <a:buNone/>
            </a:pPr>
            <a:r>
              <a:rPr lang="fa-IR" dirty="0"/>
              <a:t>ویژگی ها :</a:t>
            </a:r>
          </a:p>
          <a:p>
            <a:pPr algn="r" rtl="1"/>
            <a:r>
              <a:rPr lang="fa-IR" dirty="0"/>
              <a:t>حذف پرزهای روی سطوح البسه</a:t>
            </a:r>
          </a:p>
          <a:p>
            <a:pPr algn="r" rtl="1"/>
            <a:r>
              <a:rPr lang="fa-IR" dirty="0"/>
              <a:t>جلوگیری از خاکستری شدن البسه پس از شستشوهای</a:t>
            </a:r>
          </a:p>
          <a:p>
            <a:pPr algn="r" rtl="1"/>
            <a:r>
              <a:rPr lang="fa-IR" dirty="0"/>
              <a:t>درخشانتر نمودن رنگ البسه</a:t>
            </a:r>
          </a:p>
          <a:p>
            <a:pPr algn="r" rtl="1"/>
            <a:r>
              <a:rPr lang="fa-IR" dirty="0"/>
              <a:t>جلوگیری از کهنگی البسه پس از شستشوهای مکرر</a:t>
            </a:r>
          </a:p>
          <a:p>
            <a:pPr algn="r" rtl="1"/>
            <a:r>
              <a:rPr lang="fa-IR" dirty="0"/>
              <a:t>قابلیت حذف لكه های خیلی عمیق موجود در الیاف البسه</a:t>
            </a:r>
          </a:p>
          <a:p>
            <a:pPr marL="0" indent="0" algn="r" rtl="1">
              <a:buNone/>
            </a:pPr>
            <a:r>
              <a:rPr lang="fa-IR" dirty="0"/>
              <a:t>موارد كاربرد :</a:t>
            </a:r>
          </a:p>
          <a:p>
            <a:pPr algn="r" rtl="1"/>
            <a:r>
              <a:rPr lang="fa-IR" dirty="0"/>
              <a:t>پودرهای شوینده البسه ماشینی( کاربرد خانگی و موسسه ای)</a:t>
            </a:r>
          </a:p>
          <a:p>
            <a:pPr algn="r" rtl="1"/>
            <a:r>
              <a:rPr lang="fa-IR" dirty="0"/>
              <a:t>مایعات لباسشویی ماشینی</a:t>
            </a:r>
          </a:p>
          <a:p>
            <a:pPr algn="r" rtl="1"/>
            <a:endParaRPr lang="en-US" dirty="0"/>
          </a:p>
        </p:txBody>
      </p:sp>
    </p:spTree>
    <p:extLst>
      <p:ext uri="{BB962C8B-B14F-4D97-AF65-F5344CB8AC3E}">
        <p14:creationId xmlns:p14="http://schemas.microsoft.com/office/powerpoint/2010/main" val="183558584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اسید سیتریک</a:t>
            </a:r>
            <a:endParaRPr lang="en-US" dirty="0"/>
          </a:p>
        </p:txBody>
      </p:sp>
      <p:sp>
        <p:nvSpPr>
          <p:cNvPr id="3" name="Content Placeholder 2"/>
          <p:cNvSpPr>
            <a:spLocks noGrp="1"/>
          </p:cNvSpPr>
          <p:nvPr>
            <p:ph idx="1"/>
          </p:nvPr>
        </p:nvSpPr>
        <p:spPr/>
        <p:txBody>
          <a:bodyPr>
            <a:normAutofit/>
          </a:bodyPr>
          <a:lstStyle/>
          <a:p>
            <a:pPr algn="r" rtl="1"/>
            <a:r>
              <a:rPr lang="fa-IR" dirty="0" smtClean="0"/>
              <a:t>پودر </a:t>
            </a:r>
            <a:r>
              <a:rPr lang="fa-IR" dirty="0"/>
              <a:t>بی رنگ یا سفید بدون بو یا تقریبا بی بو با طعم خیلی ترش.</a:t>
            </a:r>
          </a:p>
          <a:p>
            <a:pPr marL="0" indent="0" algn="r" rtl="1">
              <a:buNone/>
            </a:pPr>
            <a:r>
              <a:rPr lang="fa-IR" dirty="0"/>
              <a:t>ویژگی ها :</a:t>
            </a:r>
          </a:p>
          <a:p>
            <a:pPr algn="r" rtl="1"/>
            <a:r>
              <a:rPr lang="fa-IR" dirty="0"/>
              <a:t>تنظیم كننده </a:t>
            </a:r>
            <a:r>
              <a:rPr lang="en-US" dirty="0"/>
              <a:t>pH </a:t>
            </a:r>
            <a:r>
              <a:rPr lang="fa-IR" dirty="0"/>
              <a:t>فراورده های آرایشی و بهداشتی</a:t>
            </a:r>
          </a:p>
          <a:p>
            <a:pPr marL="0" indent="0" algn="r" rtl="1">
              <a:buNone/>
            </a:pPr>
            <a:r>
              <a:rPr lang="fa-IR" dirty="0" smtClean="0"/>
              <a:t>موارد </a:t>
            </a:r>
            <a:r>
              <a:rPr lang="fa-IR" dirty="0"/>
              <a:t>كاربرد :</a:t>
            </a:r>
          </a:p>
          <a:p>
            <a:pPr algn="r" rtl="1"/>
            <a:r>
              <a:rPr lang="fa-IR" dirty="0"/>
              <a:t>فرمولاسیون اكثر فراورده های آرایشی و بهداشتی</a:t>
            </a:r>
          </a:p>
          <a:p>
            <a:pPr algn="r" rtl="1"/>
            <a:endParaRPr lang="en-US" dirty="0"/>
          </a:p>
        </p:txBody>
      </p:sp>
    </p:spTree>
    <p:extLst>
      <p:ext uri="{BB962C8B-B14F-4D97-AF65-F5344CB8AC3E}">
        <p14:creationId xmlns:p14="http://schemas.microsoft.com/office/powerpoint/2010/main" val="468890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lgn="just" rtl="1"/>
            <a:r>
              <a:rPr lang="fa-IR" sz="2000" b="1" dirty="0">
                <a:solidFill>
                  <a:srgbClr val="FF0000"/>
                </a:solidFill>
              </a:rPr>
              <a:t>عوامل کیلیت: </a:t>
            </a:r>
            <a:r>
              <a:rPr lang="fa-IR" sz="2000" dirty="0"/>
              <a:t>این عوامل نقش مهمی در جلوگیری از تداخل یون های فلزی ایفا می کنند که می تواند عملکرد مواد شوینده را مختل کند. عوامل </a:t>
            </a:r>
            <a:r>
              <a:rPr lang="fa-IR" sz="2000" dirty="0" smtClean="0"/>
              <a:t>کیلیت </a:t>
            </a:r>
            <a:r>
              <a:rPr lang="fa-IR" sz="2000" dirty="0"/>
              <a:t>کننده رایج عبارتند از اتیلن دی آمین تتراستیک اسید </a:t>
            </a:r>
            <a:r>
              <a:rPr lang="en-US" sz="2000" dirty="0" smtClean="0"/>
              <a:t>EDTA، </a:t>
            </a:r>
            <a:r>
              <a:rPr lang="fa-IR" sz="2000" dirty="0"/>
              <a:t>سدیم گلوکونات و دی اتیلن تری آمین پنتا استیک </a:t>
            </a:r>
            <a:r>
              <a:rPr lang="fa-IR" sz="2000" dirty="0" smtClean="0"/>
              <a:t>اسید</a:t>
            </a:r>
            <a:r>
              <a:rPr lang="en-US" sz="2000" dirty="0" smtClean="0"/>
              <a:t>. DTPA</a:t>
            </a:r>
            <a:r>
              <a:rPr lang="fa-IR" sz="2000" dirty="0" smtClean="0"/>
              <a:t>آنها </a:t>
            </a:r>
            <a:r>
              <a:rPr lang="fa-IR" sz="2000" dirty="0"/>
              <a:t>با اتصال به یون‌های فلزی مانند کلسیم و منیزیم در آب سخت عمل می‌کنند و آنها را غیرفعال می‌کنند و کارآیی کلی پاک‌کنندگی مواد شوینده را بهبود می‌بخشند. </a:t>
            </a:r>
            <a:r>
              <a:rPr lang="fa-IR" sz="2000" dirty="0" smtClean="0"/>
              <a:t> </a:t>
            </a:r>
            <a:r>
              <a:rPr lang="en-US" sz="2000" dirty="0" smtClean="0"/>
              <a:t> EDTA-2Na </a:t>
            </a:r>
            <a:r>
              <a:rPr lang="fa-IR" sz="2000" dirty="0"/>
              <a:t>رایج ترین مورد استفاده در مواد شوینده مایع است</a:t>
            </a:r>
            <a:r>
              <a:rPr lang="fa-IR" sz="2000" dirty="0" smtClean="0"/>
              <a:t>.</a:t>
            </a:r>
            <a:r>
              <a:rPr lang="en-US" sz="2000" dirty="0" smtClean="0"/>
              <a:t> </a:t>
            </a:r>
          </a:p>
          <a:p>
            <a:pPr algn="just" rtl="1"/>
            <a:r>
              <a:rPr lang="fa-IR" sz="2000" b="1" dirty="0" smtClean="0">
                <a:solidFill>
                  <a:srgbClr val="FF0000"/>
                </a:solidFill>
              </a:rPr>
              <a:t>آنزیم‌ها</a:t>
            </a:r>
            <a:r>
              <a:rPr lang="fa-IR" sz="2000" b="1" dirty="0">
                <a:solidFill>
                  <a:srgbClr val="FF0000"/>
                </a:solidFill>
              </a:rPr>
              <a:t>: </a:t>
            </a:r>
            <a:r>
              <a:rPr lang="fa-IR" sz="2000" dirty="0"/>
              <a:t>این پروتئین‌ها لکه‌ها </a:t>
            </a:r>
            <a:r>
              <a:rPr lang="fa-IR" sz="2000" dirty="0" smtClean="0"/>
              <a:t>خاصی </a:t>
            </a:r>
            <a:r>
              <a:rPr lang="fa-IR" sz="2000" dirty="0"/>
              <a:t>را هدف قرار می‌دهند و آنها را برای حذف مؤثرتر توسط سورفکتانت‌های شوینده تجزیه می‌کنند. پروتئازها آنزیم رایجی هستند که در شوینده های لباسشویی برای هدف قرار دادن لکه های پروتئینی مانند خون، تخم مرغ و علف استفاده می شود. سایر آنزیم ها مانند آمیلازها و لیپازها به ترتیب کربوهیدرات ها و چربی ها را هدف قرار می دهند.</a:t>
            </a:r>
            <a:endParaRPr lang="en-US" sz="2000" dirty="0"/>
          </a:p>
        </p:txBody>
      </p:sp>
    </p:spTree>
    <p:extLst>
      <p:ext uri="{BB962C8B-B14F-4D97-AF65-F5344CB8AC3E}">
        <p14:creationId xmlns:p14="http://schemas.microsoft.com/office/powerpoint/2010/main" val="218914395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کربوکسی متیل سلولز</a:t>
            </a:r>
            <a:endParaRPr lang="en-US" dirty="0"/>
          </a:p>
        </p:txBody>
      </p:sp>
      <p:sp>
        <p:nvSpPr>
          <p:cNvPr id="3" name="Content Placeholder 2"/>
          <p:cNvSpPr>
            <a:spLocks noGrp="1"/>
          </p:cNvSpPr>
          <p:nvPr>
            <p:ph idx="1"/>
          </p:nvPr>
        </p:nvSpPr>
        <p:spPr/>
        <p:txBody>
          <a:bodyPr>
            <a:normAutofit fontScale="70000" lnSpcReduction="20000"/>
          </a:bodyPr>
          <a:lstStyle/>
          <a:p>
            <a:pPr marL="0" indent="0" algn="r" rtl="1">
              <a:buNone/>
            </a:pPr>
            <a:endParaRPr lang="fa-IR" dirty="0"/>
          </a:p>
          <a:p>
            <a:pPr algn="r" rtl="1"/>
            <a:r>
              <a:rPr lang="fa-IR" dirty="0"/>
              <a:t>این ماده یك پلیمر آلی است و به صورت پودر سفید رنگ مایل به زرد می باشد. حلالیت جزیی در آب داشته ولی تا حدودی در محیط قلیایی حل می شود. ذرات چرك جدا شده در محلول شستشو می تواند مجدداً بر روی البسه نشست كند و در طی شستشوهای مكرر ظاهر البسه را خاكستری رنگ وتیره نشان دهد. این ماده جزء عوامل ضد نشست چرک محسوب می شود.</a:t>
            </a:r>
          </a:p>
          <a:p>
            <a:pPr marL="0" indent="0" algn="r" rtl="1">
              <a:buNone/>
            </a:pPr>
            <a:r>
              <a:rPr lang="fa-IR" dirty="0"/>
              <a:t>ویژگی ها :</a:t>
            </a:r>
          </a:p>
          <a:p>
            <a:pPr algn="r" rtl="1"/>
            <a:r>
              <a:rPr lang="fa-IR" dirty="0"/>
              <a:t>جلوگیری از نشست مجدد ذرات چرك جدا شده توسط سورفاکتانت به روی پارچه</a:t>
            </a:r>
          </a:p>
          <a:p>
            <a:pPr marL="0" indent="0" algn="r" rtl="1">
              <a:buNone/>
            </a:pPr>
            <a:r>
              <a:rPr lang="fa-IR" dirty="0"/>
              <a:t>موارد كاربرد :</a:t>
            </a:r>
          </a:p>
          <a:p>
            <a:pPr algn="r" rtl="1"/>
            <a:r>
              <a:rPr lang="fa-IR" dirty="0"/>
              <a:t>پودرهای شوینده البسه اعم از دستی و </a:t>
            </a:r>
            <a:r>
              <a:rPr lang="fa-IR" dirty="0" smtClean="0"/>
              <a:t>ماشینی</a:t>
            </a:r>
          </a:p>
          <a:p>
            <a:pPr algn="r" rtl="1"/>
            <a:r>
              <a:rPr lang="fa-IR" dirty="0" smtClean="0"/>
              <a:t>صابونهای </a:t>
            </a:r>
            <a:r>
              <a:rPr lang="fa-IR" dirty="0"/>
              <a:t>دترجنت </a:t>
            </a:r>
            <a:r>
              <a:rPr lang="fa-IR" dirty="0" smtClean="0"/>
              <a:t>قالبی</a:t>
            </a:r>
            <a:endParaRPr lang="en-US" dirty="0"/>
          </a:p>
        </p:txBody>
      </p:sp>
    </p:spTree>
    <p:extLst>
      <p:ext uri="{BB962C8B-B14F-4D97-AF65-F5344CB8AC3E}">
        <p14:creationId xmlns:p14="http://schemas.microsoft.com/office/powerpoint/2010/main" val="339002070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 سدیم سولفات</a:t>
            </a:r>
            <a:r>
              <a:rPr lang="fa-IR" dirty="0"/>
              <a:t/>
            </a:r>
            <a:br>
              <a:rPr lang="fa-IR" dirty="0"/>
            </a:br>
            <a:endParaRPr lang="en-US" dirty="0"/>
          </a:p>
        </p:txBody>
      </p:sp>
      <p:sp>
        <p:nvSpPr>
          <p:cNvPr id="3" name="Content Placeholder 2"/>
          <p:cNvSpPr>
            <a:spLocks noGrp="1"/>
          </p:cNvSpPr>
          <p:nvPr>
            <p:ph idx="1"/>
          </p:nvPr>
        </p:nvSpPr>
        <p:spPr/>
        <p:txBody>
          <a:bodyPr>
            <a:normAutofit fontScale="55000" lnSpcReduction="20000"/>
          </a:bodyPr>
          <a:lstStyle/>
          <a:p>
            <a:pPr algn="r" rtl="1"/>
            <a:r>
              <a:rPr lang="fa-IR" dirty="0" smtClean="0"/>
              <a:t>سدیم سولفات</a:t>
            </a:r>
            <a:r>
              <a:rPr lang="fa-IR" dirty="0"/>
              <a:t> پودری سفید رنگ با خلوص بسیار بالا (99 درصد</a:t>
            </a:r>
            <a:r>
              <a:rPr lang="fa-IR" dirty="0" smtClean="0"/>
              <a:t>) می </a:t>
            </a:r>
            <a:r>
              <a:rPr lang="fa-IR" dirty="0"/>
              <a:t>باشد و کاملا در آب محلول است.در پودرهای شوینده جزء طبقه پرکننده ها محسوب می شود. پر كننده ها می توانند برای افزایش یا بهبود خواص ریزش ،حلالیت، جذابیت ظاهر پودر در نظر مشتری یا جلوگیری از كلوخه شدن وایجاد گردوغبار به فرمولاسیون اضافه شوند.</a:t>
            </a:r>
          </a:p>
          <a:p>
            <a:pPr algn="r" rtl="1"/>
            <a:r>
              <a:rPr lang="fa-IR" dirty="0"/>
              <a:t>ویژگی ها :</a:t>
            </a:r>
          </a:p>
          <a:p>
            <a:pPr algn="r" rtl="1"/>
            <a:r>
              <a:rPr lang="fa-IR" dirty="0"/>
              <a:t>متداولترین پر كننده برای محصولات پودری</a:t>
            </a:r>
          </a:p>
          <a:p>
            <a:pPr algn="r" rtl="1"/>
            <a:r>
              <a:rPr lang="fa-IR" dirty="0"/>
              <a:t>افزایش یا بهبود خواص ریزش ،حلالیت، كلوخه شدن، گردوغبار یا ظاهر محصولات پودری</a:t>
            </a:r>
          </a:p>
          <a:p>
            <a:pPr algn="r" rtl="1"/>
            <a:r>
              <a:rPr lang="fa-IR" dirty="0"/>
              <a:t>موارد كاربرد :</a:t>
            </a:r>
          </a:p>
          <a:p>
            <a:pPr algn="r" rtl="1"/>
            <a:r>
              <a:rPr lang="fa-IR" dirty="0"/>
              <a:t>پودرهای شوینده البسه اعم از دستی و </a:t>
            </a:r>
            <a:r>
              <a:rPr lang="fa-IR" dirty="0" smtClean="0"/>
              <a:t>ماشینی</a:t>
            </a:r>
          </a:p>
          <a:p>
            <a:pPr algn="r" rtl="1"/>
            <a:r>
              <a:rPr lang="fa-IR" dirty="0" smtClean="0"/>
              <a:t>صابونهای </a:t>
            </a:r>
            <a:r>
              <a:rPr lang="fa-IR" dirty="0"/>
              <a:t>دترجنت قالبی(مخصوص البسه)</a:t>
            </a:r>
          </a:p>
          <a:p>
            <a:pPr algn="r" rtl="1"/>
            <a:r>
              <a:rPr lang="fa-IR" dirty="0"/>
              <a:t>قرصهای شوینده البسه ماشینی</a:t>
            </a:r>
          </a:p>
          <a:p>
            <a:pPr algn="r" rtl="1"/>
            <a:r>
              <a:rPr lang="fa-IR" dirty="0"/>
              <a:t>پودرهای پاک کننده سطوح سخت وچند منظوره</a:t>
            </a:r>
          </a:p>
          <a:p>
            <a:pPr algn="r" rtl="1"/>
            <a:r>
              <a:rPr lang="fa-IR" dirty="0"/>
              <a:t>پودروقرص ماشین ظرفشویی</a:t>
            </a:r>
          </a:p>
          <a:p>
            <a:pPr algn="r" rtl="1"/>
            <a:endParaRPr lang="en-US" dirty="0"/>
          </a:p>
        </p:txBody>
      </p:sp>
    </p:spTree>
    <p:extLst>
      <p:ext uri="{BB962C8B-B14F-4D97-AF65-F5344CB8AC3E}">
        <p14:creationId xmlns:p14="http://schemas.microsoft.com/office/powerpoint/2010/main" val="334705571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سدیم تولوئن سولفونات</a:t>
            </a:r>
            <a:r>
              <a:rPr lang="fa-IR" dirty="0"/>
              <a:t/>
            </a:r>
            <a:br>
              <a:rPr lang="fa-IR" dirty="0"/>
            </a:br>
            <a:endParaRPr lang="en-US" dirty="0"/>
          </a:p>
        </p:txBody>
      </p:sp>
      <p:sp>
        <p:nvSpPr>
          <p:cNvPr id="3" name="Content Placeholder 2"/>
          <p:cNvSpPr>
            <a:spLocks noGrp="1"/>
          </p:cNvSpPr>
          <p:nvPr>
            <p:ph idx="1"/>
          </p:nvPr>
        </p:nvSpPr>
        <p:spPr/>
        <p:txBody>
          <a:bodyPr>
            <a:normAutofit fontScale="62500" lnSpcReduction="20000"/>
          </a:bodyPr>
          <a:lstStyle/>
          <a:p>
            <a:pPr algn="r" rtl="1"/>
            <a:r>
              <a:rPr lang="fa-IR" dirty="0" smtClean="0"/>
              <a:t>به </a:t>
            </a:r>
            <a:r>
              <a:rPr lang="fa-IR" dirty="0"/>
              <a:t>صورت پودری سفید رنگ با خلوص 70 و 90 درصد موجود است و کاملا در آب محلول است.جزء دسته هیدروتروپها محسوب می شود.هیدروتروپها در مایعات برای تامین پایداری محصول نهایی در حین انبارش و اطمینان از حلالیت به فرمولاسیون اضافه می شوند.</a:t>
            </a:r>
          </a:p>
          <a:p>
            <a:pPr marL="0" indent="0" algn="r" rtl="1">
              <a:buNone/>
            </a:pPr>
            <a:r>
              <a:rPr lang="fa-IR" dirty="0"/>
              <a:t>ویژگی ها :</a:t>
            </a:r>
          </a:p>
          <a:p>
            <a:pPr algn="r" rtl="1"/>
            <a:r>
              <a:rPr lang="fa-IR" dirty="0"/>
              <a:t>تأمین پایداری محصول نهایی در حین انبارش و اطمینان از حلالیت در مایعات</a:t>
            </a:r>
          </a:p>
          <a:p>
            <a:pPr algn="r" rtl="1"/>
            <a:r>
              <a:rPr lang="fa-IR" dirty="0"/>
              <a:t>کاهش نقطه کدورت مایع</a:t>
            </a:r>
          </a:p>
          <a:p>
            <a:pPr algn="r" rtl="1"/>
            <a:r>
              <a:rPr lang="fa-IR" dirty="0"/>
              <a:t>جلوگیری از دو فاز شدن مایع</a:t>
            </a:r>
          </a:p>
          <a:p>
            <a:pPr marL="0" indent="0" algn="r" rtl="1">
              <a:buNone/>
            </a:pPr>
            <a:r>
              <a:rPr lang="fa-IR" dirty="0"/>
              <a:t>موارد كاربرد :</a:t>
            </a:r>
          </a:p>
          <a:p>
            <a:pPr algn="r" rtl="1"/>
            <a:r>
              <a:rPr lang="fa-IR" dirty="0"/>
              <a:t>مایعات لباسشویی</a:t>
            </a:r>
          </a:p>
          <a:p>
            <a:pPr algn="r" rtl="1"/>
            <a:r>
              <a:rPr lang="fa-IR" dirty="0"/>
              <a:t>مایعات ظرفشویی</a:t>
            </a:r>
          </a:p>
          <a:p>
            <a:pPr algn="r" rtl="1"/>
            <a:r>
              <a:rPr lang="fa-IR" dirty="0"/>
              <a:t>مایع مکمل ظرفشویی</a:t>
            </a:r>
          </a:p>
          <a:p>
            <a:pPr algn="r" rtl="1"/>
            <a:r>
              <a:rPr lang="fa-IR" dirty="0"/>
              <a:t>مایعات پاک کننده سطوح سخت و چندمنظوره</a:t>
            </a:r>
          </a:p>
          <a:p>
            <a:pPr algn="r" rtl="1"/>
            <a:endParaRPr lang="en-US" dirty="0"/>
          </a:p>
        </p:txBody>
      </p:sp>
    </p:spTree>
    <p:extLst>
      <p:ext uri="{BB962C8B-B14F-4D97-AF65-F5344CB8AC3E}">
        <p14:creationId xmlns:p14="http://schemas.microsoft.com/office/powerpoint/2010/main" val="328144195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اتانول</a:t>
            </a:r>
            <a:r>
              <a:rPr lang="fa-IR" b="1" dirty="0" smtClean="0"/>
              <a:t>، پروپیلن گلیکول</a:t>
            </a:r>
            <a:r>
              <a:rPr lang="fa-IR" dirty="0"/>
              <a:t/>
            </a:r>
            <a:br>
              <a:rPr lang="fa-IR" dirty="0"/>
            </a:br>
            <a:endParaRPr lang="en-US" dirty="0"/>
          </a:p>
        </p:txBody>
      </p:sp>
      <p:sp>
        <p:nvSpPr>
          <p:cNvPr id="3" name="Content Placeholder 2"/>
          <p:cNvSpPr>
            <a:spLocks noGrp="1"/>
          </p:cNvSpPr>
          <p:nvPr>
            <p:ph idx="1"/>
          </p:nvPr>
        </p:nvSpPr>
        <p:spPr/>
        <p:txBody>
          <a:bodyPr>
            <a:normAutofit fontScale="62500" lnSpcReduction="20000"/>
          </a:bodyPr>
          <a:lstStyle/>
          <a:p>
            <a:pPr algn="r" rtl="1"/>
            <a:r>
              <a:rPr lang="fa-IR" b="1" dirty="0"/>
              <a:t> </a:t>
            </a:r>
            <a:r>
              <a:rPr lang="fa-IR" dirty="0" smtClean="0"/>
              <a:t>به </a:t>
            </a:r>
            <a:r>
              <a:rPr lang="fa-IR" dirty="0"/>
              <a:t>فرم مایعند وبوی نافذ الکلی دارند و کاملا در آب حل می شوند. جزء دسته هیدروتروپها محسوب می شوندو برای تامین پایداری محصول نهایی در حین انبارش و اطمینان از حلالیت در مایعات به فرمولاسیون اضافه می شوند.</a:t>
            </a:r>
          </a:p>
          <a:p>
            <a:pPr marL="0" indent="0" algn="r" rtl="1">
              <a:buNone/>
            </a:pPr>
            <a:r>
              <a:rPr lang="fa-IR" dirty="0"/>
              <a:t>ویژگی ها :</a:t>
            </a:r>
          </a:p>
          <a:p>
            <a:pPr algn="r" rtl="1"/>
            <a:r>
              <a:rPr lang="fa-IR" dirty="0"/>
              <a:t>تأمین پایداری محصول نهایی در حین انبارش و اطمینان از حلالیت در مایعات</a:t>
            </a:r>
          </a:p>
          <a:p>
            <a:pPr algn="r" rtl="1"/>
            <a:r>
              <a:rPr lang="fa-IR" dirty="0"/>
              <a:t>کاهش نقطه کدورت مایع</a:t>
            </a:r>
          </a:p>
          <a:p>
            <a:pPr algn="r" rtl="1"/>
            <a:r>
              <a:rPr lang="fa-IR" dirty="0"/>
              <a:t>جلوگیری از دو فاز شدن مایع</a:t>
            </a:r>
          </a:p>
          <a:p>
            <a:pPr marL="0" indent="0" algn="r" rtl="1">
              <a:buNone/>
            </a:pPr>
            <a:r>
              <a:rPr lang="fa-IR" dirty="0"/>
              <a:t>موارد كاربرد :</a:t>
            </a:r>
          </a:p>
          <a:p>
            <a:pPr algn="r" rtl="1"/>
            <a:r>
              <a:rPr lang="fa-IR" dirty="0"/>
              <a:t>مایعات لباسشویی</a:t>
            </a:r>
          </a:p>
          <a:p>
            <a:pPr algn="r" rtl="1"/>
            <a:r>
              <a:rPr lang="fa-IR" dirty="0"/>
              <a:t>مایعات ظرفشویی</a:t>
            </a:r>
          </a:p>
          <a:p>
            <a:pPr algn="r" rtl="1"/>
            <a:r>
              <a:rPr lang="fa-IR" dirty="0"/>
              <a:t>مایع مکمل ظرفشویی</a:t>
            </a:r>
          </a:p>
          <a:p>
            <a:pPr algn="r" rtl="1"/>
            <a:r>
              <a:rPr lang="fa-IR" dirty="0"/>
              <a:t>مایعات پاک کننده سطوح سخت و چندمنظوره</a:t>
            </a:r>
          </a:p>
          <a:p>
            <a:pPr algn="r" rtl="1"/>
            <a:endParaRPr lang="en-US" dirty="0"/>
          </a:p>
        </p:txBody>
      </p:sp>
    </p:spTree>
    <p:extLst>
      <p:ext uri="{BB962C8B-B14F-4D97-AF65-F5344CB8AC3E}">
        <p14:creationId xmlns:p14="http://schemas.microsoft.com/office/powerpoint/2010/main" val="217510801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a:t>ضد کف</a:t>
            </a:r>
            <a:r>
              <a:rPr lang="fa-IR" dirty="0"/>
              <a:t/>
            </a:r>
            <a:br>
              <a:rPr lang="fa-IR" dirty="0"/>
            </a:br>
            <a:endParaRPr lang="en-US" dirty="0"/>
          </a:p>
        </p:txBody>
      </p:sp>
      <p:sp>
        <p:nvSpPr>
          <p:cNvPr id="3" name="Content Placeholder 2"/>
          <p:cNvSpPr>
            <a:spLocks noGrp="1"/>
          </p:cNvSpPr>
          <p:nvPr>
            <p:ph idx="1"/>
          </p:nvPr>
        </p:nvSpPr>
        <p:spPr/>
        <p:txBody>
          <a:bodyPr>
            <a:normAutofit fontScale="77500" lnSpcReduction="20000"/>
          </a:bodyPr>
          <a:lstStyle/>
          <a:p>
            <a:pPr algn="r" rtl="1"/>
            <a:r>
              <a:rPr lang="fa-IR" b="1" dirty="0"/>
              <a:t> </a:t>
            </a:r>
            <a:r>
              <a:rPr lang="fa-IR" dirty="0" smtClean="0"/>
              <a:t>از </a:t>
            </a:r>
            <a:r>
              <a:rPr lang="fa-IR" dirty="0"/>
              <a:t>دسته ترکیبات پلی دی متیل سیلوکسان می باشند و به صورت </a:t>
            </a:r>
            <a:r>
              <a:rPr lang="fa-IR" dirty="0" smtClean="0"/>
              <a:t>امولسیون</a:t>
            </a:r>
            <a:r>
              <a:rPr lang="fa-IR" dirty="0"/>
              <a:t> شیری رنگ و یا فرم گرانولی موجودند.</a:t>
            </a:r>
          </a:p>
          <a:p>
            <a:pPr marL="0" indent="0" algn="r" rtl="1">
              <a:buNone/>
            </a:pPr>
            <a:r>
              <a:rPr lang="fa-IR" dirty="0"/>
              <a:t>ویژگی ها :</a:t>
            </a:r>
          </a:p>
          <a:p>
            <a:pPr algn="r" rtl="1"/>
            <a:r>
              <a:rPr lang="fa-IR" dirty="0"/>
              <a:t>كاهش كف در حین ساخت مایعات و همچنین در طی چرخه های شستشو در ماشین لباسشویی(هنگام استفاده از مایعات لباسشویی ماشینی)</a:t>
            </a:r>
          </a:p>
          <a:p>
            <a:pPr algn="r" rtl="1"/>
            <a:r>
              <a:rPr lang="fa-IR" dirty="0"/>
              <a:t>کاهش کف در ساخت اسلوری پودرها و همچنین در طی چرخه های شستشو در ماشین لباسشویی(هنگام استفاده از پودرهای ماشینی)</a:t>
            </a:r>
          </a:p>
          <a:p>
            <a:pPr marL="0" indent="0" algn="r" rtl="1">
              <a:buNone/>
            </a:pPr>
            <a:r>
              <a:rPr lang="fa-IR" dirty="0"/>
              <a:t>موارد كاربرد :</a:t>
            </a:r>
          </a:p>
          <a:p>
            <a:pPr algn="r" rtl="1"/>
            <a:r>
              <a:rPr lang="fa-IR" dirty="0"/>
              <a:t>پودرهای شوینده البسه </a:t>
            </a:r>
            <a:r>
              <a:rPr lang="fa-IR" dirty="0" smtClean="0"/>
              <a:t>ماشینی</a:t>
            </a:r>
          </a:p>
          <a:p>
            <a:pPr algn="r" rtl="1"/>
            <a:r>
              <a:rPr lang="fa-IR" dirty="0" smtClean="0"/>
              <a:t>مایعات </a:t>
            </a:r>
            <a:r>
              <a:rPr lang="fa-IR" dirty="0"/>
              <a:t>لباسشویی ماشینی</a:t>
            </a:r>
          </a:p>
          <a:p>
            <a:pPr algn="r" rtl="1"/>
            <a:endParaRPr lang="en-US" dirty="0"/>
          </a:p>
        </p:txBody>
      </p:sp>
    </p:spTree>
    <p:extLst>
      <p:ext uri="{BB962C8B-B14F-4D97-AF65-F5344CB8AC3E}">
        <p14:creationId xmlns:p14="http://schemas.microsoft.com/office/powerpoint/2010/main" val="166515342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76940"/>
            <a:ext cx="9153150" cy="5178860"/>
          </a:xfrm>
          <a:prstGeom prst="rect">
            <a:avLst/>
          </a:prstGeom>
        </p:spPr>
      </p:pic>
      <p:pic>
        <p:nvPicPr>
          <p:cNvPr id="5" name="Picture 4"/>
          <p:cNvPicPr>
            <a:picLocks noChangeAspect="1"/>
          </p:cNvPicPr>
          <p:nvPr/>
        </p:nvPicPr>
        <p:blipFill>
          <a:blip r:embed="rId3"/>
          <a:stretch>
            <a:fillRect/>
          </a:stretch>
        </p:blipFill>
        <p:spPr>
          <a:xfrm>
            <a:off x="4266590" y="412374"/>
            <a:ext cx="4163929" cy="1609483"/>
          </a:xfrm>
          <a:prstGeom prst="rect">
            <a:avLst/>
          </a:prstGeom>
        </p:spPr>
      </p:pic>
    </p:spTree>
    <p:extLst>
      <p:ext uri="{BB962C8B-B14F-4D97-AF65-F5344CB8AC3E}">
        <p14:creationId xmlns:p14="http://schemas.microsoft.com/office/powerpoint/2010/main" val="3351035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algn="just" rtl="1">
              <a:lnSpc>
                <a:spcPct val="150000"/>
              </a:lnSpc>
            </a:pPr>
            <a:r>
              <a:rPr lang="fa-IR" sz="2000" b="1" dirty="0">
                <a:solidFill>
                  <a:srgbClr val="FF0000"/>
                </a:solidFill>
              </a:rPr>
              <a:t>سازندگان: </a:t>
            </a:r>
            <a:r>
              <a:rPr lang="fa-IR" sz="2000" dirty="0"/>
              <a:t>این مواد با حفظ </a:t>
            </a:r>
            <a:r>
              <a:rPr lang="en-US" sz="2000" dirty="0" smtClean="0"/>
              <a:t> pH</a:t>
            </a:r>
            <a:r>
              <a:rPr lang="fa-IR" sz="2000" dirty="0" smtClean="0"/>
              <a:t>، </a:t>
            </a:r>
            <a:r>
              <a:rPr lang="fa-IR" sz="2000" dirty="0"/>
              <a:t>نرم کردن آب سخت و جلوگیری از رسوب مجدد خاک، عملکرد مواد شوینده را افزایش می دهند. سازندگان رایج عبارتند از سیترات سدیم، بی کربنات سدیم و فسفات های پیچیده مانند تری پلی فسفات </a:t>
            </a:r>
            <a:r>
              <a:rPr lang="fa-IR" sz="2000" dirty="0" smtClean="0"/>
              <a:t>سدیم</a:t>
            </a:r>
            <a:r>
              <a:rPr lang="en-US" sz="2000" dirty="0" smtClean="0"/>
              <a:t>. STPP </a:t>
            </a:r>
            <a:r>
              <a:rPr lang="fa-IR" sz="2000" dirty="0"/>
              <a:t>سازندگان </a:t>
            </a:r>
            <a:r>
              <a:rPr lang="fa-IR" sz="2000" dirty="0" smtClean="0"/>
              <a:t>در </a:t>
            </a:r>
            <a:r>
              <a:rPr lang="fa-IR" sz="2000" dirty="0"/>
              <a:t>ارتباط با سورفکتانت‌ها، راندمان تمیز کنندگی کلی مایعات شوینده لباس‌شویی را بهبود می‌بخشند</a:t>
            </a:r>
            <a:r>
              <a:rPr lang="fa-IR" sz="2000" dirty="0" smtClean="0"/>
              <a:t>.</a:t>
            </a:r>
            <a:endParaRPr lang="en-US" sz="2000" dirty="0" smtClean="0"/>
          </a:p>
          <a:p>
            <a:pPr algn="just" rtl="1">
              <a:lnSpc>
                <a:spcPct val="150000"/>
              </a:lnSpc>
            </a:pPr>
            <a:r>
              <a:rPr lang="fa-IR" sz="2000" b="1" dirty="0" smtClean="0">
                <a:solidFill>
                  <a:srgbClr val="FF0000"/>
                </a:solidFill>
              </a:rPr>
              <a:t>مواد </a:t>
            </a:r>
            <a:r>
              <a:rPr lang="fa-IR" sz="2000" b="1" dirty="0">
                <a:solidFill>
                  <a:srgbClr val="FF0000"/>
                </a:solidFill>
              </a:rPr>
              <a:t>سفید کننده: </a:t>
            </a:r>
            <a:r>
              <a:rPr lang="fa-IR" sz="2000" dirty="0"/>
              <a:t>این مواد شیمیایی با از بین بردن رنگ از روی لکه ها و خاک، پارچه ها را سفید و درخشان می کنند. مواد سفید کننده رایج عبارتند از پراکسید هیدروژن و پربورات سدیم. آنها با اکسید کردن مواد آلی موجود در لکه ها عمل می کنند و باعث می شوند آنها حل شوند و راحت تر از بین بروند.</a:t>
            </a:r>
            <a:endParaRPr lang="en-US" sz="2000" dirty="0"/>
          </a:p>
        </p:txBody>
      </p:sp>
    </p:spTree>
    <p:extLst>
      <p:ext uri="{BB962C8B-B14F-4D97-AF65-F5344CB8AC3E}">
        <p14:creationId xmlns:p14="http://schemas.microsoft.com/office/powerpoint/2010/main" val="29471439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6932</Words>
  <Application>Microsoft Office PowerPoint</Application>
  <PresentationFormat>On-screen Show (16:9)</PresentationFormat>
  <Paragraphs>652</Paragraphs>
  <Slides>85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85</vt:i4>
      </vt:variant>
    </vt:vector>
  </HeadingPairs>
  <TitlesOfParts>
    <vt:vector size="92" baseType="lpstr">
      <vt:lpstr>2  Arshia</vt:lpstr>
      <vt:lpstr>2  Elham</vt:lpstr>
      <vt:lpstr>Arial</vt:lpstr>
      <vt:lpstr>B Nazanin</vt:lpstr>
      <vt:lpstr>Calibri</vt:lpstr>
      <vt:lpstr>Times New Roman</vt:lpstr>
      <vt:lpstr>Office Theme</vt:lpstr>
      <vt:lpstr>PowerPoint Presentation</vt:lpstr>
      <vt:lpstr>فرمولاسیون محصولات          بهداشتی   </vt:lpstr>
      <vt:lpstr>مایعات لباسشویی</vt:lpstr>
      <vt:lpstr>مایع لباسشویی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شامپو ها </vt:lpstr>
      <vt:lpstr>فرمولاسیون کلی ساخت شامپو: </vt:lpstr>
      <vt:lpstr>PowerPoint Presentation</vt:lpstr>
      <vt:lpstr>PowerPoint Presentation</vt:lpstr>
      <vt:lpstr>فرمولاسیون ساخت شامپوی ضد شوره  </vt:lpstr>
      <vt:lpstr>فرمولاسیون ساخت شامپوی ضد شوره  </vt:lpstr>
      <vt:lpstr>PowerPoint Presentation</vt:lpstr>
      <vt:lpstr>PowerPoint Presentation</vt:lpstr>
      <vt:lpstr>PowerPoint Presentation</vt:lpstr>
      <vt:lpstr>مایعات ظرفشویی</vt:lpstr>
      <vt:lpstr>PowerPoint Presentation</vt:lpstr>
      <vt:lpstr>PowerPoint Presentation</vt:lpstr>
      <vt:lpstr>PowerPoint Presentation</vt:lpstr>
      <vt:lpstr>PowerPoint Presentation</vt:lpstr>
      <vt:lpstr>مواد افزودنی برای عملکرد و بازاریابی</vt:lpstr>
      <vt:lpstr>PowerPoint Presentation</vt:lpstr>
      <vt:lpstr>فرمالین چیست؟ </vt:lpstr>
      <vt:lpstr>پودر لباسشویی</vt:lpstr>
      <vt:lpstr>PowerPoint Presentation</vt:lpstr>
      <vt:lpstr>PowerPoint Presentation</vt:lpstr>
      <vt:lpstr>PowerPoint Presentation</vt:lpstr>
      <vt:lpstr>PowerPoint Presentation</vt:lpstr>
      <vt:lpstr>نرم کننده موی سر</vt:lpstr>
      <vt:lpstr>ترکیبات نرم کننده مو</vt:lpstr>
      <vt:lpstr>PowerPoint Presentation</vt:lpstr>
      <vt:lpstr>PowerPoint Presentation</vt:lpstr>
      <vt:lpstr>PowerPoint Presentation</vt:lpstr>
      <vt:lpstr>فواید نرم کننده مو</vt:lpstr>
      <vt:lpstr>صابون</vt:lpstr>
      <vt:lpstr>PowerPoint Presentation</vt:lpstr>
      <vt:lpstr>PowerPoint Presentation</vt:lpstr>
      <vt:lpstr>PowerPoint Presentation</vt:lpstr>
      <vt:lpstr>فرایند کتری</vt:lpstr>
      <vt:lpstr>فرایند مداوم</vt:lpstr>
      <vt:lpstr>فرمول کلی ساخت صابون</vt:lpstr>
      <vt:lpstr>مواد اضافی در صابون ها</vt:lpstr>
      <vt:lpstr>انواع مواد اولیه و کاربرد آنها</vt:lpstr>
      <vt:lpstr>سدیم پلی تری فسفات STPP </vt:lpstr>
      <vt:lpstr>سدیم پلی تری فسفات STPP </vt:lpstr>
      <vt:lpstr>سیلیکاتها </vt:lpstr>
      <vt:lpstr>کربنات های معدنی </vt:lpstr>
      <vt:lpstr>کربنات های معدنی </vt:lpstr>
      <vt:lpstr>سدیم سیترات </vt:lpstr>
      <vt:lpstr>سدیم سیترات </vt:lpstr>
      <vt:lpstr>فسفوناتها </vt:lpstr>
      <vt:lpstr>فسفوناتها </vt:lpstr>
      <vt:lpstr>آلکیل بنزن سولفونات خطی LAS </vt:lpstr>
      <vt:lpstr>آلکیل بنزن سولفونات خطی</vt:lpstr>
      <vt:lpstr>سدیم لوریل اتر سولفات ها</vt:lpstr>
      <vt:lpstr>سدیم لوریل اتر سولفات ها</vt:lpstr>
      <vt:lpstr>استرکواتها</vt:lpstr>
      <vt:lpstr> الکل اتوکسیلاتها  </vt:lpstr>
      <vt:lpstr> الکل اتوکسیلاتها  </vt:lpstr>
      <vt:lpstr> آلکیل فنول اتوکسیلاتها </vt:lpstr>
      <vt:lpstr> بلیچ ها (لکه برها) </vt:lpstr>
      <vt:lpstr> بلیچ ها (لکه برها) </vt:lpstr>
      <vt:lpstr> بلیچ ها (لکه برها) </vt:lpstr>
      <vt:lpstr> بلیچ ها (لکه برها) </vt:lpstr>
      <vt:lpstr> T.A.E.D تترااستیل اتیلن دی آمین  </vt:lpstr>
      <vt:lpstr> استئارات سدیم  </vt:lpstr>
      <vt:lpstr>لورات سدیم</vt:lpstr>
      <vt:lpstr> اپتیکال براینترها (عوامل سفید کننده فلوئورسنت)  </vt:lpstr>
      <vt:lpstr>آنزیم ها</vt:lpstr>
      <vt:lpstr> آنزیم پروتئاز </vt:lpstr>
      <vt:lpstr>آنزیم لیپاز</vt:lpstr>
      <vt:lpstr>آنزیم آمیلاز</vt:lpstr>
      <vt:lpstr>آنزیم سلولاز</vt:lpstr>
      <vt:lpstr>اسید سیتریک</vt:lpstr>
      <vt:lpstr>کربوکسی متیل سلولز</vt:lpstr>
      <vt:lpstr> سدیم سولفات </vt:lpstr>
      <vt:lpstr>سدیم تولوئن سولفونات </vt:lpstr>
      <vt:lpstr>اتانول، پروپیلن گلیکول </vt:lpstr>
      <vt:lpstr>ضد کف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2017-08-01T15:40:51Z</dcterms:created>
  <dcterms:modified xsi:type="dcterms:W3CDTF">2024-11-11T07:00:02Z</dcterms:modified>
</cp:coreProperties>
</file>