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0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B555B-B501-4096-B57E-F076709B94BC}" type="datetime1">
              <a:rPr lang="en-US" smtClean="0"/>
              <a:t>9/21/2019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a-IR" smtClean="0"/>
              <a:t>4 مهر 98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C7577-606E-46C0-A168-8FC9C025D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4502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4B242-6287-403C-99F1-BDBED67C2D39}" type="datetime1">
              <a:rPr lang="en-US" smtClean="0"/>
              <a:t>9/21/2019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a-IR" smtClean="0"/>
              <a:t>4 مهر 98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36C89-DD98-4BF9-B39B-139706DAC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4682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36C89-DD98-4BF9-B39B-139706DAC29A}" type="slidenum">
              <a:rPr lang="en-US" smtClean="0"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4 مهر 98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07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36C89-DD98-4BF9-B39B-139706DAC29A}" type="slidenum">
              <a:rPr lang="en-US" smtClean="0"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4 مهر 98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74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C9A6-DEFF-4389-A6A6-89CFCB3687EB}" type="datetime8">
              <a:rPr lang="fa-IR" smtClean="0"/>
              <a:t>سپتامبر 21،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4 مهر 98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92B4-2BC5-45F7-A232-DE46E5109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93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9463-2F12-4665-BD57-B34585A5E44A}" type="datetime8">
              <a:rPr lang="fa-IR" smtClean="0"/>
              <a:t>سپتامبر 21،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4 مهر 98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92B4-2BC5-45F7-A232-DE46E5109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5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76EF-F78B-4A1E-A233-8F83564E85F7}" type="datetime8">
              <a:rPr lang="fa-IR" smtClean="0"/>
              <a:t>سپتامبر 21،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4 مهر 98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92B4-2BC5-45F7-A232-DE46E5109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60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5E90-7B2F-4C92-A5E4-E5517F3520CE}" type="datetime8">
              <a:rPr lang="fa-IR" smtClean="0"/>
              <a:t>سپتامبر 21، 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4 مهر 98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92B4-2BC5-45F7-A232-DE46E5109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0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2CEF-8980-49DE-8C2D-30E3DA2A0421}" type="datetime8">
              <a:rPr lang="fa-IR" smtClean="0"/>
              <a:t>سپتامبر 21،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4 مهر 98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92B4-2BC5-45F7-A232-DE46E5109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9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3F73-7DC2-489D-9A9B-3D628993605A}" type="datetime8">
              <a:rPr lang="fa-IR" smtClean="0"/>
              <a:t>سپتامبر 21،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4 مهر 98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92B4-2BC5-45F7-A232-DE46E5109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85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FB9C-3241-4529-B65D-556DF51EE4F9}" type="datetime8">
              <a:rPr lang="fa-IR" smtClean="0"/>
              <a:t>سپتامبر 21، 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4 مهر 98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92B4-2BC5-45F7-A232-DE46E5109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77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4EB1-7E82-4612-BB1D-01677A463657}" type="datetime8">
              <a:rPr lang="fa-IR" smtClean="0"/>
              <a:t>سپتامبر 21، 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4 مهر 98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92B4-2BC5-45F7-A232-DE46E5109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0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D23E-D6AF-4B87-A142-DE58621D8744}" type="datetime8">
              <a:rPr lang="fa-IR" smtClean="0"/>
              <a:t>سپتامبر 21، 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4 مهر 98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92B4-2BC5-45F7-A232-DE46E5109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21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7CD7-4FA6-49DC-A76D-1107BD3134B9}" type="datetime8">
              <a:rPr lang="fa-IR" smtClean="0"/>
              <a:t>سپتامبر 21، 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4 مهر 98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92B4-2BC5-45F7-A232-DE46E5109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0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B51D-93EA-4DA5-9316-1E5143DE7B07}" type="datetime8">
              <a:rPr lang="fa-IR" smtClean="0"/>
              <a:t>سپتامبر 21، 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4 مهر 98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92B4-2BC5-45F7-A232-DE46E5109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9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AE43-FBC1-4983-A475-142AD22C3D4F}" type="datetime8">
              <a:rPr lang="fa-IR" smtClean="0"/>
              <a:t>سپتامبر 21، 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4 مهر 98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92B4-2BC5-45F7-A232-DE46E5109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60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 useBgFill="1"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5574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B2939-390A-4E52-A9B1-205062F0021C}" type="datetime8">
              <a:rPr lang="fa-IR" smtClean="0"/>
              <a:t>سپتامبر 21، 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292B4-2BC5-45F7-A232-DE46E510995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35" y="6207085"/>
            <a:ext cx="2724530" cy="571580"/>
          </a:xfrm>
          <a:prstGeom prst="rect">
            <a:avLst/>
          </a:prstGeom>
          <a:ln>
            <a:solidFill>
              <a:schemeClr val="bg2"/>
            </a:solidFill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5" y="25027"/>
            <a:ext cx="891100" cy="11942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500" y="45058"/>
            <a:ext cx="965025" cy="124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0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2575" y="1082264"/>
            <a:ext cx="9759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معرفی برچسب کنترل اصالت و سلامت کالا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051" name="Picture 8" descr="DataMatrix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882" y="2175974"/>
            <a:ext cx="7582486" cy="394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92B4-2BC5-45F7-A232-DE46E5109951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57519" y="6356350"/>
            <a:ext cx="4114800" cy="365125"/>
          </a:xfrm>
        </p:spPr>
        <p:txBody>
          <a:bodyPr/>
          <a:lstStyle/>
          <a:p>
            <a:r>
              <a:rPr lang="fa-IR" dirty="0" smtClean="0"/>
              <a:t>4 مهر 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90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3" y="2951937"/>
            <a:ext cx="3986476" cy="2771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427" y="140570"/>
            <a:ext cx="2719331" cy="2491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7" y="181802"/>
            <a:ext cx="2829320" cy="2114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694" y="3916039"/>
            <a:ext cx="6405997" cy="1395859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2122909" y="2389521"/>
            <a:ext cx="715802" cy="484824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6200000">
            <a:off x="4056637" y="4175388"/>
            <a:ext cx="715802" cy="484824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5400000">
            <a:off x="6380592" y="897275"/>
            <a:ext cx="713004" cy="84498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098" y="1994888"/>
            <a:ext cx="2269300" cy="27027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888" y="3963181"/>
            <a:ext cx="2779210" cy="22046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191" y="2414774"/>
            <a:ext cx="2728896" cy="19796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51" y="4170978"/>
            <a:ext cx="2862717" cy="220747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92B4-2BC5-45F7-A232-DE46E5109951}" type="slidenum">
              <a:rPr lang="en-US" smtClean="0"/>
              <a:t>10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542150" y="6378451"/>
            <a:ext cx="4114800" cy="365125"/>
          </a:xfrm>
        </p:spPr>
        <p:txBody>
          <a:bodyPr/>
          <a:lstStyle/>
          <a:p>
            <a:r>
              <a:rPr lang="fa-IR" dirty="0" smtClean="0"/>
              <a:t>4 مهر 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22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92277" y="1761499"/>
            <a:ext cx="37096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a-IR" sz="2800" b="1" dirty="0" smtClean="0">
                <a:ln/>
                <a:solidFill>
                  <a:srgbClr val="FF0000"/>
                </a:solidFill>
              </a:rPr>
              <a:t>گزارش های منجر به فراخوان</a:t>
            </a:r>
            <a:endParaRPr lang="en-US" sz="28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2277" y="275650"/>
            <a:ext cx="38074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fa-IR" sz="4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نتایج سامانه 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MDR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86958" y="1045091"/>
            <a:ext cx="51828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اطلاع رسانی کالاهای دارای اشکال یا فاقد مجوز درپورتال :</a:t>
            </a:r>
          </a:p>
          <a:p>
            <a:pPr algn="ctr"/>
            <a:r>
              <a:rPr lang="en-US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imed.ir</a:t>
            </a:r>
            <a:endParaRPr lang="en-US" sz="2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" t="5696"/>
          <a:stretch/>
        </p:blipFill>
        <p:spPr>
          <a:xfrm>
            <a:off x="0" y="3103809"/>
            <a:ext cx="12140165" cy="2743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432726" y="2284719"/>
            <a:ext cx="32287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کالاهای غیر مجاز</a:t>
            </a:r>
            <a:endParaRPr lang="en-US" sz="40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92B4-2BC5-45F7-A232-DE46E5109951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926" y="6356350"/>
            <a:ext cx="4114800" cy="365125"/>
          </a:xfrm>
        </p:spPr>
        <p:txBody>
          <a:bodyPr/>
          <a:lstStyle/>
          <a:p>
            <a:r>
              <a:rPr lang="fa-IR" dirty="0" smtClean="0"/>
              <a:t>4 مهر 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4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73396" y="410982"/>
            <a:ext cx="504016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fa-IR" sz="2800" b="1" i="0" dirty="0" smtClean="0">
                <a:ln/>
                <a:solidFill>
                  <a:schemeClr val="accent3"/>
                </a:solidFill>
                <a:latin typeface="negar"/>
              </a:rPr>
              <a:t>مدیریت اطلاعات توزیع کالای مشمول ارز</a:t>
            </a:r>
            <a:endParaRPr lang="en-US" sz="28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6"/>
          <a:stretch/>
        </p:blipFill>
        <p:spPr>
          <a:xfrm>
            <a:off x="6462349" y="1239587"/>
            <a:ext cx="1714286" cy="48424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7" r="33152" b="14256"/>
          <a:stretch/>
        </p:blipFill>
        <p:spPr>
          <a:xfrm>
            <a:off x="8293994" y="1075871"/>
            <a:ext cx="2820475" cy="11968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6" t="12103" r="23838" b="5008"/>
          <a:stretch/>
        </p:blipFill>
        <p:spPr>
          <a:xfrm>
            <a:off x="622915" y="1976665"/>
            <a:ext cx="5500962" cy="33683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578746" y="54337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31730" y="67259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37673" y="146670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92B4-2BC5-45F7-A232-DE46E5109951}" type="slidenum">
              <a:rPr lang="en-US" smtClean="0"/>
              <a:t>12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71152" y="6356349"/>
            <a:ext cx="4114800" cy="365125"/>
          </a:xfrm>
        </p:spPr>
        <p:txBody>
          <a:bodyPr/>
          <a:lstStyle/>
          <a:p>
            <a:r>
              <a:rPr lang="fa-IR" dirty="0" smtClean="0"/>
              <a:t>4 مهر 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16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352" y="1024774"/>
            <a:ext cx="1885714" cy="3847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600" y="1016515"/>
            <a:ext cx="5668166" cy="50013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578486" y="42803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76622" y="720423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35936" y="135648"/>
            <a:ext cx="67425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a-IR" sz="3200" b="1" dirty="0" smtClean="0">
                <a:ln/>
                <a:solidFill>
                  <a:schemeClr val="accent3"/>
                </a:solidFill>
              </a:rPr>
              <a:t>ثبت کمبود تجهیزات و ملزومات در مراکز درمانی</a:t>
            </a:r>
            <a:endParaRPr lang="en-US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92B4-2BC5-45F7-A232-DE46E5109951}" type="slidenum">
              <a:rPr lang="en-US" smtClean="0"/>
              <a:t>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35546" y="6356350"/>
            <a:ext cx="4114800" cy="365125"/>
          </a:xfrm>
        </p:spPr>
        <p:txBody>
          <a:bodyPr/>
          <a:lstStyle/>
          <a:p>
            <a:r>
              <a:rPr lang="fa-IR" dirty="0" smtClean="0"/>
              <a:t>4 مهر 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66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th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773" y="1328871"/>
            <a:ext cx="647700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92B4-2BC5-45F7-A232-DE46E5109951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304" y="6356349"/>
            <a:ext cx="4114800" cy="365125"/>
          </a:xfrm>
        </p:spPr>
        <p:txBody>
          <a:bodyPr/>
          <a:lstStyle/>
          <a:p>
            <a:r>
              <a:rPr lang="fa-IR" dirty="0" smtClean="0"/>
              <a:t>4 مهر 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63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CTION PLAN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42" y="1828797"/>
            <a:ext cx="10472442" cy="44592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07703" y="533625"/>
            <a:ext cx="55515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کنترل اصالت اقلام سلامت محور</a:t>
            </a:r>
            <a:endParaRPr lang="en-U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17545" y="1828797"/>
            <a:ext cx="29867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B Zar" panose="00000400000000000000" pitchFamily="2" charset="-78"/>
              </a:rPr>
              <a:t>فراورده سلامت محور:</a:t>
            </a:r>
            <a:endParaRPr lang="en-U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cs typeface="B Zar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3904" y="2366086"/>
            <a:ext cx="55611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Zar" panose="00000400000000000000" pitchFamily="2" charset="-78"/>
              </a:rPr>
              <a:t>تمام فراورده های تحت نظارت سازمان غذا و دارو. 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61998" y="3283301"/>
            <a:ext cx="280557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a-IR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فرآورده‌هایی </a:t>
            </a:r>
            <a:r>
              <a:rPr lang="fa-IR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اصیل‌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656387" y="3272273"/>
            <a:ext cx="3286477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a-IR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فرآورده‌های غیراصیل‌ </a:t>
            </a:r>
            <a:endParaRPr lang="en-US" sz="3200" b="1" dirty="0"/>
          </a:p>
        </p:txBody>
      </p:sp>
      <p:sp>
        <p:nvSpPr>
          <p:cNvPr id="10" name="Right Arrow 9"/>
          <p:cNvSpPr/>
          <p:nvPr/>
        </p:nvSpPr>
        <p:spPr>
          <a:xfrm>
            <a:off x="7832525" y="3105660"/>
            <a:ext cx="1176992" cy="1018751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4008409" y="3105659"/>
            <a:ext cx="1176992" cy="1018751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50360" y="3951904"/>
            <a:ext cx="11658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SSFFC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3" name="AutoShape 4" descr="Image result for ssf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6" descr="Image result for ssff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673" y="3105659"/>
            <a:ext cx="2559600" cy="1438170"/>
          </a:xfrm>
          <a:prstGeom prst="rect">
            <a:avLst/>
          </a:prstGeom>
        </p:spPr>
      </p:pic>
      <p:pic>
        <p:nvPicPr>
          <p:cNvPr id="1032" name="Picture 8" descr="Image result for â«Ø³Ø§ÙØ§ÙÙ ØªÛ ØªÚ©â¬â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178" y="4543829"/>
            <a:ext cx="1365440" cy="136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92B4-2BC5-45F7-A232-DE46E5109951}" type="slidenum">
              <a:rPr lang="en-US" smtClean="0"/>
              <a:t>2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316604" y="6356350"/>
            <a:ext cx="4114800" cy="365125"/>
          </a:xfrm>
        </p:spPr>
        <p:txBody>
          <a:bodyPr/>
          <a:lstStyle/>
          <a:p>
            <a:r>
              <a:rPr lang="fa-IR" dirty="0" smtClean="0"/>
              <a:t>4 مهر 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82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  <p:bldP spid="9" grpId="0" animBg="1"/>
      <p:bldP spid="10" grpId="0" animBg="1"/>
      <p:bldP spid="12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ssf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a-IR" dirty="0" smtClean="0"/>
              <a:t>ر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23889" y="601784"/>
            <a:ext cx="955197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rtl="1"/>
            <a:r>
              <a:rPr lang="fa-IR" sz="36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سامانه ردیابی، رهگیری و کنترل اصالت فرآورده‌های </a:t>
            </a:r>
            <a:r>
              <a:rPr lang="fa-IR" sz="3600" b="1" dirty="0" smtClean="0">
                <a:ln/>
                <a:solidFill>
                  <a:schemeClr val="accent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سلامت</a:t>
            </a:r>
          </a:p>
          <a:p>
            <a:pPr algn="ctr" rtl="1"/>
            <a:r>
              <a:rPr lang="fa-IR" sz="3600" b="1" dirty="0" smtClean="0">
                <a:ln/>
                <a:solidFill>
                  <a:schemeClr val="accent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36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(</a:t>
            </a:r>
            <a:r>
              <a:rPr lang="en-US" sz="36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TTAC System</a:t>
            </a:r>
            <a:r>
              <a:rPr lang="fa-IR" sz="36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) </a:t>
            </a:r>
            <a:endParaRPr lang="en-US" sz="3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3076" name="Picture 4" descr="Image result for â«Ø³Ø§ÙØ§ÙÙ ØªÛ ØªÚ©â¬â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701" y="2174499"/>
            <a:ext cx="3091105" cy="30911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24329" y="3177699"/>
            <a:ext cx="17604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۶۱۸۵-021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999450" y="4741915"/>
            <a:ext cx="15776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۲۰۰۰۸۸۲۲ 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1730657" y="2020611"/>
            <a:ext cx="22715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www.ttac.ir</a:t>
            </a:r>
            <a:r>
              <a:rPr lang="en-US" sz="2800" b="1" dirty="0">
                <a:solidFill>
                  <a:srgbClr val="000000"/>
                </a:solidFill>
                <a:latin typeface="B Nazanin" panose="00000400000000000000" pitchFamily="2" charset="-78"/>
                <a:ea typeface="Times New Roman" panose="02020603050405020304" pitchFamily="18" charset="0"/>
              </a:rPr>
              <a:t> </a:t>
            </a:r>
            <a:endParaRPr lang="en-US" sz="2800" b="1" dirty="0"/>
          </a:p>
        </p:txBody>
      </p:sp>
      <p:sp>
        <p:nvSpPr>
          <p:cNvPr id="7" name="AutoShape 2" descr="Image result for â«ØªÙØ§Ø³â¬â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94" y="1888192"/>
            <a:ext cx="1163107" cy="7440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31" y="2916216"/>
            <a:ext cx="1073869" cy="10738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49" y="4351205"/>
            <a:ext cx="1150752" cy="1150752"/>
          </a:xfrm>
          <a:prstGeom prst="rect">
            <a:avLst/>
          </a:prstGeom>
        </p:spPr>
      </p:pic>
      <p:pic>
        <p:nvPicPr>
          <p:cNvPr id="13" name="Picture 8" descr="DataMatrix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294" y="2313919"/>
            <a:ext cx="4531524" cy="235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92B4-2BC5-45F7-A232-DE46E5109951}" type="slidenum">
              <a:rPr lang="en-US" smtClean="0"/>
              <a:t>3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460375" y="6356350"/>
            <a:ext cx="4114800" cy="365125"/>
          </a:xfrm>
        </p:spPr>
        <p:txBody>
          <a:bodyPr/>
          <a:lstStyle/>
          <a:p>
            <a:r>
              <a:rPr lang="fa-IR" dirty="0" smtClean="0"/>
              <a:t>4 مهر 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28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44125" y="320828"/>
            <a:ext cx="2982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r" rtl="1">
              <a:buFont typeface="+mj-lt"/>
              <a:buAutoNum type="arabicPeriod"/>
            </a:pPr>
            <a:r>
              <a:rPr lang="fa-IR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شناسه مادری (</a:t>
            </a:r>
            <a:r>
              <a:rPr lang="en-US" sz="16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Aggrigation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ID</a:t>
            </a:r>
            <a:r>
              <a:rPr lang="fa-IR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)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6849535" y="1076416"/>
            <a:ext cx="4151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2. شماره </a:t>
            </a:r>
            <a:r>
              <a:rPr lang="fa-IR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پروانه (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Iran Registration Code: IRC</a:t>
            </a:r>
            <a:r>
              <a:rPr lang="fa-IR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):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6737330" y="1946978"/>
            <a:ext cx="42495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3. شناسه </a:t>
            </a:r>
            <a:r>
              <a:rPr lang="fa-IR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ردیابی و رهگیری (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UID - Unique Identifier</a:t>
            </a:r>
            <a:r>
              <a:rPr lang="fa-IR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):</a:t>
            </a:r>
            <a:endParaRPr lang="en-US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5487146" y="2739127"/>
            <a:ext cx="5562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4. </a:t>
            </a:r>
            <a:r>
              <a:rPr lang="fa-IR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شناسه تجاری فرآورده (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GTIN: Global Trade Item Number</a:t>
            </a:r>
            <a:r>
              <a:rPr lang="fa-IR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):</a:t>
            </a:r>
            <a:r>
              <a:rPr lang="fa-I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506674" y="3507708"/>
            <a:ext cx="35431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5. </a:t>
            </a:r>
            <a:r>
              <a:rPr lang="fa-IR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شماره سری ساخت (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Batch/Lot Number</a:t>
            </a:r>
            <a:r>
              <a:rPr lang="fa-IR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):</a:t>
            </a:r>
            <a:r>
              <a:rPr lang="fa-IR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8583796" y="4322884"/>
            <a:ext cx="2403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۶. تاریخ انقضا (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Exp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Date</a:t>
            </a:r>
            <a:r>
              <a:rPr lang="fa-IR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):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326140" y="709624"/>
            <a:ext cx="86631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1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شناسه اختصاصی و منحصر به فردی است که با ایجاد ارتباط منطقی بین شناسه‌های ردیابی و رهگیری فرآورده‌های موجود در یک بسته‌بندی تعریف می‌شود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73127" y="1394208"/>
            <a:ext cx="3599062" cy="375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>
              <a:lnSpc>
                <a:spcPct val="115000"/>
              </a:lnSpc>
              <a:spcAft>
                <a:spcPts val="0"/>
              </a:spcAft>
            </a:pPr>
            <a:r>
              <a:rPr lang="fa-IR" sz="16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موقع صدور پروانه ثبت فرآورده به آن اختصاص می‌دهد.</a:t>
            </a:r>
            <a:endParaRPr lang="en-US" sz="1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89" y="2153016"/>
            <a:ext cx="16383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255014" y="2307037"/>
            <a:ext cx="87318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شماره‌ای ۲۰ رقمی‌است که جهت رهگيري و ردیابی به هر واحد فرآورده بر اساس استاندارد اختصاص داده شده است.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96979" y="3157352"/>
            <a:ext cx="93932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1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شماره جهانی اقلام تجاری، شماره‌ای 14 رقمی‌است. این شناسه جهت هر فرآورده در سطح جهان اختصاصی است و بر مبنای استانداردهای </a:t>
            </a:r>
            <a:r>
              <a:rPr lang="fa-IR" sz="14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بین‌المللی  </a:t>
            </a:r>
            <a:r>
              <a:rPr lang="fa-IR" sz="1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صادر می‌شود</a:t>
            </a:r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" r="57483" b="57422"/>
          <a:stretch/>
        </p:blipFill>
        <p:spPr>
          <a:xfrm>
            <a:off x="426332" y="3409228"/>
            <a:ext cx="1645657" cy="9136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332" y="4558356"/>
            <a:ext cx="1828682" cy="151474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918953" y="3901237"/>
            <a:ext cx="91491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شماره‌ای است که شرکت تولیدکننده موقع ساخت فرآورده به هر سری ساخت تولیدکه اجزاء و شرایط ساخت یکنواخت دارد، اختصاص داده 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716848" y="4634753"/>
            <a:ext cx="1307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(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YY,MM,DD</a:t>
            </a:r>
            <a:r>
              <a:rPr lang="fa-IR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48" b="57715"/>
          <a:stretch/>
        </p:blipFill>
        <p:spPr>
          <a:xfrm>
            <a:off x="2438277" y="4690674"/>
            <a:ext cx="2416134" cy="135491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9451049" y="4965448"/>
            <a:ext cx="157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۷. شناسه اصالت:</a:t>
            </a:r>
            <a:r>
              <a:rPr lang="fa-I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176416" y="5722892"/>
            <a:ext cx="2903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8. بارکد دو بعدی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(Data Matrix)</a:t>
            </a:r>
            <a:r>
              <a:rPr lang="fa-IR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: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339733" y="5353560"/>
            <a:ext cx="36150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6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شناسه‌ اختصاصی، منحصر به فرد و متناظر با 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UID</a:t>
            </a:r>
            <a:r>
              <a:rPr lang="en-US" sz="1600" dirty="0">
                <a:solidFill>
                  <a:srgbClr val="0070C0"/>
                </a:solidFill>
                <a:latin typeface="B Nazanin" panose="000004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600" dirty="0">
                <a:solidFill>
                  <a:srgbClr val="0070C0"/>
                </a:solidFill>
                <a:latin typeface="B Nazanin" panose="000004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است</a:t>
            </a:r>
            <a:endParaRPr lang="en-US" sz="1600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7674" y="4030169"/>
            <a:ext cx="3097100" cy="117575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284" y="4819419"/>
            <a:ext cx="2540818" cy="112925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92B4-2BC5-45F7-A232-DE46E5109951}" type="slidenum">
              <a:rPr lang="en-US" smtClean="0"/>
              <a:t>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592484" y="6391666"/>
            <a:ext cx="4114800" cy="365125"/>
          </a:xfrm>
        </p:spPr>
        <p:txBody>
          <a:bodyPr/>
          <a:lstStyle/>
          <a:p>
            <a:r>
              <a:rPr lang="fa-IR" smtClean="0"/>
              <a:t>4 مهر 98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6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/>
      <p:bldP spid="15" grpId="0"/>
      <p:bldP spid="16" grpId="0"/>
      <p:bldP spid="19" grpId="0"/>
      <p:bldP spid="20" grpId="0"/>
      <p:bldP spid="23" grpId="0"/>
      <p:bldP spid="24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0763" r="-211" b="23752"/>
          <a:stretch/>
        </p:blipFill>
        <p:spPr>
          <a:xfrm>
            <a:off x="2060620" y="1192842"/>
            <a:ext cx="7987125" cy="4422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92B4-2BC5-45F7-A232-DE46E5109951}" type="slidenum">
              <a:rPr lang="en-US" smtClean="0"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6910" y="6350537"/>
            <a:ext cx="4114800" cy="365125"/>
          </a:xfrm>
        </p:spPr>
        <p:txBody>
          <a:bodyPr/>
          <a:lstStyle/>
          <a:p>
            <a:r>
              <a:rPr lang="fa-IR" dirty="0" smtClean="0"/>
              <a:t>4 مهر 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9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991179" y="583390"/>
            <a:ext cx="5506636" cy="58785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Low" rtl="1">
              <a:lnSpc>
                <a:spcPct val="115000"/>
              </a:lnSpc>
              <a:spcAft>
                <a:spcPts val="0"/>
              </a:spcAft>
            </a:pPr>
            <a:r>
              <a:rPr lang="fa-IR" sz="28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روش‌های کنترل اصالت فرآورده‌های سلامت:</a:t>
            </a:r>
            <a:endParaRPr lang="en-US" sz="20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94" y="1888192"/>
            <a:ext cx="1163107" cy="7440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30657" y="2020611"/>
            <a:ext cx="22715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www.ttac.ir</a:t>
            </a:r>
            <a:r>
              <a:rPr lang="en-US" sz="2800" b="1" dirty="0">
                <a:solidFill>
                  <a:srgbClr val="000000"/>
                </a:solidFill>
                <a:latin typeface="B Nazanin" panose="00000400000000000000" pitchFamily="2" charset="-78"/>
                <a:ea typeface="Times New Roman" panose="02020603050405020304" pitchFamily="18" charset="0"/>
              </a:rPr>
              <a:t> </a:t>
            </a:r>
            <a:endParaRPr lang="en-US" sz="2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31" y="2916216"/>
            <a:ext cx="1073869" cy="107386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24329" y="3177699"/>
            <a:ext cx="17604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۶۱۸۵-021</a:t>
            </a:r>
            <a:endParaRPr lang="en-US" sz="3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49" y="4351205"/>
            <a:ext cx="1150752" cy="115075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99450" y="4741915"/>
            <a:ext cx="15776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۲۰۰۰۸۸۲۲ </a:t>
            </a:r>
            <a:endParaRPr lang="en-US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4696333" y="3242094"/>
            <a:ext cx="1385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اعلام کد اصالت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823492" y="3253095"/>
            <a:ext cx="708338" cy="400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995454" y="2068518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ارسال کد </a:t>
            </a:r>
            <a:r>
              <a:rPr lang="fa-I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۱۶</a:t>
            </a:r>
            <a:r>
              <a:rPr lang="ar-SA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رقمی‌‌اصالت 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4002213" y="2084867"/>
            <a:ext cx="708338" cy="400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77661" y="4818859"/>
            <a:ext cx="6187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رهگیری‌اصالت کالا از طریق ارسال کدرهگیری </a:t>
            </a:r>
            <a:r>
              <a:rPr lang="en-US" sz="1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UID</a:t>
            </a:r>
            <a:r>
              <a:rPr lang="fa-I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و یاکد۱۶ رقمی‌اصالت‌کالا 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3553889" y="4803470"/>
            <a:ext cx="708338" cy="400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617" y="2583659"/>
            <a:ext cx="41783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92B4-2BC5-45F7-A232-DE46E5109951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322" y="6411012"/>
            <a:ext cx="4114800" cy="365125"/>
          </a:xfrm>
        </p:spPr>
        <p:txBody>
          <a:bodyPr/>
          <a:lstStyle/>
          <a:p>
            <a:r>
              <a:rPr lang="fa-IR" dirty="0" smtClean="0"/>
              <a:t>4 مهر 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9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73769" y="1607668"/>
            <a:ext cx="6096000" cy="161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Low" rtl="1">
              <a:lnSpc>
                <a:spcPct val="115000"/>
              </a:lnSpc>
              <a:spcAft>
                <a:spcPts val="0"/>
              </a:spcAft>
            </a:pPr>
            <a:r>
              <a:rPr lang="fa-IR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۱- </a:t>
            </a:r>
            <a:r>
              <a:rPr lang="fa-IR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اصالت این فرآورده مورد تأیید است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r>
              <a:rPr lang="en-US" b="1" dirty="0">
                <a:solidFill>
                  <a:srgbClr val="0070C0"/>
                </a:solidFill>
                <a:latin typeface="B Nazanin" panose="00000400000000000000" pitchFamily="2" charset="-78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Low" rtl="1">
              <a:lnSpc>
                <a:spcPct val="115000"/>
              </a:lnSpc>
              <a:spcAft>
                <a:spcPts val="0"/>
              </a:spcAft>
            </a:pPr>
            <a:r>
              <a:rPr lang="fa-IR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۲- اصالت این فرآورده قبلاً توسط همین سامانه/دستگاه کنترل شده است. </a:t>
            </a:r>
            <a:endParaRPr lang="en-US" sz="1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Low" rtl="1">
              <a:lnSpc>
                <a:spcPct val="115000"/>
              </a:lnSpc>
              <a:spcAft>
                <a:spcPts val="0"/>
              </a:spcAft>
            </a:pPr>
            <a:r>
              <a:rPr lang="fa-IR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۳- اصالت این فرآورده قبلاً توسط سامانه/دستگاه دیگری کنترل شده است.</a:t>
            </a:r>
            <a:endParaRPr lang="en-US" sz="1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Low" rtl="1">
              <a:lnSpc>
                <a:spcPct val="115000"/>
              </a:lnSpc>
              <a:spcAft>
                <a:spcPts val="0"/>
              </a:spcAft>
            </a:pPr>
            <a:r>
              <a:rPr lang="fa-IR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۴- این فرآورده تقلبی است</a:t>
            </a:r>
            <a:r>
              <a:rPr lang="fa-IR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b="1" dirty="0" smtClean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15000"/>
              </a:lnSpc>
              <a:spcAft>
                <a:spcPts val="0"/>
              </a:spcAft>
            </a:pPr>
            <a:endParaRPr lang="en-US" sz="1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24212" y="507470"/>
            <a:ext cx="81435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a-IR" sz="5400" b="1" cap="none" spc="0" dirty="0">
                <a:ln/>
                <a:solidFill>
                  <a:schemeClr val="accent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انواع پیغام‌های دریافتی از استعلام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61375" y="2903705"/>
            <a:ext cx="920839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15000"/>
              </a:lnSpc>
              <a:spcAft>
                <a:spcPts val="0"/>
              </a:spcAft>
            </a:pPr>
            <a:r>
              <a:rPr lang="fa-IR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5</a:t>
            </a:r>
            <a:r>
              <a:rPr lang="fa-IR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- </a:t>
            </a:r>
            <a:r>
              <a:rPr lang="fa-IR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تاریخ مصرف این فرآورده گذشته است؛ لطفاً از مصرف آن خودداری فرمایید.</a:t>
            </a:r>
            <a:endParaRPr lang="en-US" sz="1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Low" rtl="1">
              <a:lnSpc>
                <a:spcPct val="115000"/>
              </a:lnSpc>
              <a:spcAft>
                <a:spcPts val="0"/>
              </a:spcAft>
            </a:pPr>
            <a:r>
              <a:rPr lang="fa-IR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۶- لطفاً از مصرف فرآورده خودداری کرده و آن را به محلی که از آن خریداری کرده اید، بازگردانید.</a:t>
            </a:r>
            <a:endParaRPr lang="en-US" sz="1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Low" rtl="1">
              <a:lnSpc>
                <a:spcPct val="115000"/>
              </a:lnSpc>
              <a:spcAft>
                <a:spcPts val="0"/>
              </a:spcAft>
            </a:pPr>
            <a:r>
              <a:rPr lang="fa-IR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۷- مصرف‌کنندۀ گرا‌می‌به‌دلیل عدم بارگذاری کامل اطلاعات این فرآورده، امکان پاسخ‌گویی توسط سامانۀ ردیابی، رهگیری و کنترل اصالت فرآورده‌های سلامت‌ وجود ندارد. لطفاً طی روزهای آینده مجدداً تلاش کنید. </a:t>
            </a:r>
            <a:endParaRPr lang="en-US" sz="1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92B4-2BC5-45F7-A232-DE46E5109951}" type="slidenum">
              <a:rPr lang="en-US" smtClean="0"/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8273" y="6350537"/>
            <a:ext cx="4114800" cy="365125"/>
          </a:xfrm>
        </p:spPr>
        <p:txBody>
          <a:bodyPr/>
          <a:lstStyle/>
          <a:p>
            <a:r>
              <a:rPr lang="fa-IR" dirty="0" smtClean="0"/>
              <a:t>4 مهر 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14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415" y="252863"/>
            <a:ext cx="4234153" cy="59932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92B4-2BC5-45F7-A232-DE46E5109951}" type="slidenum">
              <a:rPr lang="en-US" smtClean="0"/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757" y="6317619"/>
            <a:ext cx="4114800" cy="365125"/>
          </a:xfrm>
        </p:spPr>
        <p:txBody>
          <a:bodyPr/>
          <a:lstStyle/>
          <a:p>
            <a:r>
              <a:rPr lang="fa-IR" dirty="0" smtClean="0"/>
              <a:t>4 مهر 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844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71736" y="1432361"/>
            <a:ext cx="67665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a-IR" sz="3600" b="1" cap="none" spc="0" dirty="0" smtClean="0">
                <a:ln/>
                <a:solidFill>
                  <a:schemeClr val="accent3"/>
                </a:solidFill>
                <a:effectLst/>
              </a:rPr>
              <a:t>سامانه ثبت مشکلات کیفی تجهیزات پزشکی</a:t>
            </a:r>
          </a:p>
        </p:txBody>
      </p:sp>
      <p:sp>
        <p:nvSpPr>
          <p:cNvPr id="7" name="Rectangle 6"/>
          <p:cNvSpPr/>
          <p:nvPr/>
        </p:nvSpPr>
        <p:spPr>
          <a:xfrm>
            <a:off x="7389258" y="2078692"/>
            <a:ext cx="14574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MDR</a:t>
            </a:r>
            <a:endParaRPr lang="en-US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5" y="1276067"/>
            <a:ext cx="3915321" cy="500132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92B4-2BC5-45F7-A232-DE46E5109951}" type="slidenum">
              <a:rPr lang="en-US" smtClean="0"/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6675" y="6433684"/>
            <a:ext cx="4114800" cy="365125"/>
          </a:xfrm>
        </p:spPr>
        <p:txBody>
          <a:bodyPr/>
          <a:lstStyle/>
          <a:p>
            <a:r>
              <a:rPr lang="fa-IR" dirty="0" smtClean="0"/>
              <a:t>4 مهر 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57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3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3" id="{1689E5EB-E3A9-48B9-86DF-3FFF41BCF089}" vid="{8B59211F-D37E-46B2-81BE-D353EDA4C5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80</TotalTime>
  <Words>491</Words>
  <Application>Microsoft Office PowerPoint</Application>
  <PresentationFormat>Widescreen</PresentationFormat>
  <Paragraphs>89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B Nazanin</vt:lpstr>
      <vt:lpstr>B Zar</vt:lpstr>
      <vt:lpstr>Calibri</vt:lpstr>
      <vt:lpstr>Cambria</vt:lpstr>
      <vt:lpstr>negar</vt:lpstr>
      <vt:lpstr>Times New Roman</vt:lpstr>
      <vt:lpstr>Theme3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TAJHIZAT3</dc:creator>
  <cp:lastModifiedBy>TAJHIZAT3</cp:lastModifiedBy>
  <cp:revision>12</cp:revision>
  <dcterms:created xsi:type="dcterms:W3CDTF">2019-09-19T07:16:11Z</dcterms:created>
  <dcterms:modified xsi:type="dcterms:W3CDTF">2019-09-21T05:06:52Z</dcterms:modified>
</cp:coreProperties>
</file>