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7" r:id="rId4"/>
    <p:sldId id="258" r:id="rId5"/>
    <p:sldId id="301" r:id="rId6"/>
    <p:sldId id="259" r:id="rId7"/>
    <p:sldId id="296" r:id="rId8"/>
    <p:sldId id="303" r:id="rId9"/>
    <p:sldId id="275" r:id="rId10"/>
    <p:sldId id="276" r:id="rId11"/>
    <p:sldId id="277" r:id="rId12"/>
    <p:sldId id="278" r:id="rId13"/>
    <p:sldId id="279" r:id="rId14"/>
    <p:sldId id="280" r:id="rId15"/>
    <p:sldId id="281" r:id="rId16"/>
    <p:sldId id="282" r:id="rId17"/>
    <p:sldId id="308" r:id="rId18"/>
    <p:sldId id="309" r:id="rId19"/>
    <p:sldId id="310" r:id="rId20"/>
    <p:sldId id="311" r:id="rId21"/>
    <p:sldId id="312" r:id="rId22"/>
    <p:sldId id="313" r:id="rId23"/>
    <p:sldId id="314" r:id="rId24"/>
    <p:sldId id="315" r:id="rId25"/>
    <p:sldId id="298" r:id="rId26"/>
    <p:sldId id="300" r:id="rId27"/>
    <p:sldId id="261" r:id="rId28"/>
    <p:sldId id="262" r:id="rId29"/>
    <p:sldId id="305" r:id="rId30"/>
    <p:sldId id="304" r:id="rId31"/>
    <p:sldId id="306" r:id="rId32"/>
    <p:sldId id="307" r:id="rId33"/>
    <p:sldId id="264" r:id="rId34"/>
    <p:sldId id="265" r:id="rId35"/>
    <p:sldId id="295" r:id="rId36"/>
    <p:sldId id="266" r:id="rId37"/>
    <p:sldId id="267" r:id="rId38"/>
    <p:sldId id="268" r:id="rId39"/>
    <p:sldId id="269" r:id="rId40"/>
    <p:sldId id="270" r:id="rId41"/>
    <p:sldId id="271" r:id="rId42"/>
    <p:sldId id="272" r:id="rId43"/>
    <p:sldId id="283" r:id="rId44"/>
    <p:sldId id="273" r:id="rId45"/>
    <p:sldId id="287" r:id="rId46"/>
    <p:sldId id="285" r:id="rId47"/>
    <p:sldId id="286" r:id="rId48"/>
    <p:sldId id="288" r:id="rId49"/>
    <p:sldId id="289" r:id="rId50"/>
    <p:sldId id="290" r:id="rId51"/>
    <p:sldId id="291" r:id="rId52"/>
    <p:sldId id="292" r:id="rId53"/>
    <p:sldId id="293" r:id="rId54"/>
    <p:sldId id="294"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9" autoAdjust="0"/>
    <p:restoredTop sz="94660"/>
  </p:normalViewPr>
  <p:slideViewPr>
    <p:cSldViewPr snapToGrid="0">
      <p:cViewPr varScale="1">
        <p:scale>
          <a:sx n="74" d="100"/>
          <a:sy n="74" d="100"/>
        </p:scale>
        <p:origin x="576"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4FB705-1E91-4987-8D62-2A5BCBFC49DB}" type="datetimeFigureOut">
              <a:rPr lang="en-US" smtClean="0"/>
              <a:pPr/>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96E151-1994-4619-B01D-97A352AC591F}" type="slidenum">
              <a:rPr lang="en-US" smtClean="0"/>
              <a:pPr/>
              <a:t>‹#›</a:t>
            </a:fld>
            <a:endParaRPr lang="en-US"/>
          </a:p>
        </p:txBody>
      </p:sp>
    </p:spTree>
    <p:extLst>
      <p:ext uri="{BB962C8B-B14F-4D97-AF65-F5344CB8AC3E}">
        <p14:creationId xmlns:p14="http://schemas.microsoft.com/office/powerpoint/2010/main" val="1669584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4FB705-1E91-4987-8D62-2A5BCBFC49DB}" type="datetimeFigureOut">
              <a:rPr lang="en-US" smtClean="0"/>
              <a:pPr/>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96E151-1994-4619-B01D-97A352AC591F}" type="slidenum">
              <a:rPr lang="en-US" smtClean="0"/>
              <a:pPr/>
              <a:t>‹#›</a:t>
            </a:fld>
            <a:endParaRPr lang="en-US"/>
          </a:p>
        </p:txBody>
      </p:sp>
    </p:spTree>
    <p:extLst>
      <p:ext uri="{BB962C8B-B14F-4D97-AF65-F5344CB8AC3E}">
        <p14:creationId xmlns:p14="http://schemas.microsoft.com/office/powerpoint/2010/main" val="3160558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4FB705-1E91-4987-8D62-2A5BCBFC49DB}" type="datetimeFigureOut">
              <a:rPr lang="en-US" smtClean="0"/>
              <a:pPr/>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96E151-1994-4619-B01D-97A352AC591F}" type="slidenum">
              <a:rPr lang="en-US" smtClean="0"/>
              <a:pPr/>
              <a:t>‹#›</a:t>
            </a:fld>
            <a:endParaRPr lang="en-US"/>
          </a:p>
        </p:txBody>
      </p:sp>
    </p:spTree>
    <p:extLst>
      <p:ext uri="{BB962C8B-B14F-4D97-AF65-F5344CB8AC3E}">
        <p14:creationId xmlns:p14="http://schemas.microsoft.com/office/powerpoint/2010/main" val="833335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4FB705-1E91-4987-8D62-2A5BCBFC49DB}" type="datetimeFigureOut">
              <a:rPr lang="en-US" smtClean="0"/>
              <a:pPr/>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96E151-1994-4619-B01D-97A352AC591F}" type="slidenum">
              <a:rPr lang="en-US" smtClean="0"/>
              <a:pPr/>
              <a:t>‹#›</a:t>
            </a:fld>
            <a:endParaRPr lang="en-US"/>
          </a:p>
        </p:txBody>
      </p:sp>
    </p:spTree>
    <p:extLst>
      <p:ext uri="{BB962C8B-B14F-4D97-AF65-F5344CB8AC3E}">
        <p14:creationId xmlns:p14="http://schemas.microsoft.com/office/powerpoint/2010/main" val="1266021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4FB705-1E91-4987-8D62-2A5BCBFC49DB}" type="datetimeFigureOut">
              <a:rPr lang="en-US" smtClean="0"/>
              <a:pPr/>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96E151-1994-4619-B01D-97A352AC591F}" type="slidenum">
              <a:rPr lang="en-US" smtClean="0"/>
              <a:pPr/>
              <a:t>‹#›</a:t>
            </a:fld>
            <a:endParaRPr lang="en-US"/>
          </a:p>
        </p:txBody>
      </p:sp>
    </p:spTree>
    <p:extLst>
      <p:ext uri="{BB962C8B-B14F-4D97-AF65-F5344CB8AC3E}">
        <p14:creationId xmlns:p14="http://schemas.microsoft.com/office/powerpoint/2010/main" val="3267448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4FB705-1E91-4987-8D62-2A5BCBFC49DB}" type="datetimeFigureOut">
              <a:rPr lang="en-US" smtClean="0"/>
              <a:pPr/>
              <a:t>9/25/2019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96E151-1994-4619-B01D-97A352AC591F}" type="slidenum">
              <a:rPr lang="en-US" smtClean="0"/>
              <a:pPr/>
              <a:t>‹#›</a:t>
            </a:fld>
            <a:endParaRPr lang="en-US"/>
          </a:p>
        </p:txBody>
      </p:sp>
    </p:spTree>
    <p:extLst>
      <p:ext uri="{BB962C8B-B14F-4D97-AF65-F5344CB8AC3E}">
        <p14:creationId xmlns:p14="http://schemas.microsoft.com/office/powerpoint/2010/main" val="900098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4FB705-1E91-4987-8D62-2A5BCBFC49DB}" type="datetimeFigureOut">
              <a:rPr lang="en-US" smtClean="0"/>
              <a:pPr/>
              <a:t>9/25/2019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96E151-1994-4619-B01D-97A352AC591F}" type="slidenum">
              <a:rPr lang="en-US" smtClean="0"/>
              <a:pPr/>
              <a:t>‹#›</a:t>
            </a:fld>
            <a:endParaRPr lang="en-US"/>
          </a:p>
        </p:txBody>
      </p:sp>
    </p:spTree>
    <p:extLst>
      <p:ext uri="{BB962C8B-B14F-4D97-AF65-F5344CB8AC3E}">
        <p14:creationId xmlns:p14="http://schemas.microsoft.com/office/powerpoint/2010/main" val="1488962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4FB705-1E91-4987-8D62-2A5BCBFC49DB}" type="datetimeFigureOut">
              <a:rPr lang="en-US" smtClean="0"/>
              <a:pPr/>
              <a:t>9/25/2019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96E151-1994-4619-B01D-97A352AC591F}" type="slidenum">
              <a:rPr lang="en-US" smtClean="0"/>
              <a:pPr/>
              <a:t>‹#›</a:t>
            </a:fld>
            <a:endParaRPr lang="en-US"/>
          </a:p>
        </p:txBody>
      </p:sp>
    </p:spTree>
    <p:extLst>
      <p:ext uri="{BB962C8B-B14F-4D97-AF65-F5344CB8AC3E}">
        <p14:creationId xmlns:p14="http://schemas.microsoft.com/office/powerpoint/2010/main" val="2738408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4FB705-1E91-4987-8D62-2A5BCBFC49DB}" type="datetimeFigureOut">
              <a:rPr lang="en-US" smtClean="0"/>
              <a:pPr/>
              <a:t>9/25/2019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96E151-1994-4619-B01D-97A352AC591F}" type="slidenum">
              <a:rPr lang="en-US" smtClean="0"/>
              <a:pPr/>
              <a:t>‹#›</a:t>
            </a:fld>
            <a:endParaRPr lang="en-US"/>
          </a:p>
        </p:txBody>
      </p:sp>
    </p:spTree>
    <p:extLst>
      <p:ext uri="{BB962C8B-B14F-4D97-AF65-F5344CB8AC3E}">
        <p14:creationId xmlns:p14="http://schemas.microsoft.com/office/powerpoint/2010/main" val="568970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4FB705-1E91-4987-8D62-2A5BCBFC49DB}" type="datetimeFigureOut">
              <a:rPr lang="en-US" smtClean="0"/>
              <a:pPr/>
              <a:t>9/25/2019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96E151-1994-4619-B01D-97A352AC591F}" type="slidenum">
              <a:rPr lang="en-US" smtClean="0"/>
              <a:pPr/>
              <a:t>‹#›</a:t>
            </a:fld>
            <a:endParaRPr lang="en-US"/>
          </a:p>
        </p:txBody>
      </p:sp>
    </p:spTree>
    <p:extLst>
      <p:ext uri="{BB962C8B-B14F-4D97-AF65-F5344CB8AC3E}">
        <p14:creationId xmlns:p14="http://schemas.microsoft.com/office/powerpoint/2010/main" val="4205565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4FB705-1E91-4987-8D62-2A5BCBFC49DB}" type="datetimeFigureOut">
              <a:rPr lang="en-US" smtClean="0"/>
              <a:pPr/>
              <a:t>9/25/2019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96E151-1994-4619-B01D-97A352AC591F}" type="slidenum">
              <a:rPr lang="en-US" smtClean="0"/>
              <a:pPr/>
              <a:t>‹#›</a:t>
            </a:fld>
            <a:endParaRPr lang="en-US"/>
          </a:p>
        </p:txBody>
      </p:sp>
    </p:spTree>
    <p:extLst>
      <p:ext uri="{BB962C8B-B14F-4D97-AF65-F5344CB8AC3E}">
        <p14:creationId xmlns:p14="http://schemas.microsoft.com/office/powerpoint/2010/main" val="2554541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4FB705-1E91-4987-8D62-2A5BCBFC49DB}" type="datetimeFigureOut">
              <a:rPr lang="en-US" smtClean="0"/>
              <a:pPr/>
              <a:t>9/25/2019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96E151-1994-4619-B01D-97A352AC591F}" type="slidenum">
              <a:rPr lang="en-US" smtClean="0"/>
              <a:pPr/>
              <a:t>‹#›</a:t>
            </a:fld>
            <a:endParaRPr lang="en-US"/>
          </a:p>
        </p:txBody>
      </p:sp>
    </p:spTree>
    <p:extLst>
      <p:ext uri="{BB962C8B-B14F-4D97-AF65-F5344CB8AC3E}">
        <p14:creationId xmlns:p14="http://schemas.microsoft.com/office/powerpoint/2010/main" val="30804583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hyperlink" Target="https://www.hidoctor.ir/"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9.gif"/></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29.gif"/></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32.gif"/><Relationship Id="rId4" Type="http://schemas.openxmlformats.org/officeDocument/2006/relationships/image" Target="../media/image29.gif"/></Relationships>
</file>

<file path=ppt/slides/_rels/slide3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9.gi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1"/>
            <a:ext cx="12192000"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74624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265" y="296883"/>
            <a:ext cx="11225511" cy="3265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151" y="3420094"/>
            <a:ext cx="10604665" cy="3182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251520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27" y="154380"/>
            <a:ext cx="11792198" cy="6542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16784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021" y="636629"/>
            <a:ext cx="11139054" cy="1702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021" y="2015836"/>
            <a:ext cx="11317184" cy="4842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608268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70218" y="208555"/>
            <a:ext cx="7218219" cy="461665"/>
          </a:xfrm>
          <a:prstGeom prst="rect">
            <a:avLst/>
          </a:prstGeom>
          <a:noFill/>
        </p:spPr>
        <p:txBody>
          <a:bodyPr wrap="square" rtlCol="0">
            <a:spAutoFit/>
          </a:bodyPr>
          <a:lstStyle/>
          <a:p>
            <a:r>
              <a:rPr lang="fa-IR" sz="2400" dirty="0" smtClean="0">
                <a:solidFill>
                  <a:srgbClr val="FF0000"/>
                </a:solidFill>
                <a:cs typeface="B Nazanin" panose="00000400000000000000" pitchFamily="2" charset="-78"/>
              </a:rPr>
              <a:t>شرح وظائف قانونی مسئول فنی اصلی </a:t>
            </a:r>
            <a:r>
              <a:rPr lang="fa-IR" sz="2400" dirty="0" err="1" smtClean="0">
                <a:solidFill>
                  <a:srgbClr val="FF0000"/>
                </a:solidFill>
                <a:cs typeface="B Nazanin" panose="00000400000000000000" pitchFamily="2" charset="-78"/>
              </a:rPr>
              <a:t>وفرعی</a:t>
            </a:r>
            <a:r>
              <a:rPr lang="fa-IR" sz="2400" dirty="0" smtClean="0">
                <a:solidFill>
                  <a:srgbClr val="FF0000"/>
                </a:solidFill>
                <a:cs typeface="B Nazanin" panose="00000400000000000000" pitchFamily="2" charset="-78"/>
              </a:rPr>
              <a:t> مرکز درمانی (جایگاه حقوقی):</a:t>
            </a:r>
            <a:endParaRPr lang="en-US" sz="2400" dirty="0">
              <a:solidFill>
                <a:srgbClr val="FF0000"/>
              </a:solidFill>
              <a:cs typeface="B Nazanin" panose="00000400000000000000" pitchFamily="2" charset="-78"/>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44" y="733289"/>
            <a:ext cx="11091552" cy="5857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560357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37" y="403761"/>
            <a:ext cx="11637818" cy="5866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88370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652" y="475013"/>
            <a:ext cx="10891332" cy="3265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653" y="3420094"/>
            <a:ext cx="10891332" cy="3206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03473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387" y="0"/>
            <a:ext cx="11230767" cy="1389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47" y="1207015"/>
            <a:ext cx="10810837" cy="3697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520" y="4904508"/>
            <a:ext cx="10830296" cy="1573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737618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322" y="120427"/>
            <a:ext cx="10515600" cy="562154"/>
          </a:xfrm>
        </p:spPr>
        <p:txBody>
          <a:bodyPr>
            <a:normAutofit/>
          </a:bodyPr>
          <a:lstStyle/>
          <a:p>
            <a:pPr algn="ctr" rtl="1"/>
            <a:r>
              <a:rPr lang="fa-IR" sz="2800" dirty="0">
                <a:solidFill>
                  <a:srgbClr val="FF0000"/>
                </a:solidFill>
              </a:rPr>
              <a:t>با وظایف مهندسی پزشکی واحد بیمارستان ها آشنا شوید:</a:t>
            </a:r>
            <a:endParaRPr lang="en-US" sz="2800" dirty="0">
              <a:solidFill>
                <a:srgbClr val="FF0000"/>
              </a:solidFill>
            </a:endParaRPr>
          </a:p>
        </p:txBody>
      </p:sp>
      <p:sp>
        <p:nvSpPr>
          <p:cNvPr id="4" name="Rectangle 3"/>
          <p:cNvSpPr/>
          <p:nvPr/>
        </p:nvSpPr>
        <p:spPr>
          <a:xfrm>
            <a:off x="437882" y="682581"/>
            <a:ext cx="10903040" cy="6011261"/>
          </a:xfrm>
          <a:prstGeom prst="rect">
            <a:avLst/>
          </a:prstGeom>
        </p:spPr>
        <p:txBody>
          <a:bodyPr wrap="square">
            <a:spAutoFit/>
          </a:bodyPr>
          <a:lstStyle/>
          <a:p>
            <a:pPr algn="just" rtl="1">
              <a:lnSpc>
                <a:spcPct val="115000"/>
              </a:lnSpc>
              <a:spcAft>
                <a:spcPts val="1000"/>
              </a:spcAft>
            </a:pPr>
            <a:r>
              <a:rPr lang="fa-IR" sz="2400" b="1" dirty="0">
                <a:latin typeface="Calibri" panose="020F0502020204030204" pitchFamily="34" charset="0"/>
                <a:ea typeface="Calibri" panose="020F0502020204030204" pitchFamily="34" charset="0"/>
              </a:rPr>
              <a:t>مهندسی پزشکی واحد بیمارستان ها دارای چه وظایف، مشخصات و تعریفی است. در این بخش می توانید با مهندسی پزشکی واحد بیمارستان ها آشنا شوید. روزگاری درمان بیماران عمدتا“ منحصر به تجویز دارو ، رعایت </a:t>
            </a:r>
            <a:r>
              <a:rPr lang="fa-IR" sz="2400" b="1" dirty="0" err="1">
                <a:latin typeface="Calibri" panose="020F0502020204030204" pitchFamily="34" charset="0"/>
                <a:ea typeface="Calibri" panose="020F0502020204030204" pitchFamily="34" charset="0"/>
              </a:rPr>
              <a:t>رژیمهای</a:t>
            </a:r>
            <a:r>
              <a:rPr lang="fa-IR" sz="2400" b="1" dirty="0">
                <a:latin typeface="Calibri" panose="020F0502020204030204" pitchFamily="34" charset="0"/>
                <a:ea typeface="Calibri" panose="020F0502020204030204" pitchFamily="34" charset="0"/>
              </a:rPr>
              <a:t> غذایی خاص و انجام عملیات فیزیکی توسط خود طبیب می گردید . اما پس از انقلاب صنعتی و پیشرفت روزافزون تکنولوژی بویژه از نیمه دوم قرن بیستم امروزه تجهیزات و وسایل پزشکی نقش محوری و عمده ای را در سه حوزه </a:t>
            </a:r>
            <a:r>
              <a:rPr lang="fa-IR" sz="2400" b="1" u="sng" dirty="0">
                <a:solidFill>
                  <a:srgbClr val="FF0000"/>
                </a:solidFill>
                <a:latin typeface="Calibri" panose="020F0502020204030204" pitchFamily="34" charset="0"/>
                <a:ea typeface="Calibri" panose="020F0502020204030204" pitchFamily="34" charset="0"/>
              </a:rPr>
              <a:t>پیشگیری ، تشخیص و درمان بیماریها </a:t>
            </a:r>
            <a:r>
              <a:rPr lang="fa-IR" sz="2400" b="1" dirty="0">
                <a:latin typeface="Calibri" panose="020F0502020204030204" pitchFamily="34" charset="0"/>
                <a:ea typeface="Calibri" panose="020F0502020204030204" pitchFamily="34" charset="0"/>
              </a:rPr>
              <a:t>ایفا می کنند </a:t>
            </a:r>
            <a:r>
              <a:rPr lang="fa-IR" sz="2400" b="1" dirty="0" err="1">
                <a:latin typeface="Calibri" panose="020F0502020204030204" pitchFamily="34" charset="0"/>
                <a:ea typeface="Calibri" panose="020F0502020204030204" pitchFamily="34" charset="0"/>
              </a:rPr>
              <a:t>بنحوی</a:t>
            </a:r>
            <a:r>
              <a:rPr lang="fa-IR" sz="2400" b="1" dirty="0">
                <a:latin typeface="Calibri" panose="020F0502020204030204" pitchFamily="34" charset="0"/>
                <a:ea typeface="Calibri" panose="020F0502020204030204" pitchFamily="34" charset="0"/>
              </a:rPr>
              <a:t> که اصولا“ تصور مرکز درمانی فاقد آنها دور از ذهن می نماید . از طرفی این تجهیزات </a:t>
            </a:r>
            <a:r>
              <a:rPr lang="fa-IR" sz="2400" b="1" dirty="0" err="1">
                <a:latin typeface="Calibri" panose="020F0502020204030204" pitchFamily="34" charset="0"/>
                <a:ea typeface="Calibri" panose="020F0502020204030204" pitchFamily="34" charset="0"/>
              </a:rPr>
              <a:t>بجهت</a:t>
            </a:r>
            <a:r>
              <a:rPr lang="fa-IR" sz="2400" b="1" dirty="0">
                <a:latin typeface="Calibri" panose="020F0502020204030204" pitchFamily="34" charset="0"/>
                <a:ea typeface="Calibri" panose="020F0502020204030204" pitchFamily="34" charset="0"/>
              </a:rPr>
              <a:t> وجه سرمایه ای چه از نقطه نظر ابتیاع و چه </a:t>
            </a:r>
            <a:r>
              <a:rPr lang="fa-IR" sz="2400" b="1" dirty="0" err="1">
                <a:latin typeface="Calibri" panose="020F0502020204030204" pitchFamily="34" charset="0"/>
                <a:ea typeface="Calibri" panose="020F0502020204030204" pitchFamily="34" charset="0"/>
              </a:rPr>
              <a:t>بلحاظ</a:t>
            </a:r>
            <a:r>
              <a:rPr lang="fa-IR" sz="2400" b="1" dirty="0">
                <a:latin typeface="Calibri" panose="020F0502020204030204" pitchFamily="34" charset="0"/>
                <a:ea typeface="Calibri" panose="020F0502020204030204" pitchFamily="34" charset="0"/>
              </a:rPr>
              <a:t> خدمات پس از فروش ، پارامتر بسیار مهمی در اقتصاد بهداشت مراکز درمانی محسوب می گردند . لذا </a:t>
            </a:r>
            <a:r>
              <a:rPr lang="fa-IR" sz="2400" b="1" dirty="0" err="1">
                <a:latin typeface="Calibri" panose="020F0502020204030204" pitchFamily="34" charset="0"/>
                <a:ea typeface="Calibri" panose="020F0502020204030204" pitchFamily="34" charset="0"/>
              </a:rPr>
              <a:t>همانقدر</a:t>
            </a:r>
            <a:r>
              <a:rPr lang="fa-IR" sz="2400" b="1" dirty="0">
                <a:latin typeface="Calibri" panose="020F0502020204030204" pitchFamily="34" charset="0"/>
                <a:ea typeface="Calibri" panose="020F0502020204030204" pitchFamily="34" charset="0"/>
              </a:rPr>
              <a:t> که وجود این تجهیزات و وسایل در صحن عملکرد و موفقیت مراکز درمانی موثر </a:t>
            </a:r>
            <a:r>
              <a:rPr lang="fa-IR" sz="2400" b="1" dirty="0" err="1">
                <a:latin typeface="Calibri" panose="020F0502020204030204" pitchFamily="34" charset="0"/>
                <a:ea typeface="Calibri" panose="020F0502020204030204" pitchFamily="34" charset="0"/>
              </a:rPr>
              <a:t>ومفید</a:t>
            </a:r>
            <a:r>
              <a:rPr lang="fa-IR" sz="2400" b="1" dirty="0">
                <a:latin typeface="Calibri" panose="020F0502020204030204" pitchFamily="34" charset="0"/>
                <a:ea typeface="Calibri" panose="020F0502020204030204" pitchFamily="34" charset="0"/>
              </a:rPr>
              <a:t> است ، عملکرد نادرست و یا مختل شدن آن ، در روند مراکز درمانی و فعالیت متخصصین اختلال و اشکال و بعضا“ صدمات جبران ناپذیر ایجاد می نماید . بنابراین وجود واحدی که در مراکز درمانی بطور تخصصی وظیفه مدیریت بر این سامانه ها را داشته و از طرفی از آخرین دست </a:t>
            </a:r>
            <a:r>
              <a:rPr lang="fa-IR" sz="2400" b="1" dirty="0" err="1">
                <a:latin typeface="Calibri" panose="020F0502020204030204" pitchFamily="34" charset="0"/>
                <a:ea typeface="Calibri" panose="020F0502020204030204" pitchFamily="34" charset="0"/>
              </a:rPr>
              <a:t>آوردها</a:t>
            </a:r>
            <a:r>
              <a:rPr lang="fa-IR" sz="2400" b="1" dirty="0">
                <a:latin typeface="Calibri" panose="020F0502020204030204" pitchFamily="34" charset="0"/>
                <a:ea typeface="Calibri" panose="020F0502020204030204" pitchFamily="34" charset="0"/>
              </a:rPr>
              <a:t> و پیشرفتهای تکنولوژیکی این عرصه مطلع و آنها را </a:t>
            </a:r>
            <a:r>
              <a:rPr lang="fa-IR" sz="2400" b="1" dirty="0" err="1">
                <a:latin typeface="Calibri" panose="020F0502020204030204" pitchFamily="34" charset="0"/>
                <a:ea typeface="Calibri" panose="020F0502020204030204" pitchFamily="34" charset="0"/>
              </a:rPr>
              <a:t>بدرستی</a:t>
            </a:r>
            <a:r>
              <a:rPr lang="fa-IR" sz="2400" b="1" dirty="0">
                <a:latin typeface="Calibri" panose="020F0502020204030204" pitchFamily="34" charset="0"/>
                <a:ea typeface="Calibri" panose="020F0502020204030204" pitchFamily="34" charset="0"/>
              </a:rPr>
              <a:t> در اختیار متخصصین امر قرار دهد ، اگرچه در کشور ما تا حدودی جدید و نو ظهور به نظر می رسد ، ولی در کشورهای صاحب علم و تکنولوژی روز ، سالهاست که امری معمول و بدیهی می باشد .</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9869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836" y="450762"/>
            <a:ext cx="10515600" cy="669701"/>
          </a:xfrm>
        </p:spPr>
        <p:txBody>
          <a:bodyPr>
            <a:noAutofit/>
          </a:bodyPr>
          <a:lstStyle/>
          <a:p>
            <a:pPr algn="ctr" rtl="1"/>
            <a:r>
              <a:rPr lang="fa-IR" sz="2800" b="1" dirty="0">
                <a:solidFill>
                  <a:srgbClr val="FF0000"/>
                </a:solidFill>
              </a:rPr>
              <a:t>واحد مهندسی پزشکی بیمارستان</a:t>
            </a:r>
            <a:r>
              <a:rPr lang="en-US" sz="2800" dirty="0">
                <a:solidFill>
                  <a:srgbClr val="FF0000"/>
                </a:solidFill>
              </a:rPr>
              <a:t/>
            </a:r>
            <a:br>
              <a:rPr lang="en-US" sz="2800" dirty="0">
                <a:solidFill>
                  <a:srgbClr val="FF0000"/>
                </a:solidFill>
              </a:rPr>
            </a:br>
            <a:endParaRPr lang="en-US" sz="2800" dirty="0">
              <a:solidFill>
                <a:srgbClr val="FF0000"/>
              </a:solidFill>
            </a:endParaRPr>
          </a:p>
        </p:txBody>
      </p:sp>
      <p:sp>
        <p:nvSpPr>
          <p:cNvPr id="3" name="Rectangle 2"/>
          <p:cNvSpPr/>
          <p:nvPr/>
        </p:nvSpPr>
        <p:spPr>
          <a:xfrm>
            <a:off x="300507" y="1416676"/>
            <a:ext cx="11668259" cy="3970318"/>
          </a:xfrm>
          <a:prstGeom prst="rect">
            <a:avLst/>
          </a:prstGeom>
        </p:spPr>
        <p:txBody>
          <a:bodyPr wrap="square">
            <a:spAutoFit/>
          </a:bodyPr>
          <a:lstStyle/>
          <a:p>
            <a:pPr algn="justLow" rtl="1"/>
            <a:r>
              <a:rPr lang="fa-IR" sz="2800" b="1" dirty="0">
                <a:latin typeface="Calibri" panose="020F0502020204030204" pitchFamily="34" charset="0"/>
                <a:ea typeface="Calibri" panose="020F0502020204030204" pitchFamily="34" charset="0"/>
              </a:rPr>
              <a:t>تعریف : ، مجموعه ایست که در سیستم </a:t>
            </a:r>
            <a:r>
              <a:rPr lang="fa-IR" sz="2800" b="1" dirty="0" err="1">
                <a:latin typeface="Calibri" panose="020F0502020204030204" pitchFamily="34" charset="0"/>
                <a:ea typeface="Calibri" panose="020F0502020204030204" pitchFamily="34" charset="0"/>
              </a:rPr>
              <a:t>ماتریسی</a:t>
            </a:r>
            <a:r>
              <a:rPr lang="fa-IR" sz="2800" b="1" dirty="0">
                <a:latin typeface="Calibri" panose="020F0502020204030204" pitchFamily="34" charset="0"/>
                <a:ea typeface="Calibri" panose="020F0502020204030204" pitchFamily="34" charset="0"/>
              </a:rPr>
              <a:t> سازمان بیمارستان وظیفه مدیریت کلیه امور مرتبط با تجهیزات و وسایل پزشکی را در راستای </a:t>
            </a:r>
            <a:r>
              <a:rPr lang="fa-IR" sz="2800" b="1" u="sng" dirty="0">
                <a:solidFill>
                  <a:srgbClr val="FF0000"/>
                </a:solidFill>
                <a:latin typeface="Calibri" panose="020F0502020204030204" pitchFamily="34" charset="0"/>
                <a:ea typeface="Calibri" panose="020F0502020204030204" pitchFamily="34" charset="0"/>
              </a:rPr>
              <a:t>تامین ایمنی لازم برای بیماران و پرسنل </a:t>
            </a:r>
            <a:r>
              <a:rPr lang="fa-IR" sz="2800" b="1" dirty="0">
                <a:latin typeface="Calibri" panose="020F0502020204030204" pitchFamily="34" charset="0"/>
                <a:ea typeface="Calibri" panose="020F0502020204030204" pitchFamily="34" charset="0"/>
              </a:rPr>
              <a:t>و نیز بهره </a:t>
            </a:r>
            <a:r>
              <a:rPr lang="fa-IR" sz="2800" b="1" dirty="0" err="1">
                <a:latin typeface="Calibri" panose="020F0502020204030204" pitchFamily="34" charset="0"/>
                <a:ea typeface="Calibri" panose="020F0502020204030204" pitchFamily="34" charset="0"/>
              </a:rPr>
              <a:t>وری</a:t>
            </a:r>
            <a:r>
              <a:rPr lang="fa-IR" sz="2800" b="1" dirty="0">
                <a:latin typeface="Calibri" panose="020F0502020204030204" pitchFamily="34" charset="0"/>
                <a:ea typeface="Calibri" panose="020F0502020204030204" pitchFamily="34" charset="0"/>
              </a:rPr>
              <a:t> بهینه این تجهیزات جهت ارتقاء سه شاخصه کارآیی ، اثربخشی و </a:t>
            </a:r>
            <a:r>
              <a:rPr lang="fa-IR" sz="2800" b="1" dirty="0" err="1">
                <a:latin typeface="Calibri" panose="020F0502020204030204" pitchFamily="34" charset="0"/>
                <a:ea typeface="Calibri" panose="020F0502020204030204" pitchFamily="34" charset="0"/>
              </a:rPr>
              <a:t>رضایتمندی</a:t>
            </a:r>
            <a:r>
              <a:rPr lang="fa-IR" sz="2800" b="1" dirty="0">
                <a:latin typeface="Calibri" panose="020F0502020204030204" pitchFamily="34" charset="0"/>
                <a:ea typeface="Calibri" panose="020F0502020204030204" pitchFamily="34" charset="0"/>
              </a:rPr>
              <a:t> بیماران </a:t>
            </a:r>
            <a:r>
              <a:rPr lang="fa-IR" sz="2800" b="1" dirty="0" err="1">
                <a:latin typeface="Calibri" panose="020F0502020204030204" pitchFamily="34" charset="0"/>
                <a:ea typeface="Calibri" panose="020F0502020204030204" pitchFamily="34" charset="0"/>
              </a:rPr>
              <a:t>بعهده</a:t>
            </a:r>
            <a:r>
              <a:rPr lang="fa-IR" sz="2800" b="1" dirty="0">
                <a:latin typeface="Calibri" panose="020F0502020204030204" pitchFamily="34" charset="0"/>
                <a:ea typeface="Calibri" panose="020F0502020204030204" pitchFamily="34" charset="0"/>
              </a:rPr>
              <a:t> دارد</a:t>
            </a:r>
            <a:r>
              <a:rPr lang="en-US" sz="2800" b="1" dirty="0">
                <a:latin typeface="Calibri" panose="020F0502020204030204" pitchFamily="34" charset="0"/>
                <a:ea typeface="Calibri" panose="020F0502020204030204" pitchFamily="34" charset="0"/>
                <a:cs typeface="Arial" panose="020B0604020202020204" pitchFamily="34" charset="0"/>
              </a:rPr>
              <a:t> . </a:t>
            </a:r>
            <a:r>
              <a:rPr lang="fa-IR" sz="2800" b="1" dirty="0">
                <a:latin typeface="Calibri" panose="020F0502020204030204" pitchFamily="34" charset="0"/>
                <a:ea typeface="Calibri" panose="020F0502020204030204" pitchFamily="34" charset="0"/>
              </a:rPr>
              <a:t>هدف</a:t>
            </a:r>
            <a:r>
              <a:rPr lang="en-US" sz="2800" b="1" dirty="0">
                <a:latin typeface="Calibri" panose="020F0502020204030204" pitchFamily="34" charset="0"/>
                <a:ea typeface="Calibri" panose="020F0502020204030204" pitchFamily="34" charset="0"/>
                <a:cs typeface="Arial" panose="020B0604020202020204" pitchFamily="34" charset="0"/>
              </a:rPr>
              <a:t> : </a:t>
            </a:r>
            <a:r>
              <a:rPr lang="fa-IR" sz="2800" b="1" u="sng" dirty="0">
                <a:solidFill>
                  <a:srgbClr val="FF0000"/>
                </a:solidFill>
                <a:latin typeface="Calibri" panose="020F0502020204030204" pitchFamily="34" charset="0"/>
                <a:ea typeface="Calibri" panose="020F0502020204030204" pitchFamily="34" charset="0"/>
              </a:rPr>
              <a:t>الف ) استفاده موثر از تجهیزات و وسایل پزشکی و بهره گیری بهینه از تمامی قابلیت های آنها ب ) افزایش عمر مفید تجهیزات ، تضمین صحت و دقت عملکرد آنها و جلوگیری از </a:t>
            </a:r>
            <a:r>
              <a:rPr lang="fa-IR" sz="2800" b="1" u="sng" dirty="0" err="1">
                <a:solidFill>
                  <a:srgbClr val="FF0000"/>
                </a:solidFill>
                <a:latin typeface="Calibri" panose="020F0502020204030204" pitchFamily="34" charset="0"/>
                <a:ea typeface="Calibri" panose="020F0502020204030204" pitchFamily="34" charset="0"/>
              </a:rPr>
              <a:t>خرابیهای</a:t>
            </a:r>
            <a:r>
              <a:rPr lang="fa-IR" sz="2800" b="1" u="sng" dirty="0">
                <a:solidFill>
                  <a:srgbClr val="FF0000"/>
                </a:solidFill>
                <a:latin typeface="Calibri" panose="020F0502020204030204" pitchFamily="34" charset="0"/>
                <a:ea typeface="Calibri" panose="020F0502020204030204" pitchFamily="34" charset="0"/>
              </a:rPr>
              <a:t> زودهنگام و نابهنگام ج ) کاهش هزینه های نگهداری ، تعمیر ، و زمان از کارافتادگی دستگاهها د ) تامین ایمنی لازم برای پرسنل و بیماران در ارتباط با تجهیزات و وسایل پزشکی هـ ) هدایت بیمارستان به استفاده از </a:t>
            </a:r>
            <a:r>
              <a:rPr lang="fa-IR" sz="2800" b="1" u="sng" dirty="0" err="1">
                <a:solidFill>
                  <a:srgbClr val="FF0000"/>
                </a:solidFill>
                <a:latin typeface="Calibri" panose="020F0502020204030204" pitchFamily="34" charset="0"/>
                <a:ea typeface="Calibri" panose="020F0502020204030204" pitchFamily="34" charset="0"/>
              </a:rPr>
              <a:t>تکنیکها</a:t>
            </a:r>
            <a:r>
              <a:rPr lang="fa-IR" sz="2800" b="1" u="sng" dirty="0">
                <a:solidFill>
                  <a:srgbClr val="FF0000"/>
                </a:solidFill>
                <a:latin typeface="Calibri" panose="020F0502020204030204" pitchFamily="34" charset="0"/>
                <a:ea typeface="Calibri" panose="020F0502020204030204" pitchFamily="34" charset="0"/>
              </a:rPr>
              <a:t> ، تجهیزات </a:t>
            </a:r>
            <a:r>
              <a:rPr lang="fa-IR" sz="2800" b="1" u="sng" dirty="0" err="1">
                <a:solidFill>
                  <a:srgbClr val="FF0000"/>
                </a:solidFill>
                <a:latin typeface="Calibri" panose="020F0502020204030204" pitchFamily="34" charset="0"/>
                <a:ea typeface="Calibri" panose="020F0502020204030204" pitchFamily="34" charset="0"/>
              </a:rPr>
              <a:t>ووسایل</a:t>
            </a:r>
            <a:r>
              <a:rPr lang="fa-IR" sz="2800" b="1" u="sng" dirty="0">
                <a:solidFill>
                  <a:srgbClr val="FF0000"/>
                </a:solidFill>
                <a:latin typeface="Calibri" panose="020F0502020204030204" pitchFamily="34" charset="0"/>
                <a:ea typeface="Calibri" panose="020F0502020204030204" pitchFamily="34" charset="0"/>
              </a:rPr>
              <a:t> نوین متناسب با نیازهای واقعی </a:t>
            </a:r>
            <a:r>
              <a:rPr lang="fa-IR" sz="2800" b="1" u="sng" dirty="0" err="1">
                <a:solidFill>
                  <a:srgbClr val="FF0000"/>
                </a:solidFill>
                <a:latin typeface="Calibri" panose="020F0502020204030204" pitchFamily="34" charset="0"/>
                <a:ea typeface="Calibri" panose="020F0502020204030204" pitchFamily="34" charset="0"/>
              </a:rPr>
              <a:t>وتوانائیهای</a:t>
            </a:r>
            <a:r>
              <a:rPr lang="fa-IR" sz="2800" b="1" u="sng" dirty="0">
                <a:solidFill>
                  <a:srgbClr val="FF0000"/>
                </a:solidFill>
                <a:latin typeface="Calibri" panose="020F0502020204030204" pitchFamily="34" charset="0"/>
                <a:ea typeface="Calibri" panose="020F0502020204030204" pitchFamily="34" charset="0"/>
              </a:rPr>
              <a:t> مرکز درمانی</a:t>
            </a:r>
            <a:endParaRPr lang="en-US" sz="2800" u="sng" dirty="0">
              <a:solidFill>
                <a:srgbClr val="FF0000"/>
              </a:solidFill>
            </a:endParaRPr>
          </a:p>
        </p:txBody>
      </p:sp>
    </p:spTree>
    <p:extLst>
      <p:ext uri="{BB962C8B-B14F-4D97-AF65-F5344CB8AC3E}">
        <p14:creationId xmlns:p14="http://schemas.microsoft.com/office/powerpoint/2010/main" val="1680041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18505" y="0"/>
            <a:ext cx="9864143" cy="587853"/>
          </a:xfrm>
          <a:prstGeom prst="rect">
            <a:avLst/>
          </a:prstGeom>
        </p:spPr>
        <p:txBody>
          <a:bodyPr wrap="square">
            <a:spAutoFit/>
          </a:bodyPr>
          <a:lstStyle/>
          <a:p>
            <a:pPr algn="ctr" rtl="1">
              <a:lnSpc>
                <a:spcPct val="115000"/>
              </a:lnSpc>
              <a:spcAft>
                <a:spcPts val="1000"/>
              </a:spcAft>
            </a:pPr>
            <a:r>
              <a:rPr lang="fa-IR" sz="2800" b="1" dirty="0">
                <a:solidFill>
                  <a:srgbClr val="FF0000"/>
                </a:solidFill>
                <a:latin typeface="Calibri" panose="020F0502020204030204" pitchFamily="34" charset="0"/>
                <a:ea typeface="Calibri" panose="020F0502020204030204" pitchFamily="34" charset="0"/>
              </a:rPr>
              <a:t>وظایف مهندسی پزشکی واحد بیمارستان ها</a:t>
            </a:r>
            <a:endParaRPr lang="en-US" sz="28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 name="Rectangle 3"/>
          <p:cNvSpPr/>
          <p:nvPr/>
        </p:nvSpPr>
        <p:spPr>
          <a:xfrm>
            <a:off x="218941" y="776140"/>
            <a:ext cx="11732653" cy="5304016"/>
          </a:xfrm>
          <a:prstGeom prst="rect">
            <a:avLst/>
          </a:prstGeom>
        </p:spPr>
        <p:txBody>
          <a:bodyPr wrap="square">
            <a:spAutoFit/>
          </a:bodyPr>
          <a:lstStyle/>
          <a:p>
            <a:pPr algn="justLow" rtl="1">
              <a:lnSpc>
                <a:spcPct val="115000"/>
              </a:lnSpc>
              <a:spcAft>
                <a:spcPts val="1000"/>
              </a:spcAft>
            </a:pPr>
            <a:r>
              <a:rPr lang="fa-IR" sz="2000" b="1" dirty="0">
                <a:latin typeface="Calibri" panose="020F0502020204030204" pitchFamily="34" charset="0"/>
                <a:ea typeface="Calibri" panose="020F0502020204030204" pitchFamily="34" charset="0"/>
              </a:rPr>
              <a:t>1ـ آموزش</a:t>
            </a:r>
            <a:r>
              <a:rPr lang="en-US" sz="2000" b="1" dirty="0">
                <a:latin typeface="Calibri" panose="020F0502020204030204" pitchFamily="34" charset="0"/>
                <a:ea typeface="Calibri" panose="020F0502020204030204" pitchFamily="34" charset="0"/>
                <a:cs typeface="Arial" panose="020B0604020202020204" pitchFamily="34" charset="0"/>
              </a:rPr>
              <a:t> : </a:t>
            </a:r>
            <a:r>
              <a:rPr lang="fa-IR" sz="2000" b="1" dirty="0">
                <a:latin typeface="Calibri" panose="020F0502020204030204" pitchFamily="34" charset="0"/>
                <a:ea typeface="Calibri" panose="020F0502020204030204" pitchFamily="34" charset="0"/>
              </a:rPr>
              <a:t>توانایی استفاده صحیح و بجا ، بهره گیری موثر از تمامی قابلیت های تجهیزات و وسایل پزشکی ، اجتناب از سوء استفاده و خطرات آنها ، رعایت اصول نگهداری روزمره جهت افزایش عمر مفید تجهیزات و تهیه گزارشهای مربوطه ، منوط به آموزش کامل و صحیح کاربران و نیز پاسخگویی مداوم به </a:t>
            </a:r>
            <a:r>
              <a:rPr lang="fa-IR" sz="2000" b="1" dirty="0" err="1">
                <a:latin typeface="Calibri" panose="020F0502020204030204" pitchFamily="34" charset="0"/>
                <a:ea typeface="Calibri" panose="020F0502020204030204" pitchFamily="34" charset="0"/>
              </a:rPr>
              <a:t>شبهات</a:t>
            </a:r>
            <a:r>
              <a:rPr lang="fa-IR" sz="2000" b="1" dirty="0">
                <a:latin typeface="Calibri" panose="020F0502020204030204" pitchFamily="34" charset="0"/>
                <a:ea typeface="Calibri" panose="020F0502020204030204" pitchFamily="34" charset="0"/>
              </a:rPr>
              <a:t> و </a:t>
            </a:r>
            <a:r>
              <a:rPr lang="fa-IR" sz="2000" b="1" dirty="0" err="1">
                <a:latin typeface="Calibri" panose="020F0502020204030204" pitchFamily="34" charset="0"/>
                <a:ea typeface="Calibri" panose="020F0502020204030204" pitchFamily="34" charset="0"/>
              </a:rPr>
              <a:t>سئوالات</a:t>
            </a:r>
            <a:r>
              <a:rPr lang="fa-IR" sz="2000" b="1" dirty="0">
                <a:latin typeface="Calibri" panose="020F0502020204030204" pitchFamily="34" charset="0"/>
                <a:ea typeface="Calibri" panose="020F0502020204030204" pitchFamily="34" charset="0"/>
              </a:rPr>
              <a:t> آنان می باشد . </a:t>
            </a:r>
            <a:r>
              <a:rPr lang="fa-IR" sz="2000" b="1" u="sng" dirty="0">
                <a:solidFill>
                  <a:srgbClr val="FF0000"/>
                </a:solidFill>
                <a:latin typeface="Calibri" panose="020F0502020204030204" pitchFamily="34" charset="0"/>
                <a:ea typeface="Calibri" panose="020F0502020204030204" pitchFamily="34" charset="0"/>
              </a:rPr>
              <a:t>نیز این آموزشها موجب کاهش افت عملکرد واحدهای مرکز درمانی هنگام تعویض پرسنل با نظرات جدید می گردد.</a:t>
            </a:r>
            <a:endParaRPr lang="en-US" sz="2000" u="sng"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algn="justLow" rtl="1">
              <a:lnSpc>
                <a:spcPct val="115000"/>
              </a:lnSpc>
              <a:spcAft>
                <a:spcPts val="1000"/>
              </a:spcAft>
            </a:pPr>
            <a:r>
              <a:rPr lang="fa-IR" sz="2000" b="1" dirty="0">
                <a:latin typeface="Calibri" panose="020F0502020204030204" pitchFamily="34" charset="0"/>
                <a:ea typeface="Calibri" panose="020F0502020204030204" pitchFamily="34" charset="0"/>
              </a:rPr>
              <a:t>2- تامین ایمنی بیماران و پرسنل</a:t>
            </a:r>
            <a:r>
              <a:rPr lang="en-US" sz="2000" b="1" dirty="0">
                <a:latin typeface="Calibri" panose="020F0502020204030204" pitchFamily="34" charset="0"/>
                <a:ea typeface="Calibri" panose="020F0502020204030204" pitchFamily="34" charset="0"/>
                <a:cs typeface="Arial" panose="020B0604020202020204" pitchFamily="34" charset="0"/>
              </a:rPr>
              <a:t> : </a:t>
            </a:r>
            <a:r>
              <a:rPr lang="fa-IR" sz="2000" b="1" dirty="0">
                <a:latin typeface="Calibri" panose="020F0502020204030204" pitchFamily="34" charset="0"/>
                <a:ea typeface="Calibri" panose="020F0502020204030204" pitchFamily="34" charset="0"/>
              </a:rPr>
              <a:t>دستگاهها و لوازم پزشکی جهت تشخیص و درمان در ارتباط مستقیم با بیماران و پرسنل بوده و می بایست اقدامات </a:t>
            </a:r>
            <a:r>
              <a:rPr lang="fa-IR" sz="2000" b="1" dirty="0" err="1">
                <a:latin typeface="Calibri" panose="020F0502020204030204" pitchFamily="34" charset="0"/>
                <a:ea typeface="Calibri" panose="020F0502020204030204" pitchFamily="34" charset="0"/>
              </a:rPr>
              <a:t>تامینی</a:t>
            </a:r>
            <a:r>
              <a:rPr lang="fa-IR" sz="2000" b="1" dirty="0">
                <a:latin typeface="Calibri" panose="020F0502020204030204" pitchFamily="34" charset="0"/>
                <a:ea typeface="Calibri" panose="020F0502020204030204" pitchFamily="34" charset="0"/>
              </a:rPr>
              <a:t> جهت حفاظت افراد از عوارض مربوطه و همچنین هنگام بروز </a:t>
            </a:r>
            <a:r>
              <a:rPr lang="fa-IR" sz="2000" b="1" dirty="0" err="1">
                <a:latin typeface="Calibri" panose="020F0502020204030204" pitchFamily="34" charset="0"/>
                <a:ea typeface="Calibri" panose="020F0502020204030204" pitchFamily="34" charset="0"/>
              </a:rPr>
              <a:t>خرابیها</a:t>
            </a:r>
            <a:r>
              <a:rPr lang="fa-IR" sz="2000" b="1" dirty="0">
                <a:latin typeface="Calibri" panose="020F0502020204030204" pitchFamily="34" charset="0"/>
                <a:ea typeface="Calibri" panose="020F0502020204030204" pitchFamily="34" charset="0"/>
              </a:rPr>
              <a:t> نظیر </a:t>
            </a:r>
            <a:r>
              <a:rPr lang="fa-IR" sz="2000" b="1" dirty="0" err="1">
                <a:latin typeface="Calibri" panose="020F0502020204030204" pitchFamily="34" charset="0"/>
                <a:ea typeface="Calibri" panose="020F0502020204030204" pitchFamily="34" charset="0"/>
              </a:rPr>
              <a:t>تشعشعات</a:t>
            </a:r>
            <a:r>
              <a:rPr lang="fa-IR" sz="2000" b="1" dirty="0">
                <a:latin typeface="Calibri" panose="020F0502020204030204" pitchFamily="34" charset="0"/>
                <a:ea typeface="Calibri" panose="020F0502020204030204" pitchFamily="34" charset="0"/>
              </a:rPr>
              <a:t> ، جریانهای نشتی ، ضربات ، آتش سوزی و … برابر روشهای استاندارد و توصیه شده </a:t>
            </a:r>
            <a:r>
              <a:rPr lang="fa-IR" sz="2000" b="1" dirty="0" err="1">
                <a:latin typeface="Calibri" panose="020F0502020204030204" pitchFamily="34" charset="0"/>
                <a:ea typeface="Calibri" panose="020F0502020204030204" pitchFamily="34" charset="0"/>
              </a:rPr>
              <a:t>بعمل</a:t>
            </a:r>
            <a:r>
              <a:rPr lang="fa-IR" sz="2000" b="1" dirty="0">
                <a:latin typeface="Calibri" panose="020F0502020204030204" pitchFamily="34" charset="0"/>
                <a:ea typeface="Calibri" panose="020F0502020204030204" pitchFamily="34" charset="0"/>
              </a:rPr>
              <a:t> آید.</a:t>
            </a:r>
            <a:endParaRPr lang="en-US" sz="2000" dirty="0">
              <a:latin typeface="Calibri" panose="020F0502020204030204" pitchFamily="34" charset="0"/>
              <a:ea typeface="Calibri" panose="020F0502020204030204" pitchFamily="34" charset="0"/>
              <a:cs typeface="Arial" panose="020B0604020202020204" pitchFamily="34" charset="0"/>
            </a:endParaRPr>
          </a:p>
          <a:p>
            <a:pPr algn="justLow" rtl="1">
              <a:lnSpc>
                <a:spcPct val="115000"/>
              </a:lnSpc>
              <a:spcAft>
                <a:spcPts val="1000"/>
              </a:spcAft>
            </a:pPr>
            <a:r>
              <a:rPr lang="fa-IR" sz="2000" b="1" dirty="0">
                <a:latin typeface="Calibri" panose="020F0502020204030204" pitchFamily="34" charset="0"/>
                <a:ea typeface="Calibri" panose="020F0502020204030204" pitchFamily="34" charset="0"/>
              </a:rPr>
              <a:t>3- مدیریت چرخه نصب و تعمیر</a:t>
            </a:r>
            <a:r>
              <a:rPr lang="en-US" sz="2000" b="1" dirty="0">
                <a:latin typeface="Calibri" panose="020F0502020204030204" pitchFamily="34" charset="0"/>
                <a:ea typeface="Calibri" panose="020F0502020204030204" pitchFamily="34" charset="0"/>
                <a:cs typeface="Arial" panose="020B0604020202020204" pitchFamily="34" charset="0"/>
              </a:rPr>
              <a:t> : </a:t>
            </a:r>
            <a:r>
              <a:rPr lang="fa-IR" sz="2000" b="1" dirty="0">
                <a:latin typeface="Calibri" panose="020F0502020204030204" pitchFamily="34" charset="0"/>
                <a:ea typeface="Calibri" panose="020F0502020204030204" pitchFamily="34" charset="0"/>
              </a:rPr>
              <a:t>نظارت بر تحویل و نصب و راه اندازی صحیح تجهیزات و لوازم ، قراردادهای خدمات پس از فروش ، اولویت بندی و پیگیری تعمیرات ، فاکتورهای هزینه تعمیرات ، مراحل و کیفیت و چگونگی تعمیر که عمدتا“ از سوی شرکتها صورت می پذیرد به منظور کاهش زمان از کارافتادگی دستگاه ، کاهش هزینه تعمیرات و عدم نیاز به تعمیرات مکرر می بایست صورت پذیرد</a:t>
            </a:r>
            <a:r>
              <a:rPr lang="en-US" sz="2000" b="1" dirty="0">
                <a:latin typeface="Calibri" panose="020F0502020204030204" pitchFamily="34" charset="0"/>
                <a:ea typeface="Calibri" panose="020F0502020204030204" pitchFamily="34" charset="0"/>
                <a:cs typeface="Arial" panose="020B0604020202020204" pitchFamily="34" charset="0"/>
              </a:rPr>
              <a:t> . </a:t>
            </a:r>
            <a:r>
              <a:rPr lang="fa-IR" sz="2000" b="1" dirty="0">
                <a:latin typeface="Calibri" panose="020F0502020204030204" pitchFamily="34" charset="0"/>
                <a:ea typeface="Calibri" panose="020F0502020204030204" pitchFamily="34" charset="0"/>
              </a:rPr>
              <a:t>لازم به ذکر است با توجه به تنوع و پیچیدگی دستگاهها و لوازم پزشکی که در حوزه های مختلف بکار گرفته می شود </a:t>
            </a:r>
            <a:r>
              <a:rPr lang="fa-IR" sz="2000" b="1" dirty="0" err="1">
                <a:latin typeface="Calibri" panose="020F0502020204030204" pitchFamily="34" charset="0"/>
                <a:ea typeface="Calibri" panose="020F0502020204030204" pitchFamily="34" charset="0"/>
              </a:rPr>
              <a:t>واز</a:t>
            </a:r>
            <a:r>
              <a:rPr lang="fa-IR" sz="2000" b="1" dirty="0">
                <a:latin typeface="Calibri" panose="020F0502020204030204" pitchFamily="34" charset="0"/>
                <a:ea typeface="Calibri" panose="020F0502020204030204" pitchFamily="34" charset="0"/>
              </a:rPr>
              <a:t> آنجا که امر تعمیر علاوه بر تخصص نیازمند آموزش و داشتن ابزار لازم و قطعات </a:t>
            </a:r>
            <a:r>
              <a:rPr lang="fa-IR" sz="2000" b="1" dirty="0" err="1">
                <a:latin typeface="Calibri" panose="020F0502020204030204" pitchFamily="34" charset="0"/>
                <a:ea typeface="Calibri" panose="020F0502020204030204" pitchFamily="34" charset="0"/>
              </a:rPr>
              <a:t>یدکی</a:t>
            </a:r>
            <a:r>
              <a:rPr lang="fa-IR" sz="2000" b="1" dirty="0">
                <a:latin typeface="Calibri" panose="020F0502020204030204" pitchFamily="34" charset="0"/>
                <a:ea typeface="Calibri" panose="020F0502020204030204" pitchFamily="34" charset="0"/>
              </a:rPr>
              <a:t> مربوطه می باشد و نیز بعضا“ بهانه جویی شرکتها جهت رفع مسئولیت تعمیرات و یا </a:t>
            </a:r>
            <a:r>
              <a:rPr lang="fa-IR" sz="2000" b="1" dirty="0" err="1">
                <a:latin typeface="Calibri" panose="020F0502020204030204" pitchFamily="34" charset="0"/>
                <a:ea typeface="Calibri" panose="020F0502020204030204" pitchFamily="34" charset="0"/>
              </a:rPr>
              <a:t>بزرگنمایی</a:t>
            </a:r>
            <a:r>
              <a:rPr lang="fa-IR" sz="2000" b="1" dirty="0">
                <a:latin typeface="Calibri" panose="020F0502020204030204" pitchFamily="34" charset="0"/>
                <a:ea typeface="Calibri" panose="020F0502020204030204" pitchFamily="34" charset="0"/>
              </a:rPr>
              <a:t> مشکلات </a:t>
            </a:r>
            <a:r>
              <a:rPr lang="fa-IR" sz="2000" b="1" dirty="0" err="1">
                <a:latin typeface="Calibri" panose="020F0502020204030204" pitchFamily="34" charset="0"/>
                <a:ea typeface="Calibri" panose="020F0502020204030204" pitchFamily="34" charset="0"/>
              </a:rPr>
              <a:t>ودر</a:t>
            </a:r>
            <a:r>
              <a:rPr lang="fa-IR" sz="2000" b="1" dirty="0">
                <a:latin typeface="Calibri" panose="020F0502020204030204" pitchFamily="34" charset="0"/>
                <a:ea typeface="Calibri" panose="020F0502020204030204" pitchFamily="34" charset="0"/>
              </a:rPr>
              <a:t> نتیجه افزایش هزینه های </a:t>
            </a:r>
            <a:r>
              <a:rPr lang="fa-IR" sz="2000" b="1" dirty="0" err="1">
                <a:latin typeface="Calibri" panose="020F0502020204030204" pitchFamily="34" charset="0"/>
                <a:ea typeface="Calibri" panose="020F0502020204030204" pitchFamily="34" charset="0"/>
              </a:rPr>
              <a:t>تعمیراتی</a:t>
            </a:r>
            <a:r>
              <a:rPr lang="fa-IR" sz="2000" b="1" dirty="0">
                <a:latin typeface="Calibri" panose="020F0502020204030204" pitchFamily="34" charset="0"/>
                <a:ea typeface="Calibri" panose="020F0502020204030204" pitchFamily="34" charset="0"/>
              </a:rPr>
              <a:t> ، </a:t>
            </a:r>
            <a:r>
              <a:rPr lang="fa-IR" sz="2000" b="1" u="sng" dirty="0">
                <a:solidFill>
                  <a:srgbClr val="FF0000"/>
                </a:solidFill>
                <a:latin typeface="Calibri" panose="020F0502020204030204" pitchFamily="34" charset="0"/>
                <a:ea typeface="Calibri" panose="020F0502020204030204" pitchFamily="34" charset="0"/>
              </a:rPr>
              <a:t>اقدام مستقیم از سوی کارکنان واحد مهندسی پزشکی جهت تعمیر جز در موارد خاص و جزیی و دستگاههای ساده توصیه </a:t>
            </a:r>
            <a:r>
              <a:rPr lang="fa-IR" sz="2000" b="1" u="sng" dirty="0" err="1">
                <a:solidFill>
                  <a:srgbClr val="FF0000"/>
                </a:solidFill>
                <a:latin typeface="Calibri" panose="020F0502020204030204" pitchFamily="34" charset="0"/>
                <a:ea typeface="Calibri" panose="020F0502020204030204" pitchFamily="34" charset="0"/>
              </a:rPr>
              <a:t>نمی</a:t>
            </a:r>
            <a:r>
              <a:rPr lang="fa-IR" sz="2000" b="1" u="sng" dirty="0">
                <a:solidFill>
                  <a:srgbClr val="FF0000"/>
                </a:solidFill>
                <a:latin typeface="Calibri" panose="020F0502020204030204" pitchFamily="34" charset="0"/>
                <a:ea typeface="Calibri" panose="020F0502020204030204" pitchFamily="34" charset="0"/>
              </a:rPr>
              <a:t> گردد</a:t>
            </a:r>
            <a:r>
              <a:rPr lang="en-US" sz="2000" b="1" u="sng" dirty="0">
                <a:solidFill>
                  <a:srgbClr val="FF0000"/>
                </a:solidFill>
                <a:latin typeface="Calibri" panose="020F0502020204030204" pitchFamily="34" charset="0"/>
                <a:ea typeface="Calibri" panose="020F0502020204030204" pitchFamily="34" charset="0"/>
                <a:cs typeface="Arial" panose="020B0604020202020204" pitchFamily="34" charset="0"/>
              </a:rPr>
              <a:t>.</a:t>
            </a:r>
            <a:endParaRPr lang="en-US" sz="2000" u="sng"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839014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1999" cy="655564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endParaRPr lang="fa-IR" sz="2800" dirty="0" smtClean="0">
              <a:cs typeface="B Titr" panose="00000700000000000000" pitchFamily="2" charset="-78"/>
            </a:endParaRPr>
          </a:p>
          <a:p>
            <a:pPr algn="ctr"/>
            <a:endParaRPr lang="fa-IR" sz="2800" dirty="0">
              <a:cs typeface="B Titr" panose="00000700000000000000" pitchFamily="2" charset="-78"/>
            </a:endParaRPr>
          </a:p>
          <a:p>
            <a:pPr algn="ctr"/>
            <a:endParaRPr lang="fa-IR" sz="2800" dirty="0" smtClean="0">
              <a:cs typeface="B Titr" panose="00000700000000000000" pitchFamily="2" charset="-78"/>
            </a:endParaRPr>
          </a:p>
          <a:p>
            <a:pPr algn="ctr" rtl="1"/>
            <a:r>
              <a:rPr lang="fa-IR" sz="2800" dirty="0" smtClean="0">
                <a:cs typeface="B Titr" panose="00000700000000000000" pitchFamily="2" charset="-78"/>
              </a:rPr>
              <a:t> مسئولیت ها ی مد نی و </a:t>
            </a:r>
            <a:r>
              <a:rPr lang="fa-IR" sz="2800" dirty="0" err="1" smtClean="0">
                <a:cs typeface="B Titr" panose="00000700000000000000" pitchFamily="2" charset="-78"/>
              </a:rPr>
              <a:t>قا</a:t>
            </a:r>
            <a:r>
              <a:rPr lang="fa-IR" sz="2800" dirty="0" smtClean="0">
                <a:cs typeface="B Titr" panose="00000700000000000000" pitchFamily="2" charset="-78"/>
              </a:rPr>
              <a:t> نونی  جا </a:t>
            </a:r>
            <a:r>
              <a:rPr lang="fa-IR" sz="2800" dirty="0" err="1" smtClean="0">
                <a:cs typeface="B Titr" panose="00000700000000000000" pitchFamily="2" charset="-78"/>
              </a:rPr>
              <a:t>معه</a:t>
            </a:r>
            <a:r>
              <a:rPr lang="fa-IR" sz="2800" dirty="0" smtClean="0">
                <a:cs typeface="B Titr" panose="00000700000000000000" pitchFamily="2" charset="-78"/>
              </a:rPr>
              <a:t> د </a:t>
            </a:r>
            <a:r>
              <a:rPr lang="fa-IR" sz="2800" dirty="0" err="1" smtClean="0">
                <a:cs typeface="B Titr" panose="00000700000000000000" pitchFamily="2" charset="-78"/>
              </a:rPr>
              <a:t>رما</a:t>
            </a:r>
            <a:r>
              <a:rPr lang="fa-IR" sz="2800" dirty="0" smtClean="0">
                <a:cs typeface="B Titr" panose="00000700000000000000" pitchFamily="2" charset="-78"/>
              </a:rPr>
              <a:t> نی</a:t>
            </a:r>
            <a:endParaRPr lang="fa-IR" sz="2800" dirty="0">
              <a:cs typeface="B Titr" panose="00000700000000000000" pitchFamily="2" charset="-78"/>
            </a:endParaRPr>
          </a:p>
          <a:p>
            <a:pPr algn="ctr"/>
            <a:endParaRPr lang="fa-IR" sz="2800" dirty="0">
              <a:cs typeface="B Titr" panose="00000700000000000000" pitchFamily="2" charset="-78"/>
            </a:endParaRPr>
          </a:p>
          <a:p>
            <a:pPr algn="ctr"/>
            <a:endParaRPr lang="fa-IR" sz="2800" dirty="0" smtClean="0">
              <a:cs typeface="B Titr" panose="00000700000000000000" pitchFamily="2" charset="-78"/>
            </a:endParaRPr>
          </a:p>
          <a:p>
            <a:endParaRPr lang="fa-IR" sz="2800" dirty="0">
              <a:cs typeface="B Titr" panose="00000700000000000000" pitchFamily="2" charset="-78"/>
            </a:endParaRPr>
          </a:p>
          <a:p>
            <a:pPr algn="ctr"/>
            <a:r>
              <a:rPr lang="fa-IR" sz="2800" dirty="0" smtClean="0">
                <a:cs typeface="B Titr" panose="00000700000000000000" pitchFamily="2" charset="-78"/>
              </a:rPr>
              <a:t>ارائه  دهنده : مصطفی سیدقلعه</a:t>
            </a:r>
          </a:p>
          <a:p>
            <a:pPr algn="ctr"/>
            <a:endParaRPr lang="fa-IR" sz="2800" dirty="0">
              <a:cs typeface="B Titr" panose="00000700000000000000" pitchFamily="2" charset="-78"/>
            </a:endParaRPr>
          </a:p>
          <a:p>
            <a:pPr algn="ctr"/>
            <a:endParaRPr lang="fa-IR" sz="2800" dirty="0" smtClean="0">
              <a:cs typeface="B Titr" panose="00000700000000000000" pitchFamily="2" charset="-78"/>
            </a:endParaRPr>
          </a:p>
          <a:p>
            <a:pPr algn="ctr"/>
            <a:endParaRPr lang="fa-IR" sz="2800" dirty="0" smtClean="0">
              <a:cs typeface="B Titr" panose="00000700000000000000" pitchFamily="2" charset="-78"/>
            </a:endParaRPr>
          </a:p>
          <a:p>
            <a:pPr algn="ctr"/>
            <a:r>
              <a:rPr lang="fa-IR" sz="2800" dirty="0" smtClean="0">
                <a:cs typeface="B Titr" panose="00000700000000000000" pitchFamily="2" charset="-78"/>
              </a:rPr>
              <a:t>کارشناس رسمی دادگستری _ اموربیمه</a:t>
            </a:r>
          </a:p>
          <a:p>
            <a:pPr algn="ctr"/>
            <a:endParaRPr lang="fa-IR" sz="2800" dirty="0">
              <a:cs typeface="B Titr" panose="00000700000000000000" pitchFamily="2" charset="-78"/>
            </a:endParaRPr>
          </a:p>
          <a:p>
            <a:pPr algn="ctr"/>
            <a:endParaRPr lang="en-US" sz="2800" dirty="0" smtClean="0">
              <a:cs typeface="B Titr" panose="00000700000000000000" pitchFamily="2" charset="-78"/>
            </a:endParaRPr>
          </a:p>
          <a:p>
            <a:pPr algn="ctr"/>
            <a:endParaRPr lang="en-US" sz="2800" dirty="0">
              <a:cs typeface="B Titr" panose="00000700000000000000" pitchFamily="2" charset="-78"/>
            </a:endParaRPr>
          </a:p>
        </p:txBody>
      </p:sp>
    </p:spTree>
    <p:extLst>
      <p:ext uri="{BB962C8B-B14F-4D97-AF65-F5344CB8AC3E}">
        <p14:creationId xmlns:p14="http://schemas.microsoft.com/office/powerpoint/2010/main" val="22186466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595" y="0"/>
            <a:ext cx="9928538" cy="420486"/>
          </a:xfrm>
        </p:spPr>
        <p:txBody>
          <a:bodyPr>
            <a:noAutofit/>
          </a:bodyPr>
          <a:lstStyle/>
          <a:p>
            <a:pPr algn="ctr" rtl="1"/>
            <a:r>
              <a:rPr lang="fa-IR" sz="2800" b="1" dirty="0" smtClean="0">
                <a:solidFill>
                  <a:srgbClr val="FF0000"/>
                </a:solidFill>
              </a:rPr>
              <a:t>ادامه :</a:t>
            </a:r>
            <a:endParaRPr lang="en-US" sz="2800" b="1" dirty="0">
              <a:solidFill>
                <a:srgbClr val="FF0000"/>
              </a:solidFill>
            </a:endParaRPr>
          </a:p>
        </p:txBody>
      </p:sp>
      <p:sp>
        <p:nvSpPr>
          <p:cNvPr id="3" name="Rectangle 2"/>
          <p:cNvSpPr/>
          <p:nvPr/>
        </p:nvSpPr>
        <p:spPr>
          <a:xfrm>
            <a:off x="0" y="338178"/>
            <a:ext cx="12192000" cy="1862048"/>
          </a:xfrm>
          <a:prstGeom prst="rect">
            <a:avLst/>
          </a:prstGeom>
        </p:spPr>
        <p:txBody>
          <a:bodyPr wrap="square">
            <a:spAutoFit/>
          </a:bodyPr>
          <a:lstStyle/>
          <a:p>
            <a:pPr algn="justLow" rtl="1">
              <a:lnSpc>
                <a:spcPct val="115000"/>
              </a:lnSpc>
              <a:spcAft>
                <a:spcPts val="1000"/>
              </a:spcAft>
            </a:pPr>
            <a:r>
              <a:rPr lang="fa-IR" sz="2000" b="1" dirty="0">
                <a:latin typeface="Calibri" panose="020F0502020204030204" pitchFamily="34" charset="0"/>
                <a:ea typeface="Calibri" panose="020F0502020204030204" pitchFamily="34" charset="0"/>
              </a:rPr>
              <a:t>4-</a:t>
            </a:r>
            <a:r>
              <a:rPr lang="fa-IR" sz="2000" dirty="0">
                <a:latin typeface="Calibri" panose="020F0502020204030204" pitchFamily="34" charset="0"/>
                <a:ea typeface="Calibri" panose="020F0502020204030204" pitchFamily="34" charset="0"/>
              </a:rPr>
              <a:t>ـ </a:t>
            </a:r>
            <a:r>
              <a:rPr lang="fa-IR" sz="2000" b="1" dirty="0">
                <a:latin typeface="Calibri" panose="020F0502020204030204" pitchFamily="34" charset="0"/>
                <a:ea typeface="Calibri" panose="020F0502020204030204" pitchFamily="34" charset="0"/>
              </a:rPr>
              <a:t>نظارت بر انبار طبی و انبار اسقاط</a:t>
            </a:r>
            <a:r>
              <a:rPr lang="en-US" sz="2000" b="1" dirty="0">
                <a:latin typeface="Calibri" panose="020F0502020204030204" pitchFamily="34" charset="0"/>
                <a:ea typeface="Calibri" panose="020F0502020204030204" pitchFamily="34" charset="0"/>
                <a:cs typeface="Arial" panose="020B0604020202020204" pitchFamily="34" charset="0"/>
              </a:rPr>
              <a:t> : </a:t>
            </a:r>
            <a:r>
              <a:rPr lang="fa-IR" sz="2000" b="1" dirty="0">
                <a:latin typeface="Calibri" panose="020F0502020204030204" pitchFamily="34" charset="0"/>
                <a:ea typeface="Calibri" panose="020F0502020204030204" pitchFamily="34" charset="0"/>
              </a:rPr>
              <a:t>همان اندازه که تجهیزات و لوازم پزشکی در تشخیص و درمان اهمیت و حساسیت دارد، رعایت شرایط نگهداری و انبار تجهیزات </a:t>
            </a:r>
            <a:r>
              <a:rPr lang="fa-IR" sz="2000" b="1" dirty="0" err="1">
                <a:latin typeface="Calibri" panose="020F0502020204030204" pitchFamily="34" charset="0"/>
                <a:ea typeface="Calibri" panose="020F0502020204030204" pitchFamily="34" charset="0"/>
              </a:rPr>
              <a:t>ولوازم</a:t>
            </a:r>
            <a:r>
              <a:rPr lang="fa-IR" sz="2000" b="1" dirty="0">
                <a:latin typeface="Calibri" panose="020F0502020204030204" pitchFamily="34" charset="0"/>
                <a:ea typeface="Calibri" panose="020F0502020204030204" pitchFamily="34" charset="0"/>
              </a:rPr>
              <a:t> پزشکی و قطعات آنها نیز از اهمیت و حساسیت برخوردار است . از طرفی اهمیت برنامه ریزی جهت تامین بموقع قطعات و لوازم پزشکی </a:t>
            </a:r>
            <a:r>
              <a:rPr lang="fa-IR" sz="2000" b="1" dirty="0" err="1">
                <a:latin typeface="Calibri" panose="020F0502020204030204" pitchFamily="34" charset="0"/>
                <a:ea typeface="Calibri" panose="020F0502020204030204" pitchFamily="34" charset="0"/>
              </a:rPr>
              <a:t>موردمصرف</a:t>
            </a:r>
            <a:r>
              <a:rPr lang="fa-IR" sz="2000" b="1" dirty="0">
                <a:latin typeface="Calibri" panose="020F0502020204030204" pitchFamily="34" charset="0"/>
                <a:ea typeface="Calibri" panose="020F0502020204030204" pitchFamily="34" charset="0"/>
              </a:rPr>
              <a:t> در بیمارستان نیازی به توضیح ندارد . بعلاوه نظارت بر نحوه اعلام اسقاطی تجهیزات پزشکی ، بکارگیری قطعات سالم موجود در دستگاه اسقاطی جهت راه اندازی سایر دستگاهها و نیز در صورت امکان تعمیر و راه اندازی دستگاههایی که به غلط اسقاط اعلام گردیده </a:t>
            </a:r>
            <a:r>
              <a:rPr lang="fa-IR" sz="2000" b="1" dirty="0" err="1">
                <a:latin typeface="Calibri" panose="020F0502020204030204" pitchFamily="34" charset="0"/>
                <a:ea typeface="Calibri" panose="020F0502020204030204" pitchFamily="34" charset="0"/>
              </a:rPr>
              <a:t>اند</a:t>
            </a:r>
            <a:r>
              <a:rPr lang="fa-IR" sz="2000" b="1" dirty="0">
                <a:latin typeface="Calibri" panose="020F0502020204030204" pitchFamily="34" charset="0"/>
                <a:ea typeface="Calibri" panose="020F0502020204030204" pitchFamily="34" charset="0"/>
              </a:rPr>
              <a:t> ، در کاهش هزینه های مرکز درمانی می تواند تاثیر بسزایی داشته باشد.</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Rectangle 3"/>
          <p:cNvSpPr/>
          <p:nvPr/>
        </p:nvSpPr>
        <p:spPr>
          <a:xfrm>
            <a:off x="0" y="2120750"/>
            <a:ext cx="12192000" cy="2215991"/>
          </a:xfrm>
          <a:prstGeom prst="rect">
            <a:avLst/>
          </a:prstGeom>
        </p:spPr>
        <p:txBody>
          <a:bodyPr wrap="square">
            <a:spAutoFit/>
          </a:bodyPr>
          <a:lstStyle/>
          <a:p>
            <a:pPr algn="justLow" rtl="1">
              <a:lnSpc>
                <a:spcPct val="115000"/>
              </a:lnSpc>
              <a:spcAft>
                <a:spcPts val="1000"/>
              </a:spcAft>
            </a:pPr>
            <a:r>
              <a:rPr lang="fa-IR" sz="2000" b="1" dirty="0">
                <a:latin typeface="Calibri" panose="020F0502020204030204" pitchFamily="34" charset="0"/>
                <a:ea typeface="Calibri" panose="020F0502020204030204" pitchFamily="34" charset="0"/>
              </a:rPr>
              <a:t>5-</a:t>
            </a:r>
            <a:r>
              <a:rPr lang="fa-IR" sz="2000" dirty="0">
                <a:latin typeface="Calibri" panose="020F0502020204030204" pitchFamily="34" charset="0"/>
                <a:ea typeface="Calibri" panose="020F0502020204030204" pitchFamily="34" charset="0"/>
              </a:rPr>
              <a:t>ـ </a:t>
            </a:r>
            <a:r>
              <a:rPr lang="fa-IR" sz="2000" b="1" dirty="0">
                <a:latin typeface="Calibri" panose="020F0502020204030204" pitchFamily="34" charset="0"/>
                <a:ea typeface="Calibri" panose="020F0502020204030204" pitchFamily="34" charset="0"/>
              </a:rPr>
              <a:t>مدیریت نگهداری و عملکرد دستگاه</a:t>
            </a:r>
            <a:r>
              <a:rPr lang="en-US" sz="2000" b="1" dirty="0">
                <a:latin typeface="Calibri" panose="020F0502020204030204" pitchFamily="34" charset="0"/>
                <a:ea typeface="Calibri" panose="020F0502020204030204" pitchFamily="34" charset="0"/>
                <a:cs typeface="Arial" panose="020B0604020202020204" pitchFamily="34" charset="0"/>
              </a:rPr>
              <a:t> : </a:t>
            </a:r>
            <a:r>
              <a:rPr lang="fa-IR" sz="2000" b="1" u="sng" dirty="0">
                <a:solidFill>
                  <a:srgbClr val="FF0000"/>
                </a:solidFill>
                <a:latin typeface="Calibri" panose="020F0502020204030204" pitchFamily="34" charset="0"/>
                <a:ea typeface="Calibri" panose="020F0502020204030204" pitchFamily="34" charset="0"/>
              </a:rPr>
              <a:t>نگهداری پیشگیرانه</a:t>
            </a:r>
            <a:r>
              <a:rPr lang="en-US" sz="2000" b="1" u="sng" dirty="0">
                <a:solidFill>
                  <a:srgbClr val="FF0000"/>
                </a:solidFill>
                <a:latin typeface="Calibri" panose="020F0502020204030204" pitchFamily="34" charset="0"/>
                <a:ea typeface="Calibri" panose="020F0502020204030204" pitchFamily="34" charset="0"/>
                <a:cs typeface="Arial" panose="020B0604020202020204" pitchFamily="34" charset="0"/>
              </a:rPr>
              <a:t> ( Preventive Maintenance ) </a:t>
            </a:r>
            <a:r>
              <a:rPr lang="fa-IR" sz="2000" b="1" u="sng" dirty="0">
                <a:solidFill>
                  <a:srgbClr val="FF0000"/>
                </a:solidFill>
                <a:latin typeface="Calibri" panose="020F0502020204030204" pitchFamily="34" charset="0"/>
                <a:ea typeface="Calibri" panose="020F0502020204030204" pitchFamily="34" charset="0"/>
              </a:rPr>
              <a:t>یا به اختصار</a:t>
            </a:r>
            <a:r>
              <a:rPr lang="en-US" sz="2000" b="1" u="sng" dirty="0">
                <a:solidFill>
                  <a:srgbClr val="FF0000"/>
                </a:solidFill>
                <a:latin typeface="Calibri" panose="020F0502020204030204" pitchFamily="34" charset="0"/>
                <a:ea typeface="Calibri" panose="020F0502020204030204" pitchFamily="34" charset="0"/>
                <a:cs typeface="Arial" panose="020B0604020202020204" pitchFamily="34" charset="0"/>
              </a:rPr>
              <a:t> PM </a:t>
            </a:r>
            <a:r>
              <a:rPr lang="fa-IR" sz="2000" b="1" u="sng" dirty="0">
                <a:solidFill>
                  <a:srgbClr val="FF0000"/>
                </a:solidFill>
                <a:latin typeface="Calibri" panose="020F0502020204030204" pitchFamily="34" charset="0"/>
                <a:ea typeface="Calibri" panose="020F0502020204030204" pitchFamily="34" charset="0"/>
              </a:rPr>
              <a:t>به مجموعه عملیات و بازرسی </a:t>
            </a:r>
            <a:r>
              <a:rPr lang="fa-IR" sz="2000" b="1" u="sng" dirty="0" err="1">
                <a:solidFill>
                  <a:srgbClr val="FF0000"/>
                </a:solidFill>
                <a:latin typeface="Calibri" panose="020F0502020204030204" pitchFamily="34" charset="0"/>
                <a:ea typeface="Calibri" panose="020F0502020204030204" pitchFamily="34" charset="0"/>
              </a:rPr>
              <a:t>هایی</a:t>
            </a:r>
            <a:r>
              <a:rPr lang="fa-IR" sz="2000" b="1" u="sng" dirty="0">
                <a:solidFill>
                  <a:srgbClr val="FF0000"/>
                </a:solidFill>
                <a:latin typeface="Calibri" panose="020F0502020204030204" pitchFamily="34" charset="0"/>
                <a:ea typeface="Calibri" panose="020F0502020204030204" pitchFamily="34" charset="0"/>
              </a:rPr>
              <a:t> گفته می شود که برای جلوگیری از خرابی ناگهانی و افزایش عمر مفید دستگاه به صورت دوره ای صورت می پذیرد . </a:t>
            </a:r>
            <a:r>
              <a:rPr lang="fa-IR" sz="2000" b="1" dirty="0">
                <a:latin typeface="Calibri" panose="020F0502020204030204" pitchFamily="34" charset="0"/>
                <a:ea typeface="Calibri" panose="020F0502020204030204" pitchFamily="34" charset="0"/>
              </a:rPr>
              <a:t>در این راستا برنامه ریزی و تهیه </a:t>
            </a:r>
            <a:r>
              <a:rPr lang="fa-IR" sz="2000" b="1" dirty="0" err="1">
                <a:latin typeface="Calibri" panose="020F0502020204030204" pitchFamily="34" charset="0"/>
                <a:ea typeface="Calibri" panose="020F0502020204030204" pitchFamily="34" charset="0"/>
              </a:rPr>
              <a:t>روالهای</a:t>
            </a:r>
            <a:r>
              <a:rPr lang="fa-IR" sz="2000" b="1" dirty="0">
                <a:latin typeface="Calibri" panose="020F0502020204030204" pitchFamily="34" charset="0"/>
                <a:ea typeface="Calibri" panose="020F0502020204030204" pitchFamily="34" charset="0"/>
              </a:rPr>
              <a:t> لازم و فرمهای مربوط به هر دستگاه با توجه به توصیه ها و نکات اعلام شده از سوی تولید کننده برای بازدیدهای دوره ای</a:t>
            </a:r>
            <a:r>
              <a:rPr lang="en-US" sz="2000" b="1" dirty="0">
                <a:latin typeface="Calibri" panose="020F0502020204030204" pitchFamily="34" charset="0"/>
                <a:ea typeface="Calibri" panose="020F0502020204030204" pitchFamily="34" charset="0"/>
                <a:cs typeface="Arial" panose="020B0604020202020204" pitchFamily="34" charset="0"/>
              </a:rPr>
              <a:t> PM </a:t>
            </a:r>
            <a:r>
              <a:rPr lang="fa-IR" sz="2000" b="1" dirty="0">
                <a:latin typeface="Calibri" panose="020F0502020204030204" pitchFamily="34" charset="0"/>
                <a:ea typeface="Calibri" panose="020F0502020204030204" pitchFamily="34" charset="0"/>
              </a:rPr>
              <a:t>انجام می گیرد . از طرفی بررسی صحت عملکرد و دقت پارامترهای خروجی تجهیزات در تشخیص و عملیات درمانی کادر پزشکی نقش تعیین کننده ای دارد . برای اطمینان از عملکرد صحیح تجهیزات و </a:t>
            </a:r>
            <a:r>
              <a:rPr lang="fa-IR" sz="2000" b="1" dirty="0" err="1">
                <a:latin typeface="Calibri" panose="020F0502020204030204" pitchFamily="34" charset="0"/>
                <a:ea typeface="Calibri" panose="020F0502020204030204" pitchFamily="34" charset="0"/>
              </a:rPr>
              <a:t>کالیبره</a:t>
            </a:r>
            <a:r>
              <a:rPr lang="fa-IR" sz="2000" b="1" dirty="0">
                <a:latin typeface="Calibri" panose="020F0502020204030204" pitchFamily="34" charset="0"/>
                <a:ea typeface="Calibri" panose="020F0502020204030204" pitchFamily="34" charset="0"/>
              </a:rPr>
              <a:t> نمودن آنها ، می بایست آزمونهایی به شکل دوره ای و با استفاده از ابزارهای ویژه </a:t>
            </a:r>
            <a:r>
              <a:rPr lang="fa-IR" sz="2000" b="1" dirty="0" err="1">
                <a:latin typeface="Calibri" panose="020F0502020204030204" pitchFamily="34" charset="0"/>
                <a:ea typeface="Calibri" panose="020F0502020204030204" pitchFamily="34" charset="0"/>
              </a:rPr>
              <a:t>کالیبراسیون</a:t>
            </a:r>
            <a:r>
              <a:rPr lang="fa-IR" sz="2000" b="1" dirty="0">
                <a:latin typeface="Calibri" panose="020F0502020204030204" pitchFamily="34" charset="0"/>
                <a:ea typeface="Calibri" panose="020F0502020204030204" pitchFamily="34" charset="0"/>
              </a:rPr>
              <a:t> بر روی دستگاه انجام پذیرفته و خطاهای موجود تصحیح گردد.</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53662" y="4336741"/>
            <a:ext cx="12299324" cy="2322174"/>
          </a:xfrm>
          <a:prstGeom prst="rect">
            <a:avLst/>
          </a:prstGeom>
        </p:spPr>
        <p:txBody>
          <a:bodyPr wrap="square">
            <a:spAutoFit/>
          </a:bodyPr>
          <a:lstStyle/>
          <a:p>
            <a:pPr algn="justLow" rtl="1">
              <a:lnSpc>
                <a:spcPct val="115000"/>
              </a:lnSpc>
              <a:spcAft>
                <a:spcPts val="1000"/>
              </a:spcAft>
            </a:pPr>
            <a:r>
              <a:rPr lang="fa-IR" b="1" dirty="0">
                <a:latin typeface="Calibri" panose="020F0502020204030204" pitchFamily="34" charset="0"/>
                <a:ea typeface="Calibri" panose="020F0502020204030204" pitchFamily="34" charset="0"/>
              </a:rPr>
              <a:t>6-</a:t>
            </a:r>
            <a:r>
              <a:rPr lang="fa-IR" sz="1600" dirty="0">
                <a:latin typeface="Calibri" panose="020F0502020204030204" pitchFamily="34" charset="0"/>
                <a:ea typeface="Calibri" panose="020F0502020204030204" pitchFamily="34" charset="0"/>
              </a:rPr>
              <a:t> </a:t>
            </a:r>
            <a:r>
              <a:rPr lang="fa-IR" b="1" dirty="0">
                <a:latin typeface="Calibri" panose="020F0502020204030204" pitchFamily="34" charset="0"/>
                <a:ea typeface="Calibri" panose="020F0502020204030204" pitchFamily="34" charset="0"/>
              </a:rPr>
              <a:t>کارشناسی مشاور خرید تجهیزات و وسایل پزشکی</a:t>
            </a:r>
            <a:r>
              <a:rPr lang="en-US" b="1" dirty="0">
                <a:latin typeface="Calibri" panose="020F0502020204030204" pitchFamily="34" charset="0"/>
                <a:ea typeface="Calibri" panose="020F0502020204030204" pitchFamily="34" charset="0"/>
                <a:cs typeface="Arial" panose="020B0604020202020204" pitchFamily="34" charset="0"/>
              </a:rPr>
              <a:t> : </a:t>
            </a:r>
            <a:r>
              <a:rPr lang="fa-IR" b="1" dirty="0">
                <a:latin typeface="Calibri" panose="020F0502020204030204" pitchFamily="34" charset="0"/>
                <a:ea typeface="Calibri" panose="020F0502020204030204" pitchFamily="34" charset="0"/>
              </a:rPr>
              <a:t>نیاز به دقت و </a:t>
            </a:r>
            <a:r>
              <a:rPr lang="fa-IR" b="1" dirty="0" err="1">
                <a:latin typeface="Calibri" panose="020F0502020204030204" pitchFamily="34" charset="0"/>
                <a:ea typeface="Calibri" panose="020F0502020204030204" pitchFamily="34" charset="0"/>
              </a:rPr>
              <a:t>امعان</a:t>
            </a:r>
            <a:r>
              <a:rPr lang="fa-IR" b="1" dirty="0">
                <a:latin typeface="Calibri" panose="020F0502020204030204" pitchFamily="34" charset="0"/>
                <a:ea typeface="Calibri" panose="020F0502020204030204" pitchFamily="34" charset="0"/>
              </a:rPr>
              <a:t> نظر در خصوص پارامترهای ذیل جهت خرید تجهیزات و وسایل پزشکی برای مرکز درمانی ، واحد مهندسی پزشکی را </a:t>
            </a:r>
            <a:r>
              <a:rPr lang="fa-IR" b="1" dirty="0" err="1">
                <a:latin typeface="Calibri" panose="020F0502020204030204" pitchFamily="34" charset="0"/>
                <a:ea typeface="Calibri" panose="020F0502020204030204" pitchFamily="34" charset="0"/>
              </a:rPr>
              <a:t>بعنوان</a:t>
            </a:r>
            <a:r>
              <a:rPr lang="fa-IR" b="1" dirty="0">
                <a:latin typeface="Calibri" panose="020F0502020204030204" pitchFamily="34" charset="0"/>
                <a:ea typeface="Calibri" panose="020F0502020204030204" pitchFamily="34" charset="0"/>
              </a:rPr>
              <a:t> یک عضو موثر در کمیته خرید مطرح می نماید</a:t>
            </a:r>
            <a:r>
              <a:rPr lang="en-US" b="1" dirty="0">
                <a:latin typeface="Calibri" panose="020F0502020204030204" pitchFamily="34" charset="0"/>
                <a:ea typeface="Calibri" panose="020F0502020204030204" pitchFamily="34" charset="0"/>
                <a:cs typeface="Arial" panose="020B0604020202020204" pitchFamily="34" charset="0"/>
              </a:rPr>
              <a:t> : </a:t>
            </a:r>
            <a:r>
              <a:rPr lang="fa-IR" b="1" dirty="0">
                <a:latin typeface="Calibri" panose="020F0502020204030204" pitchFamily="34" charset="0"/>
                <a:ea typeface="Calibri" panose="020F0502020204030204" pitchFamily="34" charset="0"/>
              </a:rPr>
              <a:t>ـ شناسایی </a:t>
            </a:r>
            <a:r>
              <a:rPr lang="fa-IR" b="1" dirty="0" err="1">
                <a:latin typeface="Calibri" panose="020F0502020204030204" pitchFamily="34" charset="0"/>
                <a:ea typeface="Calibri" panose="020F0502020204030204" pitchFamily="34" charset="0"/>
              </a:rPr>
              <a:t>پارامترها</a:t>
            </a:r>
            <a:r>
              <a:rPr lang="fa-IR" b="1" dirty="0">
                <a:latin typeface="Calibri" panose="020F0502020204030204" pitchFamily="34" charset="0"/>
                <a:ea typeface="Calibri" panose="020F0502020204030204" pitchFamily="34" charset="0"/>
              </a:rPr>
              <a:t> و عملکردهای مورد نیاز مرکز درمانی بر اساس میزان و نوع مراجعین و انتظارات کادر پزشکی </a:t>
            </a:r>
            <a:r>
              <a:rPr lang="fa-IR" b="1" dirty="0" err="1">
                <a:latin typeface="Calibri" panose="020F0502020204030204" pitchFamily="34" charset="0"/>
                <a:ea typeface="Calibri" panose="020F0502020204030204" pitchFamily="34" charset="0"/>
              </a:rPr>
              <a:t>وبر</a:t>
            </a:r>
            <a:r>
              <a:rPr lang="fa-IR" b="1" dirty="0">
                <a:latin typeface="Calibri" panose="020F0502020204030204" pitchFamily="34" charset="0"/>
                <a:ea typeface="Calibri" panose="020F0502020204030204" pitchFamily="34" charset="0"/>
              </a:rPr>
              <a:t> این اساس شناسایی دستگاههایی که واجد این </a:t>
            </a:r>
            <a:r>
              <a:rPr lang="fa-IR" b="1" dirty="0" err="1">
                <a:latin typeface="Calibri" panose="020F0502020204030204" pitchFamily="34" charset="0"/>
                <a:ea typeface="Calibri" panose="020F0502020204030204" pitchFamily="34" charset="0"/>
              </a:rPr>
              <a:t>پارامترها</a:t>
            </a:r>
            <a:r>
              <a:rPr lang="fa-IR" b="1" dirty="0">
                <a:latin typeface="Calibri" panose="020F0502020204030204" pitchFamily="34" charset="0"/>
                <a:ea typeface="Calibri" panose="020F0502020204030204" pitchFamily="34" charset="0"/>
              </a:rPr>
              <a:t> و </a:t>
            </a:r>
            <a:r>
              <a:rPr lang="fa-IR" b="1" dirty="0" err="1">
                <a:latin typeface="Calibri" panose="020F0502020204030204" pitchFamily="34" charset="0"/>
                <a:ea typeface="Calibri" panose="020F0502020204030204" pitchFamily="34" charset="0"/>
              </a:rPr>
              <a:t>عملکردها</a:t>
            </a:r>
            <a:r>
              <a:rPr lang="fa-IR" b="1" dirty="0">
                <a:latin typeface="Calibri" panose="020F0502020204030204" pitchFamily="34" charset="0"/>
                <a:ea typeface="Calibri" panose="020F0502020204030204" pitchFamily="34" charset="0"/>
              </a:rPr>
              <a:t> می باشند</a:t>
            </a:r>
            <a:r>
              <a:rPr lang="en-US" b="1" dirty="0">
                <a:latin typeface="Calibri" panose="020F0502020204030204" pitchFamily="34" charset="0"/>
                <a:ea typeface="Calibri" panose="020F0502020204030204" pitchFamily="34" charset="0"/>
                <a:cs typeface="Arial" panose="020B0604020202020204" pitchFamily="34" charset="0"/>
              </a:rPr>
              <a:t> . </a:t>
            </a:r>
            <a:r>
              <a:rPr lang="fa-IR" b="1" dirty="0">
                <a:latin typeface="Calibri" panose="020F0502020204030204" pitchFamily="34" charset="0"/>
                <a:ea typeface="Calibri" panose="020F0502020204030204" pitchFamily="34" charset="0"/>
              </a:rPr>
              <a:t>ـ مسایل لازم برای سرویس و نگهداری ، وضعیت سرویس داخل کشور و تامین قطعات </a:t>
            </a:r>
            <a:r>
              <a:rPr lang="fa-IR" b="1" dirty="0" err="1">
                <a:latin typeface="Calibri" panose="020F0502020204030204" pitchFamily="34" charset="0"/>
                <a:ea typeface="Calibri" panose="020F0502020204030204" pitchFamily="34" charset="0"/>
              </a:rPr>
              <a:t>یدکی</a:t>
            </a:r>
            <a:r>
              <a:rPr lang="fa-IR" b="1" dirty="0">
                <a:latin typeface="Calibri" panose="020F0502020204030204" pitchFamily="34" charset="0"/>
                <a:ea typeface="Calibri" panose="020F0502020204030204" pitchFamily="34" charset="0"/>
              </a:rPr>
              <a:t> ـ کسب اطلاعات فنی لازم در خصوص عملکرد دستگاه در سایر مراکز درمانی داخلی و خارجی ـ آنالیز صحت و سقم ادعاهای مطروحه از سوی فروشنده دستگاه ـ تعیین اطلاعات لازم و تعهدات فنی که از سوی فروشنده می بایست با توجه به نوع دستگاه در اختیار قرار گیرد</a:t>
            </a:r>
            <a:r>
              <a:rPr lang="en-US" b="1" dirty="0">
                <a:latin typeface="Calibri" panose="020F0502020204030204" pitchFamily="34" charset="0"/>
                <a:ea typeface="Calibri" panose="020F0502020204030204" pitchFamily="34" charset="0"/>
                <a:cs typeface="Arial" panose="020B0604020202020204" pitchFamily="34" charset="0"/>
              </a:rPr>
              <a:t> . </a:t>
            </a:r>
            <a:r>
              <a:rPr lang="fa-IR" b="1" dirty="0">
                <a:latin typeface="Calibri" panose="020F0502020204030204" pitchFamily="34" charset="0"/>
                <a:ea typeface="Calibri" panose="020F0502020204030204" pitchFamily="34" charset="0"/>
              </a:rPr>
              <a:t>ـ کنترل دستگاههای خریداری شده بر اساس </a:t>
            </a:r>
            <a:r>
              <a:rPr lang="fa-IR" b="1" dirty="0" err="1">
                <a:latin typeface="Calibri" panose="020F0502020204030204" pitchFamily="34" charset="0"/>
                <a:ea typeface="Calibri" panose="020F0502020204030204" pitchFamily="34" charset="0"/>
              </a:rPr>
              <a:t>پروفرم</a:t>
            </a:r>
            <a:r>
              <a:rPr lang="fa-IR" b="1" dirty="0">
                <a:latin typeface="Calibri" panose="020F0502020204030204" pitchFamily="34" charset="0"/>
                <a:ea typeface="Calibri" panose="020F0502020204030204" pitchFamily="34" charset="0"/>
              </a:rPr>
              <a:t> های مربوطه و اطمینان از وجود تائیدیه های حاصل از انجام تست های پذیرش</a:t>
            </a:r>
            <a:r>
              <a:rPr lang="en-US" b="1" dirty="0">
                <a:latin typeface="Calibri" panose="020F0502020204030204" pitchFamily="34" charset="0"/>
                <a:ea typeface="Calibri" panose="020F0502020204030204" pitchFamily="34" charset="0"/>
                <a:cs typeface="Arial" panose="020B0604020202020204" pitchFamily="34" charset="0"/>
              </a:rPr>
              <a:t> ( Acceptance Test</a:t>
            </a:r>
            <a:r>
              <a:rPr lang="en-US" b="1" u="sng" dirty="0">
                <a:solidFill>
                  <a:srgbClr val="0000FF"/>
                </a:solidFill>
                <a:latin typeface="Calibri" panose="020F0502020204030204" pitchFamily="34" charset="0"/>
                <a:ea typeface="Calibri" panose="020F0502020204030204" pitchFamily="34" charset="0"/>
                <a:cs typeface="Arial" panose="020B0604020202020204" pitchFamily="34" charset="0"/>
                <a:hlinkClick r:id="rId2"/>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37727933"/>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863957" y="0"/>
            <a:ext cx="9825507" cy="407607"/>
          </a:xfrm>
        </p:spPr>
        <p:txBody>
          <a:bodyPr>
            <a:noAutofit/>
          </a:bodyPr>
          <a:lstStyle/>
          <a:p>
            <a:pPr algn="ctr" rtl="1"/>
            <a:r>
              <a:rPr lang="fa-IR" sz="2800" b="1" dirty="0" smtClean="0">
                <a:solidFill>
                  <a:srgbClr val="FF0000"/>
                </a:solidFill>
              </a:rPr>
              <a:t>ادامه :</a:t>
            </a:r>
            <a:endParaRPr lang="en-US" sz="2800" b="1" dirty="0">
              <a:solidFill>
                <a:srgbClr val="FF0000"/>
              </a:solidFill>
            </a:endParaRPr>
          </a:p>
        </p:txBody>
      </p:sp>
      <p:sp>
        <p:nvSpPr>
          <p:cNvPr id="5" name="Rectangle 4"/>
          <p:cNvSpPr/>
          <p:nvPr/>
        </p:nvSpPr>
        <p:spPr>
          <a:xfrm>
            <a:off x="0" y="628948"/>
            <a:ext cx="12192000" cy="5354286"/>
          </a:xfrm>
          <a:prstGeom prst="rect">
            <a:avLst/>
          </a:prstGeom>
        </p:spPr>
        <p:txBody>
          <a:bodyPr wrap="square">
            <a:spAutoFit/>
          </a:bodyPr>
          <a:lstStyle/>
          <a:p>
            <a:pPr algn="justLow" rtl="1">
              <a:lnSpc>
                <a:spcPct val="115000"/>
              </a:lnSpc>
              <a:spcAft>
                <a:spcPts val="1000"/>
              </a:spcAft>
            </a:pPr>
            <a:r>
              <a:rPr lang="fa-IR" sz="2400" b="1" dirty="0">
                <a:latin typeface="Calibri" panose="020F0502020204030204" pitchFamily="34" charset="0"/>
                <a:ea typeface="Calibri" panose="020F0502020204030204" pitchFamily="34" charset="0"/>
              </a:rPr>
              <a:t>7</a:t>
            </a:r>
            <a:r>
              <a:rPr lang="en-US" sz="2400" b="1" dirty="0">
                <a:latin typeface="Calibri" panose="020F0502020204030204" pitchFamily="34" charset="0"/>
                <a:ea typeface="Calibri" panose="020F0502020204030204" pitchFamily="34" charset="0"/>
                <a:cs typeface="Arial" panose="020B0604020202020204" pitchFamily="34" charset="0"/>
              </a:rPr>
              <a:t>-</a:t>
            </a:r>
            <a:r>
              <a:rPr lang="fa-IR" sz="2400" b="1" dirty="0">
                <a:latin typeface="Calibri" panose="020F0502020204030204" pitchFamily="34" charset="0"/>
                <a:ea typeface="Calibri" panose="020F0502020204030204" pitchFamily="34" charset="0"/>
              </a:rPr>
              <a:t> کارشناسی اقتصادی تجهیزات پزشکی</a:t>
            </a:r>
            <a:r>
              <a:rPr lang="en-US" sz="2400" b="1" dirty="0">
                <a:latin typeface="Calibri" panose="020F0502020204030204" pitchFamily="34" charset="0"/>
                <a:ea typeface="Calibri" panose="020F0502020204030204" pitchFamily="34" charset="0"/>
                <a:cs typeface="Arial" panose="020B0604020202020204" pitchFamily="34" charset="0"/>
              </a:rPr>
              <a:t> : </a:t>
            </a:r>
            <a:r>
              <a:rPr lang="fa-IR" sz="2400" b="1" dirty="0">
                <a:latin typeface="Calibri" panose="020F0502020204030204" pitchFamily="34" charset="0"/>
                <a:ea typeface="Calibri" panose="020F0502020204030204" pitchFamily="34" charset="0"/>
              </a:rPr>
              <a:t>بیمارستان از یک طرف به عنوان مرکزی که هزینه ها و </a:t>
            </a:r>
            <a:r>
              <a:rPr lang="fa-IR" sz="2400" b="1" dirty="0" err="1">
                <a:latin typeface="Calibri" panose="020F0502020204030204" pitchFamily="34" charset="0"/>
                <a:ea typeface="Calibri" panose="020F0502020204030204" pitchFamily="34" charset="0"/>
              </a:rPr>
              <a:t>درآمدهایی</a:t>
            </a:r>
            <a:r>
              <a:rPr lang="fa-IR" sz="2400" b="1" dirty="0">
                <a:latin typeface="Calibri" panose="020F0502020204030204" pitchFamily="34" charset="0"/>
                <a:ea typeface="Calibri" panose="020F0502020204030204" pitchFamily="34" charset="0"/>
              </a:rPr>
              <a:t> داشته و می بایست برنامه ریزی جهت ایجاد تعادل و کسب سود بیشتر در آن صورت پذیرد و از طرفی </a:t>
            </a:r>
            <a:r>
              <a:rPr lang="fa-IR" sz="2400" b="1" dirty="0" err="1">
                <a:latin typeface="Calibri" panose="020F0502020204030204" pitchFamily="34" charset="0"/>
                <a:ea typeface="Calibri" panose="020F0502020204030204" pitchFamily="34" charset="0"/>
              </a:rPr>
              <a:t>بلحاظ</a:t>
            </a:r>
            <a:r>
              <a:rPr lang="fa-IR" sz="2400" b="1" dirty="0">
                <a:latin typeface="Calibri" panose="020F0502020204030204" pitchFamily="34" charset="0"/>
                <a:ea typeface="Calibri" panose="020F0502020204030204" pitchFamily="34" charset="0"/>
              </a:rPr>
              <a:t> ارتباطی که با جان و سلامتی انسانها داشته و یکی از مهمترین و بدوی ترین نیازهای بشری را تامین می نماید ، از منظر اقتصادی </a:t>
            </a:r>
            <a:r>
              <a:rPr lang="fa-IR" sz="2400" b="1" dirty="0" err="1">
                <a:latin typeface="Calibri" panose="020F0502020204030204" pitchFamily="34" charset="0"/>
                <a:ea typeface="Calibri" panose="020F0502020204030204" pitchFamily="34" charset="0"/>
              </a:rPr>
              <a:t>بعنوان</a:t>
            </a:r>
            <a:r>
              <a:rPr lang="fa-IR" sz="2400" b="1" dirty="0">
                <a:latin typeface="Calibri" panose="020F0502020204030204" pitchFamily="34" charset="0"/>
                <a:ea typeface="Calibri" panose="020F0502020204030204" pitchFamily="34" charset="0"/>
              </a:rPr>
              <a:t> یک بنگاه اقتصادی خاص که طراحی فرآیندها و تصمیم گیریها در آن تابع شرایط و محدودیتهایی است مد نظر بوده </a:t>
            </a:r>
            <a:r>
              <a:rPr lang="fa-IR" sz="2400" b="1" dirty="0" err="1">
                <a:latin typeface="Calibri" panose="020F0502020204030204" pitchFamily="34" charset="0"/>
                <a:ea typeface="Calibri" panose="020F0502020204030204" pitchFamily="34" charset="0"/>
              </a:rPr>
              <a:t>ودر</a:t>
            </a:r>
            <a:r>
              <a:rPr lang="fa-IR" sz="2400" b="1" dirty="0">
                <a:latin typeface="Calibri" panose="020F0502020204030204" pitchFamily="34" charset="0"/>
                <a:ea typeface="Calibri" panose="020F0502020204030204" pitchFamily="34" charset="0"/>
              </a:rPr>
              <a:t> این راستا واحد مهندسی پزشکی وظیفه دارد با همکاری واحدهای امور مالی ، انبار ، حسابداری صنعتی ، شاخصه های تخصصی را در حوزه تجهیزات و وسایل پزشکی کارشناسی و جهت تصمیم گیری به مبادی ذیربط ارائه نماید</a:t>
            </a:r>
            <a:r>
              <a:rPr lang="en-US" sz="2400" b="1" dirty="0">
                <a:latin typeface="Calibri" panose="020F0502020204030204" pitchFamily="34" charset="0"/>
                <a:ea typeface="Calibri" panose="020F0502020204030204" pitchFamily="34" charset="0"/>
                <a:cs typeface="Arial" panose="020B0604020202020204" pitchFamily="34" charset="0"/>
              </a:rPr>
              <a:t>.</a:t>
            </a:r>
            <a:endParaRPr lang="en-US" sz="2400" dirty="0">
              <a:latin typeface="Calibri" panose="020F0502020204030204" pitchFamily="34" charset="0"/>
              <a:ea typeface="Calibri" panose="020F0502020204030204" pitchFamily="34" charset="0"/>
              <a:cs typeface="Arial" panose="020B0604020202020204" pitchFamily="34" charset="0"/>
            </a:endParaRPr>
          </a:p>
          <a:p>
            <a:pPr algn="justLow" rtl="1"/>
            <a:r>
              <a:rPr lang="fa-IR" sz="2400" b="1" dirty="0">
                <a:latin typeface="Calibri" panose="020F0502020204030204" pitchFamily="34" charset="0"/>
                <a:ea typeface="Calibri" panose="020F0502020204030204" pitchFamily="34" charset="0"/>
              </a:rPr>
              <a:t>8-</a:t>
            </a:r>
            <a:r>
              <a:rPr lang="fa-IR" sz="2400" dirty="0">
                <a:latin typeface="Calibri" panose="020F0502020204030204" pitchFamily="34" charset="0"/>
                <a:ea typeface="Calibri" panose="020F0502020204030204" pitchFamily="34" charset="0"/>
              </a:rPr>
              <a:t> </a:t>
            </a:r>
            <a:r>
              <a:rPr lang="fa-IR" sz="2400" b="1" dirty="0">
                <a:latin typeface="Calibri" panose="020F0502020204030204" pitchFamily="34" charset="0"/>
                <a:ea typeface="Calibri" panose="020F0502020204030204" pitchFamily="34" charset="0"/>
              </a:rPr>
              <a:t>نظارت بر اجرای استانداردهای فضاهای درمانی در خصوص تجهیزات پزشکی</a:t>
            </a:r>
            <a:r>
              <a:rPr lang="en-US" sz="2400" b="1" dirty="0">
                <a:latin typeface="Calibri" panose="020F0502020204030204" pitchFamily="34" charset="0"/>
                <a:ea typeface="Calibri" panose="020F0502020204030204" pitchFamily="34" charset="0"/>
                <a:cs typeface="Arial" panose="020B0604020202020204" pitchFamily="34" charset="0"/>
              </a:rPr>
              <a:t> : </a:t>
            </a:r>
            <a:r>
              <a:rPr lang="fa-IR" sz="2400" b="1" dirty="0">
                <a:latin typeface="Calibri" panose="020F0502020204030204" pitchFamily="34" charset="0"/>
                <a:ea typeface="Calibri" panose="020F0502020204030204" pitchFamily="34" charset="0"/>
              </a:rPr>
              <a:t>تشخیص و اجرای بهینه استانداردهای فضاهای درمانی با توجه به فرآیندهای درمانی در بیمارستان نظیر محل قرارگرفتن تجهیزات و وسایل ، نحوه ارتباط بخشها و حوزه های مختلف به یکدیگر و نحوه دسترسی به </a:t>
            </a:r>
            <a:r>
              <a:rPr lang="fa-IR" sz="2400" b="1" dirty="0" err="1">
                <a:latin typeface="Calibri" panose="020F0502020204030204" pitchFamily="34" charset="0"/>
                <a:ea typeface="Calibri" panose="020F0502020204030204" pitchFamily="34" charset="0"/>
              </a:rPr>
              <a:t>تجهیزاتی</a:t>
            </a:r>
            <a:r>
              <a:rPr lang="fa-IR" sz="2400" b="1" dirty="0">
                <a:latin typeface="Calibri" panose="020F0502020204030204" pitchFamily="34" charset="0"/>
                <a:ea typeface="Calibri" panose="020F0502020204030204" pitchFamily="34" charset="0"/>
              </a:rPr>
              <a:t> که استفاده از آنها میان چند بخش مشترک است و … از اموری است که می تواند یک مرکز درمانی را در انجام بهینه وظایف خود بویژه در زمانهای حیاتی</a:t>
            </a:r>
            <a:r>
              <a:rPr lang="en-US" sz="2400" b="1" dirty="0">
                <a:latin typeface="Calibri" panose="020F0502020204030204" pitchFamily="34" charset="0"/>
                <a:ea typeface="Calibri" panose="020F0502020204030204" pitchFamily="34" charset="0"/>
                <a:cs typeface="Arial" panose="020B0604020202020204" pitchFamily="34" charset="0"/>
              </a:rPr>
              <a:t> ( Golden Time ) </a:t>
            </a:r>
            <a:r>
              <a:rPr lang="fa-IR" sz="2400" b="1" dirty="0">
                <a:latin typeface="Calibri" panose="020F0502020204030204" pitchFamily="34" charset="0"/>
                <a:ea typeface="Calibri" panose="020F0502020204030204" pitchFamily="34" charset="0"/>
              </a:rPr>
              <a:t>یاری رساند</a:t>
            </a:r>
            <a:r>
              <a:rPr lang="en-US" sz="2400" b="1" dirty="0">
                <a:latin typeface="Calibri" panose="020F0502020204030204" pitchFamily="34" charset="0"/>
                <a:ea typeface="Calibri" panose="020F0502020204030204" pitchFamily="34" charset="0"/>
                <a:cs typeface="Arial" panose="020B0604020202020204" pitchFamily="34" charset="0"/>
              </a:rPr>
              <a:t> . </a:t>
            </a:r>
            <a:r>
              <a:rPr lang="fa-IR" sz="2400" b="1" u="sng" dirty="0">
                <a:solidFill>
                  <a:srgbClr val="FF0000"/>
                </a:solidFill>
                <a:latin typeface="Calibri" panose="020F0502020204030204" pitchFamily="34" charset="0"/>
                <a:ea typeface="Calibri" panose="020F0502020204030204" pitchFamily="34" charset="0"/>
              </a:rPr>
              <a:t>همچنین در بعضی قسمتهای در نظر نگرفتن شرایط فیزیکی و امکانات لازم هم می تواند باعث آسیب رساندن به دستگاه شود و هم اینکه ممکن است عوارض جبران ناپذیری برای پرسنل و بیماران بخش مربوطه و یا بخشهای مجاور داشته باشد.</a:t>
            </a:r>
            <a:endParaRPr lang="en-US" sz="2400" u="sng" dirty="0">
              <a:solidFill>
                <a:srgbClr val="FF0000"/>
              </a:solidFill>
            </a:endParaRPr>
          </a:p>
        </p:txBody>
      </p:sp>
    </p:spTree>
    <p:extLst>
      <p:ext uri="{BB962C8B-B14F-4D97-AF65-F5344CB8AC3E}">
        <p14:creationId xmlns:p14="http://schemas.microsoft.com/office/powerpoint/2010/main" val="128358902"/>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04551" y="103031"/>
            <a:ext cx="9827604" cy="749873"/>
          </a:xfrm>
          <a:prstGeom prst="rect">
            <a:avLst/>
          </a:prstGeom>
        </p:spPr>
      </p:pic>
      <p:sp>
        <p:nvSpPr>
          <p:cNvPr id="3" name="Rectangle 2"/>
          <p:cNvSpPr/>
          <p:nvPr/>
        </p:nvSpPr>
        <p:spPr>
          <a:xfrm>
            <a:off x="360608" y="1613415"/>
            <a:ext cx="11294772" cy="4171398"/>
          </a:xfrm>
          <a:prstGeom prst="rect">
            <a:avLst/>
          </a:prstGeom>
        </p:spPr>
        <p:txBody>
          <a:bodyPr wrap="square">
            <a:spAutoFit/>
          </a:bodyPr>
          <a:lstStyle/>
          <a:p>
            <a:pPr algn="justLow" rtl="1">
              <a:lnSpc>
                <a:spcPct val="115000"/>
              </a:lnSpc>
              <a:spcAft>
                <a:spcPts val="1000"/>
              </a:spcAft>
            </a:pPr>
            <a:r>
              <a:rPr lang="fa-IR" sz="2400" b="1" dirty="0">
                <a:latin typeface="Calibri" panose="020F0502020204030204" pitchFamily="34" charset="0"/>
                <a:ea typeface="Calibri" panose="020F0502020204030204" pitchFamily="34" charset="0"/>
              </a:rPr>
              <a:t>9</a:t>
            </a:r>
            <a:r>
              <a:rPr lang="en-US" sz="2400" b="1" dirty="0">
                <a:latin typeface="Calibri" panose="020F0502020204030204" pitchFamily="34" charset="0"/>
                <a:ea typeface="Calibri" panose="020F0502020204030204" pitchFamily="34" charset="0"/>
                <a:cs typeface="Arial" panose="020B0604020202020204" pitchFamily="34" charset="0"/>
              </a:rPr>
              <a:t>-</a:t>
            </a:r>
            <a:r>
              <a:rPr lang="fa-IR" sz="2400" dirty="0">
                <a:latin typeface="Calibri" panose="020F0502020204030204" pitchFamily="34" charset="0"/>
                <a:ea typeface="Calibri" panose="020F0502020204030204" pitchFamily="34" charset="0"/>
              </a:rPr>
              <a:t>ـ</a:t>
            </a:r>
            <a:r>
              <a:rPr lang="fa-IR" sz="2400" b="1" dirty="0">
                <a:latin typeface="Calibri" panose="020F0502020204030204" pitchFamily="34" charset="0"/>
                <a:ea typeface="Calibri" panose="020F0502020204030204" pitchFamily="34" charset="0"/>
              </a:rPr>
              <a:t>مستند سازی و نگهداری اطلاعات</a:t>
            </a:r>
            <a:r>
              <a:rPr lang="en-US" sz="2400" b="1" dirty="0">
                <a:latin typeface="Calibri" panose="020F0502020204030204" pitchFamily="34" charset="0"/>
                <a:ea typeface="Calibri" panose="020F0502020204030204" pitchFamily="34" charset="0"/>
                <a:cs typeface="Arial" panose="020B0604020202020204" pitchFamily="34" charset="0"/>
              </a:rPr>
              <a:t> : </a:t>
            </a:r>
            <a:r>
              <a:rPr lang="fa-IR" sz="2400" b="1" dirty="0">
                <a:latin typeface="Calibri" panose="020F0502020204030204" pitchFamily="34" charset="0"/>
                <a:ea typeface="Calibri" panose="020F0502020204030204" pitchFamily="34" charset="0"/>
              </a:rPr>
              <a:t>مستند سازی و نگهداری اطلاعات مربوط به انجام بندهای قبل جهت حفظ سوابق و طبقه بندی آنها برای دسترسی سریع و بموقع به این اطلاعات نظیر شناسنامه های تجهیزات و وسایل پزشکی ، سوابق </a:t>
            </a:r>
            <a:r>
              <a:rPr lang="fa-IR" sz="2400" b="1" dirty="0" err="1">
                <a:latin typeface="Calibri" panose="020F0502020204030204" pitchFamily="34" charset="0"/>
                <a:ea typeface="Calibri" panose="020F0502020204030204" pitchFamily="34" charset="0"/>
              </a:rPr>
              <a:t>تعمیراتی</a:t>
            </a:r>
            <a:r>
              <a:rPr lang="fa-IR" sz="2400" b="1" dirty="0">
                <a:latin typeface="Calibri" panose="020F0502020204030204" pitchFamily="34" charset="0"/>
                <a:ea typeface="Calibri" panose="020F0502020204030204" pitchFamily="34" charset="0"/>
              </a:rPr>
              <a:t> ، عملکردی ، </a:t>
            </a:r>
            <a:r>
              <a:rPr lang="en-US" sz="2400" b="1" dirty="0">
                <a:latin typeface="Calibri" panose="020F0502020204030204" pitchFamily="34" charset="0"/>
                <a:ea typeface="Calibri" panose="020F0502020204030204" pitchFamily="34" charset="0"/>
                <a:cs typeface="Arial" panose="020B0604020202020204" pitchFamily="34" charset="0"/>
              </a:rPr>
              <a:t>PM </a:t>
            </a:r>
            <a:r>
              <a:rPr lang="fa-IR" sz="2400" b="1" dirty="0">
                <a:latin typeface="Calibri" panose="020F0502020204030204" pitchFamily="34" charset="0"/>
                <a:ea typeface="Calibri" panose="020F0502020204030204" pitchFamily="34" charset="0"/>
              </a:rPr>
              <a:t>و </a:t>
            </a:r>
            <a:r>
              <a:rPr lang="fa-IR" sz="2400" b="1" dirty="0" err="1">
                <a:latin typeface="Calibri" panose="020F0502020204030204" pitchFamily="34" charset="0"/>
                <a:ea typeface="Calibri" panose="020F0502020204030204" pitchFamily="34" charset="0"/>
              </a:rPr>
              <a:t>کالیبراسیون</a:t>
            </a:r>
            <a:r>
              <a:rPr lang="fa-IR" sz="2400" b="1" dirty="0">
                <a:latin typeface="Calibri" panose="020F0502020204030204" pitchFamily="34" charset="0"/>
                <a:ea typeface="Calibri" panose="020F0502020204030204" pitchFamily="34" charset="0"/>
              </a:rPr>
              <a:t> هر کدام ، سوابق آموزشی پرسنل ، </a:t>
            </a:r>
            <a:r>
              <a:rPr lang="fa-IR" sz="2400" b="1" dirty="0" err="1">
                <a:latin typeface="Calibri" panose="020F0502020204030204" pitchFamily="34" charset="0"/>
                <a:ea typeface="Calibri" panose="020F0502020204030204" pitchFamily="34" charset="0"/>
              </a:rPr>
              <a:t>کاتالوگها</a:t>
            </a:r>
            <a:r>
              <a:rPr lang="fa-IR" sz="2400" b="1" dirty="0">
                <a:latin typeface="Calibri" panose="020F0502020204030204" pitchFamily="34" charset="0"/>
                <a:ea typeface="Calibri" panose="020F0502020204030204" pitchFamily="34" charset="0"/>
              </a:rPr>
              <a:t> ، </a:t>
            </a:r>
            <a:r>
              <a:rPr lang="fa-IR" sz="2400" b="1" dirty="0" err="1">
                <a:latin typeface="Calibri" panose="020F0502020204030204" pitchFamily="34" charset="0"/>
                <a:ea typeface="Calibri" panose="020F0502020204030204" pitchFamily="34" charset="0"/>
              </a:rPr>
              <a:t>دستورالعمها</a:t>
            </a:r>
            <a:r>
              <a:rPr lang="fa-IR" sz="2400" b="1" dirty="0">
                <a:latin typeface="Calibri" panose="020F0502020204030204" pitchFamily="34" charset="0"/>
                <a:ea typeface="Calibri" panose="020F0502020204030204" pitchFamily="34" charset="0"/>
              </a:rPr>
              <a:t> ، فیلمها ، </a:t>
            </a:r>
            <a:r>
              <a:rPr lang="fa-IR" sz="2400" b="1" dirty="0" err="1">
                <a:latin typeface="Calibri" panose="020F0502020204030204" pitchFamily="34" charset="0"/>
                <a:ea typeface="Calibri" panose="020F0502020204030204" pitchFamily="34" charset="0"/>
              </a:rPr>
              <a:t>اسلایدها</a:t>
            </a:r>
            <a:r>
              <a:rPr lang="fa-IR" sz="2400" b="1" dirty="0">
                <a:latin typeface="Calibri" panose="020F0502020204030204" pitchFamily="34" charset="0"/>
                <a:ea typeface="Calibri" panose="020F0502020204030204" pitchFamily="34" charset="0"/>
              </a:rPr>
              <a:t> و کتب مرجع مربوط به تجهیزات ، اقدامات </a:t>
            </a:r>
            <a:r>
              <a:rPr lang="fa-IR" sz="2400" b="1" dirty="0" err="1">
                <a:latin typeface="Calibri" panose="020F0502020204030204" pitchFamily="34" charset="0"/>
                <a:ea typeface="Calibri" panose="020F0502020204030204" pitchFamily="34" charset="0"/>
              </a:rPr>
              <a:t>تامینی</a:t>
            </a:r>
            <a:r>
              <a:rPr lang="fa-IR" sz="2400" b="1" dirty="0">
                <a:latin typeface="Calibri" panose="020F0502020204030204" pitchFamily="34" charset="0"/>
                <a:ea typeface="Calibri" panose="020F0502020204030204" pitchFamily="34" charset="0"/>
              </a:rPr>
              <a:t> و سایر موارد مربوط به فعالیتهای واحد </a:t>
            </a:r>
            <a:r>
              <a:rPr lang="fa-IR" sz="2400" b="1" dirty="0" err="1">
                <a:latin typeface="Calibri" panose="020F0502020204030204" pitchFamily="34" charset="0"/>
                <a:ea typeface="Calibri" panose="020F0502020204030204" pitchFamily="34" charset="0"/>
              </a:rPr>
              <a:t>بلحاظ</a:t>
            </a:r>
            <a:r>
              <a:rPr lang="fa-IR" sz="2400" b="1" dirty="0">
                <a:latin typeface="Calibri" panose="020F0502020204030204" pitchFamily="34" charset="0"/>
                <a:ea typeface="Calibri" panose="020F0502020204030204" pitchFamily="34" charset="0"/>
              </a:rPr>
              <a:t> مراجعات بعدی جهت تصمیم گیریهای آتی و تهیه گزارشهای مدون خواسته شده ، اهمیت زیادی داشته و می بایست به بهترین وجه صورت پذیرد . توصیه می گردد در این خصوص استاندارد خاصی از سوی وزارت متبوع تهیه و جهت یکسان سازی به سراسر کشور ابلاغ گردد.</a:t>
            </a:r>
            <a:endParaRPr lang="en-US" sz="2400" dirty="0">
              <a:latin typeface="Calibri" panose="020F0502020204030204" pitchFamily="34" charset="0"/>
              <a:ea typeface="Calibri" panose="020F0502020204030204" pitchFamily="34" charset="0"/>
              <a:cs typeface="Arial" panose="020B0604020202020204" pitchFamily="34" charset="0"/>
            </a:endParaRPr>
          </a:p>
          <a:p>
            <a:pPr algn="justLow" rtl="1">
              <a:lnSpc>
                <a:spcPct val="115000"/>
              </a:lnSpc>
              <a:spcAft>
                <a:spcPts val="1000"/>
              </a:spcAft>
            </a:pPr>
            <a:r>
              <a:rPr lang="fa-IR" sz="2400" b="1" dirty="0">
                <a:latin typeface="Calibri" panose="020F0502020204030204" pitchFamily="34" charset="0"/>
                <a:ea typeface="Calibri" panose="020F0502020204030204" pitchFamily="34" charset="0"/>
              </a:rPr>
              <a:t>۱۰ ـ ارتباط با اداره تجهیزات پزشکی دانشگاه علوم پزشکی متبوع</a:t>
            </a:r>
            <a:endParaRPr lang="en-US" sz="2400" dirty="0">
              <a:latin typeface="Calibri" panose="020F0502020204030204" pitchFamily="34" charset="0"/>
              <a:ea typeface="Calibri" panose="020F0502020204030204" pitchFamily="34" charset="0"/>
              <a:cs typeface="Arial" panose="020B0604020202020204" pitchFamily="34" charset="0"/>
            </a:endParaRPr>
          </a:p>
          <a:p>
            <a:pPr algn="justLow" rtl="1">
              <a:lnSpc>
                <a:spcPct val="115000"/>
              </a:lnSpc>
              <a:spcAft>
                <a:spcPts val="1000"/>
              </a:spcAft>
            </a:pPr>
            <a:r>
              <a:rPr lang="fa-IR" sz="2400" b="1" dirty="0">
                <a:latin typeface="Calibri" panose="020F0502020204030204" pitchFamily="34" charset="0"/>
                <a:ea typeface="Calibri" panose="020F0502020204030204" pitchFamily="34" charset="0"/>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085670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814542"/>
            <a:ext cx="12192000" cy="3914918"/>
          </a:xfrm>
          <a:prstGeom prst="rect">
            <a:avLst/>
          </a:prstGeom>
        </p:spPr>
        <p:txBody>
          <a:bodyPr wrap="square">
            <a:spAutoFit/>
          </a:bodyPr>
          <a:lstStyle/>
          <a:p>
            <a:pPr algn="justLow" rtl="1">
              <a:lnSpc>
                <a:spcPct val="115000"/>
              </a:lnSpc>
              <a:spcAft>
                <a:spcPts val="1000"/>
              </a:spcAft>
            </a:pPr>
            <a:r>
              <a:rPr lang="fa-IR" sz="2400" b="1" dirty="0">
                <a:latin typeface="Calibri" panose="020F0502020204030204" pitchFamily="34" charset="0"/>
                <a:ea typeface="Calibri" panose="020F0502020204030204" pitchFamily="34" charset="0"/>
              </a:rPr>
              <a:t>مشخصات فیزیکی واحد مهندسی پزشکی سطح۲ یک اتاق اداری ، یک کارگاه عمومی، یک انبار سطح ۳ یک اتاق اداری دو کارگاه ( کارگاه الکترونیک و </a:t>
            </a:r>
            <a:r>
              <a:rPr lang="fa-IR" sz="2400" b="1" dirty="0" err="1">
                <a:latin typeface="Calibri" panose="020F0502020204030204" pitchFamily="34" charset="0"/>
                <a:ea typeface="Calibri" panose="020F0502020204030204" pitchFamily="34" charset="0"/>
              </a:rPr>
              <a:t>الکتروتکنیک</a:t>
            </a:r>
            <a:r>
              <a:rPr lang="fa-IR" sz="2400" b="1" dirty="0">
                <a:latin typeface="Calibri" panose="020F0502020204030204" pitchFamily="34" charset="0"/>
                <a:ea typeface="Calibri" panose="020F0502020204030204" pitchFamily="34" charset="0"/>
              </a:rPr>
              <a:t> ، کارگاه مکانیک که میبایست دارای محلی تحت عنوان چاله سرویس باشد.)، یک انبار سطوح ۴و۵و۶ نظیر سطح ۳ بعلاوه یک کارگاه مستقل در داخل بخش اتاق عمل با ابزار مستقل</a:t>
            </a:r>
            <a:r>
              <a:rPr lang="en-US" sz="2400" b="1" dirty="0">
                <a:latin typeface="Calibri" panose="020F0502020204030204" pitchFamily="34" charset="0"/>
                <a:ea typeface="Calibri" panose="020F0502020204030204" pitchFamily="34" charset="0"/>
                <a:cs typeface="Arial" panose="020B0604020202020204" pitchFamily="34" charset="0"/>
              </a:rPr>
              <a:t>. </a:t>
            </a:r>
            <a:r>
              <a:rPr lang="fa-IR" sz="2400" b="1" dirty="0">
                <a:latin typeface="Calibri" panose="020F0502020204030204" pitchFamily="34" charset="0"/>
                <a:ea typeface="Calibri" panose="020F0502020204030204" pitchFamily="34" charset="0"/>
              </a:rPr>
              <a:t>مشخصات نیروی انسانی</a:t>
            </a:r>
            <a:r>
              <a:rPr lang="en-US" sz="2400" b="1" dirty="0">
                <a:latin typeface="Calibri" panose="020F0502020204030204" pitchFamily="34" charset="0"/>
                <a:ea typeface="Calibri" panose="020F0502020204030204" pitchFamily="34" charset="0"/>
                <a:cs typeface="Arial" panose="020B0604020202020204" pitchFamily="34" charset="0"/>
              </a:rPr>
              <a:t> : </a:t>
            </a:r>
            <a:r>
              <a:rPr lang="fa-IR" sz="2400" b="1" dirty="0">
                <a:latin typeface="Calibri" panose="020F0502020204030204" pitchFamily="34" charset="0"/>
                <a:ea typeface="Calibri" panose="020F0502020204030204" pitchFamily="34" charset="0"/>
              </a:rPr>
              <a:t>سطح ۲ یک نفر پرسنل اداری سطح ۳ یک نفر مسئول ( ترجیحا مهندس پزشک) یک نفر پرسنل اداری یک تکنسین( به </a:t>
            </a:r>
            <a:r>
              <a:rPr lang="fa-IR" sz="2400" b="1" dirty="0" err="1">
                <a:latin typeface="Calibri" panose="020F0502020204030204" pitchFamily="34" charset="0"/>
                <a:ea typeface="Calibri" panose="020F0502020204030204" pitchFamily="34" charset="0"/>
              </a:rPr>
              <a:t>ازای</a:t>
            </a:r>
            <a:r>
              <a:rPr lang="fa-IR" sz="2400" b="1" dirty="0">
                <a:latin typeface="Calibri" panose="020F0502020204030204" pitchFamily="34" charset="0"/>
                <a:ea typeface="Calibri" panose="020F0502020204030204" pitchFamily="34" charset="0"/>
              </a:rPr>
              <a:t> هر مرکز سطح دو تحت پوشش) یک نفر کارشناس مهندسی پزشکی جهت آموزش و</a:t>
            </a:r>
            <a:r>
              <a:rPr lang="en-US" sz="2400" b="1" dirty="0">
                <a:latin typeface="Calibri" panose="020F0502020204030204" pitchFamily="34" charset="0"/>
                <a:ea typeface="Calibri" panose="020F0502020204030204" pitchFamily="34" charset="0"/>
                <a:cs typeface="Arial" panose="020B0604020202020204" pitchFamily="34" charset="0"/>
              </a:rPr>
              <a:t> PM </a:t>
            </a:r>
            <a:r>
              <a:rPr lang="fa-IR" sz="2400" b="1" dirty="0">
                <a:latin typeface="Calibri" panose="020F0502020204030204" pitchFamily="34" charset="0"/>
                <a:ea typeface="Calibri" panose="020F0502020204030204" pitchFamily="34" charset="0"/>
              </a:rPr>
              <a:t>و </a:t>
            </a:r>
            <a:r>
              <a:rPr lang="fa-IR" sz="2400" b="1" dirty="0" err="1">
                <a:latin typeface="Calibri" panose="020F0502020204030204" pitchFamily="34" charset="0"/>
                <a:ea typeface="Calibri" panose="020F0502020204030204" pitchFamily="34" charset="0"/>
              </a:rPr>
              <a:t>کالیبراسیون</a:t>
            </a:r>
            <a:r>
              <a:rPr lang="fa-IR" sz="2400" b="1" dirty="0">
                <a:latin typeface="Calibri" panose="020F0502020204030204" pitchFamily="34" charset="0"/>
                <a:ea typeface="Calibri" panose="020F0502020204030204" pitchFamily="34" charset="0"/>
              </a:rPr>
              <a:t> سطح ۴ یک نفر مسئول ( مهندس پزشک ) یک نفر پرسنل اداری </a:t>
            </a:r>
            <a:r>
              <a:rPr lang="fa-IR" sz="2400" b="1" dirty="0" err="1">
                <a:latin typeface="Calibri" panose="020F0502020204030204" pitchFamily="34" charset="0"/>
                <a:ea typeface="Calibri" panose="020F0502020204030204" pitchFamily="34" charset="0"/>
              </a:rPr>
              <a:t>دونفر</a:t>
            </a:r>
            <a:r>
              <a:rPr lang="fa-IR" sz="2400" b="1" dirty="0">
                <a:latin typeface="Calibri" panose="020F0502020204030204" pitchFamily="34" charset="0"/>
                <a:ea typeface="Calibri" panose="020F0502020204030204" pitchFamily="34" charset="0"/>
              </a:rPr>
              <a:t> تکنسین یک نفر کارشناس مهندسی پزشکی جهت آموزش و</a:t>
            </a:r>
            <a:r>
              <a:rPr lang="en-US" sz="2400" b="1" dirty="0">
                <a:latin typeface="Calibri" panose="020F0502020204030204" pitchFamily="34" charset="0"/>
                <a:ea typeface="Calibri" panose="020F0502020204030204" pitchFamily="34" charset="0"/>
                <a:cs typeface="Arial" panose="020B0604020202020204" pitchFamily="34" charset="0"/>
              </a:rPr>
              <a:t> PM </a:t>
            </a:r>
            <a:r>
              <a:rPr lang="fa-IR" sz="2400" b="1" dirty="0">
                <a:latin typeface="Calibri" panose="020F0502020204030204" pitchFamily="34" charset="0"/>
                <a:ea typeface="Calibri" panose="020F0502020204030204" pitchFamily="34" charset="0"/>
              </a:rPr>
              <a:t>و </a:t>
            </a:r>
            <a:r>
              <a:rPr lang="fa-IR" sz="2400" b="1" dirty="0" err="1">
                <a:latin typeface="Calibri" panose="020F0502020204030204" pitchFamily="34" charset="0"/>
                <a:ea typeface="Calibri" panose="020F0502020204030204" pitchFamily="34" charset="0"/>
              </a:rPr>
              <a:t>کالیبراسیون</a:t>
            </a:r>
            <a:r>
              <a:rPr lang="fa-IR" sz="2400" b="1" dirty="0">
                <a:latin typeface="Calibri" panose="020F0502020204030204" pitchFamily="34" charset="0"/>
                <a:ea typeface="Calibri" panose="020F0502020204030204" pitchFamily="34" charset="0"/>
              </a:rPr>
              <a:t> سطح ۵و۶ یک نفر مسئول ( مهندس پزشک) </a:t>
            </a:r>
            <a:r>
              <a:rPr lang="fa-IR" sz="2400" b="1" dirty="0" err="1">
                <a:latin typeface="Calibri" panose="020F0502020204030204" pitchFamily="34" charset="0"/>
                <a:ea typeface="Calibri" panose="020F0502020204030204" pitchFamily="34" charset="0"/>
              </a:rPr>
              <a:t>دونفر</a:t>
            </a:r>
            <a:r>
              <a:rPr lang="fa-IR" sz="2400" b="1" dirty="0">
                <a:latin typeface="Calibri" panose="020F0502020204030204" pitchFamily="34" charset="0"/>
                <a:ea typeface="Calibri" panose="020F0502020204030204" pitchFamily="34" charset="0"/>
              </a:rPr>
              <a:t> پرسنل اداری یک نفر تکنسین( به </a:t>
            </a:r>
            <a:r>
              <a:rPr lang="fa-IR" sz="2400" b="1" dirty="0" err="1">
                <a:latin typeface="Calibri" panose="020F0502020204030204" pitchFamily="34" charset="0"/>
                <a:ea typeface="Calibri" panose="020F0502020204030204" pitchFamily="34" charset="0"/>
              </a:rPr>
              <a:t>ازای</a:t>
            </a:r>
            <a:r>
              <a:rPr lang="fa-IR" sz="2400" b="1" dirty="0">
                <a:latin typeface="Calibri" panose="020F0502020204030204" pitchFamily="34" charset="0"/>
                <a:ea typeface="Calibri" panose="020F0502020204030204" pitchFamily="34" charset="0"/>
              </a:rPr>
              <a:t> هر ۱۵۰ تخت</a:t>
            </a:r>
            <a:r>
              <a:rPr lang="en-US" sz="2400" b="1" dirty="0">
                <a:latin typeface="Calibri" panose="020F0502020204030204" pitchFamily="34" charset="0"/>
                <a:ea typeface="Calibri" panose="020F0502020204030204" pitchFamily="34" charset="0"/>
                <a:cs typeface="Arial" panose="020B0604020202020204" pitchFamily="34" charset="0"/>
              </a:rPr>
              <a:t> ) </a:t>
            </a:r>
            <a:r>
              <a:rPr lang="fa-IR" sz="2400" b="1" dirty="0">
                <a:latin typeface="Calibri" panose="020F0502020204030204" pitchFamily="34" charset="0"/>
                <a:ea typeface="Calibri" panose="020F0502020204030204" pitchFamily="34" charset="0"/>
              </a:rPr>
              <a:t>یک نفر کارشناس مهندسی پزشکی جهت آموزش و</a:t>
            </a:r>
            <a:r>
              <a:rPr lang="en-US" sz="2400" b="1" dirty="0">
                <a:latin typeface="Calibri" panose="020F0502020204030204" pitchFamily="34" charset="0"/>
                <a:ea typeface="Calibri" panose="020F0502020204030204" pitchFamily="34" charset="0"/>
                <a:cs typeface="Arial" panose="020B0604020202020204" pitchFamily="34" charset="0"/>
              </a:rPr>
              <a:t> PM ( </a:t>
            </a:r>
            <a:r>
              <a:rPr lang="fa-IR" sz="2400" b="1" dirty="0">
                <a:latin typeface="Calibri" panose="020F0502020204030204" pitchFamily="34" charset="0"/>
                <a:ea typeface="Calibri" panose="020F0502020204030204" pitchFamily="34" charset="0"/>
              </a:rPr>
              <a:t>به </a:t>
            </a:r>
            <a:r>
              <a:rPr lang="fa-IR" sz="2400" b="1" dirty="0" err="1">
                <a:latin typeface="Calibri" panose="020F0502020204030204" pitchFamily="34" charset="0"/>
                <a:ea typeface="Calibri" panose="020F0502020204030204" pitchFamily="34" charset="0"/>
              </a:rPr>
              <a:t>ازای</a:t>
            </a:r>
            <a:r>
              <a:rPr lang="fa-IR" sz="2400" b="1" dirty="0">
                <a:latin typeface="Calibri" panose="020F0502020204030204" pitchFamily="34" charset="0"/>
                <a:ea typeface="Calibri" panose="020F0502020204030204" pitchFamily="34" charset="0"/>
              </a:rPr>
              <a:t> هر ۳۰۰ تخت</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182198" y="246469"/>
            <a:ext cx="9827604" cy="749873"/>
          </a:xfrm>
          <a:prstGeom prst="rect">
            <a:avLst/>
          </a:prstGeom>
        </p:spPr>
      </p:pic>
    </p:spTree>
    <p:extLst>
      <p:ext uri="{BB962C8B-B14F-4D97-AF65-F5344CB8AC3E}">
        <p14:creationId xmlns:p14="http://schemas.microsoft.com/office/powerpoint/2010/main" val="25800106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54226" y="1"/>
            <a:ext cx="9827604" cy="618186"/>
          </a:xfrm>
          <a:prstGeom prst="rect">
            <a:avLst/>
          </a:prstGeom>
        </p:spPr>
      </p:pic>
      <p:sp>
        <p:nvSpPr>
          <p:cNvPr id="4" name="Rectangle 3"/>
          <p:cNvSpPr/>
          <p:nvPr/>
        </p:nvSpPr>
        <p:spPr>
          <a:xfrm>
            <a:off x="0" y="749873"/>
            <a:ext cx="12050332" cy="5755422"/>
          </a:xfrm>
          <a:prstGeom prst="rect">
            <a:avLst/>
          </a:prstGeom>
        </p:spPr>
        <p:txBody>
          <a:bodyPr wrap="square">
            <a:spAutoFit/>
          </a:bodyPr>
          <a:lstStyle/>
          <a:p>
            <a:pPr algn="justLow" rtl="1">
              <a:lnSpc>
                <a:spcPct val="115000"/>
              </a:lnSpc>
              <a:spcAft>
                <a:spcPts val="1000"/>
              </a:spcAft>
            </a:pPr>
            <a:r>
              <a:rPr lang="fa-IR" sz="2000" b="1" i="1" u="sng" dirty="0">
                <a:solidFill>
                  <a:srgbClr val="FF0000"/>
                </a:solidFill>
                <a:latin typeface="Calibri" panose="020F0502020204030204" pitchFamily="34" charset="0"/>
                <a:ea typeface="Calibri" panose="020F0502020204030204" pitchFamily="34" charset="0"/>
              </a:rPr>
              <a:t>ساختار واحد مهندسی پزشکی</a:t>
            </a:r>
            <a:r>
              <a:rPr lang="en-US" sz="2000" b="1" i="1" u="sng"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000" b="1" dirty="0">
                <a:latin typeface="Arial" panose="020B0604020202020204" pitchFamily="34" charset="0"/>
                <a:ea typeface="Calibri" panose="020F0502020204030204" pitchFamily="34" charset="0"/>
                <a:cs typeface="Arial" panose="020B0604020202020204" pitchFamily="34" charset="0"/>
              </a:rPr>
              <a:t> </a:t>
            </a:r>
            <a:r>
              <a:rPr lang="fa-IR" sz="2000" b="1" dirty="0">
                <a:latin typeface="Calibri" panose="020F0502020204030204" pitchFamily="34" charset="0"/>
                <a:ea typeface="Calibri" panose="020F0502020204030204" pitchFamily="34" charset="0"/>
              </a:rPr>
              <a:t>با توجه به تعاریف و شرح وظایف ذکر شده ، واحد مهندسی پزشکی </a:t>
            </a:r>
            <a:r>
              <a:rPr lang="fa-IR" sz="2000" b="1" dirty="0" err="1">
                <a:latin typeface="Calibri" panose="020F0502020204030204" pitchFamily="34" charset="0"/>
                <a:ea typeface="Calibri" panose="020F0502020204030204" pitchFamily="34" charset="0"/>
              </a:rPr>
              <a:t>بعنوان</a:t>
            </a:r>
            <a:r>
              <a:rPr lang="fa-IR" sz="2000" b="1" dirty="0">
                <a:latin typeface="Calibri" panose="020F0502020204030204" pitchFamily="34" charset="0"/>
                <a:ea typeface="Calibri" panose="020F0502020204030204" pitchFamily="34" charset="0"/>
              </a:rPr>
              <a:t> یک رکن مهم در رابطه با امور تجهیزات پزشکی در بیمارستان ، فضا فیزیکی و پرسنل خاص خود را می بایست دارا باشد. </a:t>
            </a:r>
            <a:r>
              <a:rPr lang="fa-IR" sz="2000" b="1" dirty="0" err="1">
                <a:latin typeface="Calibri" panose="020F0502020204030204" pitchFamily="34" charset="0"/>
                <a:ea typeface="Calibri" panose="020F0502020204030204" pitchFamily="34" charset="0"/>
              </a:rPr>
              <a:t>بلحاظ</a:t>
            </a:r>
            <a:r>
              <a:rPr lang="fa-IR" sz="2000" b="1" dirty="0">
                <a:latin typeface="Calibri" panose="020F0502020204030204" pitchFamily="34" charset="0"/>
                <a:ea typeface="Calibri" panose="020F0502020204030204" pitchFamily="34" charset="0"/>
              </a:rPr>
              <a:t> ساختاری ، واحد مهندسی پزشکی از قسمتهای اداری ، کارگاهها و آزمایشگاه </a:t>
            </a:r>
            <a:r>
              <a:rPr lang="fa-IR" sz="2000" b="1" dirty="0" err="1">
                <a:latin typeface="Calibri" panose="020F0502020204030204" pitchFamily="34" charset="0"/>
                <a:ea typeface="Calibri" panose="020F0502020204030204" pitchFamily="34" charset="0"/>
              </a:rPr>
              <a:t>کالیبراسیون</a:t>
            </a:r>
            <a:r>
              <a:rPr lang="fa-IR" sz="2000" b="1" dirty="0">
                <a:latin typeface="Calibri" panose="020F0502020204030204" pitchFamily="34" charset="0"/>
                <a:ea typeface="Calibri" panose="020F0502020204030204" pitchFamily="34" charset="0"/>
              </a:rPr>
              <a:t> ( از سطح ۴ به بالا ) تشکیل می گردد . لازم به ذکر است آزمایشگاه </a:t>
            </a:r>
            <a:r>
              <a:rPr lang="fa-IR" sz="2000" b="1" dirty="0" err="1">
                <a:latin typeface="Calibri" panose="020F0502020204030204" pitchFamily="34" charset="0"/>
                <a:ea typeface="Calibri" panose="020F0502020204030204" pitchFamily="34" charset="0"/>
              </a:rPr>
              <a:t>کالیبراسیون</a:t>
            </a:r>
            <a:r>
              <a:rPr lang="fa-IR" sz="2000" b="1" dirty="0">
                <a:latin typeface="Calibri" panose="020F0502020204030204" pitchFamily="34" charset="0"/>
                <a:ea typeface="Calibri" panose="020F0502020204030204" pitchFamily="34" charset="0"/>
              </a:rPr>
              <a:t> با توجه به نقش مهم </a:t>
            </a:r>
            <a:r>
              <a:rPr lang="fa-IR" sz="2000" b="1" dirty="0" err="1">
                <a:latin typeface="Calibri" panose="020F0502020204030204" pitchFamily="34" charset="0"/>
                <a:ea typeface="Calibri" panose="020F0502020204030204" pitchFamily="34" charset="0"/>
              </a:rPr>
              <a:t>کالیبره</a:t>
            </a:r>
            <a:r>
              <a:rPr lang="fa-IR" sz="2000" b="1" dirty="0">
                <a:latin typeface="Calibri" panose="020F0502020204030204" pitchFamily="34" charset="0"/>
                <a:ea typeface="Calibri" panose="020F0502020204030204" pitchFamily="34" charset="0"/>
              </a:rPr>
              <a:t> بودن تجهیزات پزشکی و آزمایشگاهی در بدست دادن داده ها و </a:t>
            </a:r>
            <a:r>
              <a:rPr lang="fa-IR" sz="2000" b="1" dirty="0" err="1">
                <a:latin typeface="Calibri" panose="020F0502020204030204" pitchFamily="34" charset="0"/>
                <a:ea typeface="Calibri" panose="020F0502020204030204" pitchFamily="34" charset="0"/>
              </a:rPr>
              <a:t>خروجیهای</a:t>
            </a:r>
            <a:r>
              <a:rPr lang="fa-IR" sz="2000" b="1" dirty="0">
                <a:latin typeface="Calibri" panose="020F0502020204030204" pitchFamily="34" charset="0"/>
                <a:ea typeface="Calibri" panose="020F0502020204030204" pitchFamily="34" charset="0"/>
              </a:rPr>
              <a:t> صحیح تصمیم گیری درست در هنگام تشخیص و عملکرد مناسب طی درمان ، در سطوح ۴ به بالا و با هدف سرویس دهی به مراکز درمانی تحت پوشش سطوح پایینتر ، در نظر گرفته شده است و می بایست </a:t>
            </a:r>
            <a:r>
              <a:rPr lang="fa-IR" sz="2000" b="1" dirty="0" err="1">
                <a:latin typeface="Calibri" panose="020F0502020204030204" pitchFamily="34" charset="0"/>
                <a:ea typeface="Calibri" panose="020F0502020204030204" pitchFamily="34" charset="0"/>
              </a:rPr>
              <a:t>بعنوان</a:t>
            </a:r>
            <a:r>
              <a:rPr lang="fa-IR" sz="2000" b="1" dirty="0">
                <a:latin typeface="Calibri" panose="020F0502020204030204" pitchFamily="34" charset="0"/>
                <a:ea typeface="Calibri" panose="020F0502020204030204" pitchFamily="34" charset="0"/>
              </a:rPr>
              <a:t> زیر مجموعه واحد مهندسی پزشکی بیمارستان مربوطه و تحت نظارت اداره تجهیزات پزشکی استان ، طی یک برنامه زمان بندی مدون نسبت به این کار اقدام نماید . از آنجا که وسعت حوزه تحت نظارت آزمایشگاه </a:t>
            </a:r>
            <a:r>
              <a:rPr lang="fa-IR" sz="2000" b="1" dirty="0" err="1">
                <a:latin typeface="Calibri" panose="020F0502020204030204" pitchFamily="34" charset="0"/>
                <a:ea typeface="Calibri" panose="020F0502020204030204" pitchFamily="34" charset="0"/>
              </a:rPr>
              <a:t>کالیبراسیون</a:t>
            </a:r>
            <a:r>
              <a:rPr lang="fa-IR" sz="2000" b="1" dirty="0">
                <a:latin typeface="Calibri" panose="020F0502020204030204" pitchFamily="34" charset="0"/>
                <a:ea typeface="Calibri" panose="020F0502020204030204" pitchFamily="34" charset="0"/>
              </a:rPr>
              <a:t> بسته به پهنه جغرافیایی هر استان و تعدد مراکز درمانی سطح ۳ به پایین ، متفاوت خواهد بود ، تعداد آزمایشگاههای </a:t>
            </a:r>
            <a:r>
              <a:rPr lang="fa-IR" sz="2000" b="1" dirty="0" err="1">
                <a:latin typeface="Calibri" panose="020F0502020204030204" pitchFamily="34" charset="0"/>
                <a:ea typeface="Calibri" panose="020F0502020204030204" pitchFamily="34" charset="0"/>
              </a:rPr>
              <a:t>کالیبراسیون</a:t>
            </a:r>
            <a:r>
              <a:rPr lang="fa-IR" sz="2000" b="1" dirty="0">
                <a:latin typeface="Calibri" panose="020F0502020204030204" pitchFamily="34" charset="0"/>
                <a:ea typeface="Calibri" panose="020F0502020204030204" pitchFamily="34" charset="0"/>
              </a:rPr>
              <a:t> بازاء هر ۳ بلوک در طرح سطح بندی (سطح ۳) یک آزمایشگاه در نظر گرفته می شود</a:t>
            </a:r>
            <a:r>
              <a:rPr lang="en-US" sz="2000" b="1" dirty="0">
                <a:latin typeface="Arial" panose="020B0604020202020204" pitchFamily="34" charset="0"/>
                <a:ea typeface="Calibri" panose="020F0502020204030204" pitchFamily="34" charset="0"/>
                <a:cs typeface="Arial" panose="020B0604020202020204" pitchFamily="34" charset="0"/>
              </a:rPr>
              <a:t> . </a:t>
            </a:r>
            <a:r>
              <a:rPr lang="fa-IR" sz="2000" b="1" dirty="0">
                <a:latin typeface="Calibri" panose="020F0502020204030204" pitchFamily="34" charset="0"/>
                <a:ea typeface="Calibri" panose="020F0502020204030204" pitchFamily="34" charset="0"/>
              </a:rPr>
              <a:t>در مورد کارگاهها و فضای واحد مهندسی پزشکی ، نظر به اینکه این کارگاهها یکی از آلوده ترین واحدها برای پرسنل می باشد ، می بایست در فضایی مستقر گردد که در معرض نور کافی و موثر بوده ، تهویه کامل میکروبی و </a:t>
            </a:r>
            <a:r>
              <a:rPr lang="fa-IR" sz="2000" b="1" dirty="0" err="1">
                <a:latin typeface="Calibri" panose="020F0502020204030204" pitchFamily="34" charset="0"/>
                <a:ea typeface="Calibri" panose="020F0502020204030204" pitchFamily="34" charset="0"/>
              </a:rPr>
              <a:t>هود</a:t>
            </a:r>
            <a:r>
              <a:rPr lang="fa-IR" sz="2000" b="1" dirty="0">
                <a:latin typeface="Calibri" panose="020F0502020204030204" pitchFamily="34" charset="0"/>
                <a:ea typeface="Calibri" panose="020F0502020204030204" pitchFamily="34" charset="0"/>
              </a:rPr>
              <a:t> مخصوص جهت بخار قلع و جیوه ، سرویس بهداشتی و حمام خاص خود در جوار واحد و … در آن تعبیه گردد . بعلاوه داشتن سیستم </a:t>
            </a:r>
            <a:r>
              <a:rPr lang="fa-IR" sz="2000" b="1" dirty="0" err="1">
                <a:latin typeface="Calibri" panose="020F0502020204030204" pitchFamily="34" charset="0"/>
                <a:ea typeface="Calibri" panose="020F0502020204030204" pitchFamily="34" charset="0"/>
              </a:rPr>
              <a:t>ارت</a:t>
            </a:r>
            <a:r>
              <a:rPr lang="fa-IR" sz="2000" b="1" dirty="0">
                <a:latin typeface="Calibri" panose="020F0502020204030204" pitchFamily="34" charset="0"/>
                <a:ea typeface="Calibri" panose="020F0502020204030204" pitchFamily="34" charset="0"/>
              </a:rPr>
              <a:t> مناسب و خط تلفن مستقیم و تعدادی خط تلفن داخلی بسته به تعداد بخشهای مرکز درمانی مربوطه از ضروریات این واحد است . </a:t>
            </a:r>
            <a:r>
              <a:rPr lang="fa-IR" sz="2000" b="1" dirty="0" err="1">
                <a:latin typeface="Calibri" panose="020F0502020204030204" pitchFamily="34" charset="0"/>
                <a:ea typeface="Calibri" panose="020F0502020204030204" pitchFamily="34" charset="0"/>
              </a:rPr>
              <a:t>رختکن</a:t>
            </a:r>
            <a:r>
              <a:rPr lang="fa-IR" sz="2000" b="1" dirty="0">
                <a:latin typeface="Calibri" panose="020F0502020204030204" pitchFamily="34" charset="0"/>
                <a:ea typeface="Calibri" panose="020F0502020204030204" pitchFamily="34" charset="0"/>
              </a:rPr>
              <a:t> و اتاق استراحت نیز از دیگر اجزاء ساختمانی این واحد است</a:t>
            </a:r>
            <a:r>
              <a:rPr lang="en-US" sz="2000" b="1" dirty="0">
                <a:latin typeface="Arial" panose="020B0604020202020204" pitchFamily="34" charset="0"/>
                <a:ea typeface="Calibri" panose="020F0502020204030204" pitchFamily="34" charset="0"/>
                <a:cs typeface="Arial" panose="020B0604020202020204" pitchFamily="34" charset="0"/>
              </a:rPr>
              <a:t> . </a:t>
            </a:r>
            <a:r>
              <a:rPr lang="fa-IR" sz="2000" b="1" dirty="0">
                <a:latin typeface="Calibri" panose="020F0502020204030204" pitchFamily="34" charset="0"/>
                <a:ea typeface="Calibri" panose="020F0502020204030204" pitchFamily="34" charset="0"/>
              </a:rPr>
              <a:t>در پایان ذکر این نکته نیز لازم است که نیروهای فنی برای بیمارستانهای سطح ۳ به بالا در نظر گرفته شده است که برابر سیستم ارجاع مراکز سطح ۲ و ۱ ذیربط را نیز پوشش خواهند داد . لکن جهت تسهیل در انجام فعالیتهای مربوطه ، فضای فیزیکی و ابزارهای پایه </a:t>
            </a:r>
            <a:r>
              <a:rPr lang="fa-IR" sz="2000" b="1" dirty="0" err="1">
                <a:latin typeface="Calibri" panose="020F0502020204030204" pitchFamily="34" charset="0"/>
                <a:ea typeface="Calibri" panose="020F0502020204030204" pitchFamily="34" charset="0"/>
              </a:rPr>
              <a:t>بهمراه</a:t>
            </a:r>
            <a:r>
              <a:rPr lang="fa-IR" sz="2000" b="1" dirty="0">
                <a:latin typeface="Calibri" panose="020F0502020204030204" pitchFamily="34" charset="0"/>
                <a:ea typeface="Calibri" panose="020F0502020204030204" pitchFamily="34" charset="0"/>
              </a:rPr>
              <a:t> یک نفر پرسنل اداری در مراکز سطح ۲ پیش بینی گردیده است تا اقدامات اولیه جهت تجهیزات موجود در مراکز درمانی سطح ۲ در محل صورت پذیرفته و حتی </a:t>
            </a:r>
            <a:r>
              <a:rPr lang="fa-IR" sz="2000" b="1" dirty="0" err="1">
                <a:latin typeface="Calibri" panose="020F0502020204030204" pitchFamily="34" charset="0"/>
                <a:ea typeface="Calibri" panose="020F0502020204030204" pitchFamily="34" charset="0"/>
              </a:rPr>
              <a:t>الامکان</a:t>
            </a:r>
            <a:r>
              <a:rPr lang="fa-IR" sz="2000" b="1" dirty="0">
                <a:latin typeface="Calibri" panose="020F0502020204030204" pitchFamily="34" charset="0"/>
                <a:ea typeface="Calibri" panose="020F0502020204030204" pitchFamily="34" charset="0"/>
              </a:rPr>
              <a:t> از انتقال به مرکز درمانی سطح بالاتر خودداری گردد.</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42077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5128" y="1651613"/>
            <a:ext cx="10640290" cy="4154984"/>
          </a:xfrm>
          <a:prstGeom prst="rect">
            <a:avLst/>
          </a:prstGeom>
        </p:spPr>
        <p:txBody>
          <a:bodyPr wrap="square">
            <a:spAutoFit/>
          </a:bodyPr>
          <a:lstStyle/>
          <a:p>
            <a:pPr algn="just" rtl="1"/>
            <a:r>
              <a:rPr lang="fa-IR" sz="2400" b="1" dirty="0">
                <a:cs typeface="B Nazanin" panose="00000400000000000000" pitchFamily="2" charset="-78"/>
              </a:rPr>
              <a:t/>
            </a:r>
            <a:br>
              <a:rPr lang="fa-IR" sz="2400" b="1" dirty="0">
                <a:cs typeface="B Nazanin" panose="00000400000000000000" pitchFamily="2" charset="-78"/>
              </a:rPr>
            </a:br>
            <a:r>
              <a:rPr lang="fa-IR" sz="2400" b="1" dirty="0">
                <a:solidFill>
                  <a:srgbClr val="252525"/>
                </a:solidFill>
                <a:latin typeface="B Nazanin" panose="00000400000000000000" pitchFamily="2" charset="-78"/>
                <a:cs typeface="B Nazanin" panose="00000400000000000000" pitchFamily="2" charset="-78"/>
              </a:rPr>
              <a:t>موضوع دیگر مسئولیت کارفرما در مقابل کارگر، در مورد حوادثی است که در حین کار برای او پیش </a:t>
            </a:r>
            <a:r>
              <a:rPr lang="fa-IR" sz="2400" b="1" dirty="0" err="1">
                <a:solidFill>
                  <a:srgbClr val="252525"/>
                </a:solidFill>
                <a:latin typeface="B Nazanin" panose="00000400000000000000" pitchFamily="2" charset="-78"/>
                <a:cs typeface="B Nazanin" panose="00000400000000000000" pitchFamily="2" charset="-78"/>
              </a:rPr>
              <a:t>می‌آید</a:t>
            </a:r>
            <a:r>
              <a:rPr lang="fa-IR" sz="2400" b="1" dirty="0">
                <a:solidFill>
                  <a:srgbClr val="252525"/>
                </a:solidFill>
                <a:latin typeface="B Nazanin" panose="00000400000000000000" pitchFamily="2" charset="-78"/>
                <a:cs typeface="B Nazanin" panose="00000400000000000000" pitchFamily="2" charset="-78"/>
              </a:rPr>
              <a:t> و موجب </a:t>
            </a:r>
            <a:r>
              <a:rPr lang="fa-IR" sz="2400" b="1" dirty="0" err="1">
                <a:solidFill>
                  <a:srgbClr val="252525"/>
                </a:solidFill>
                <a:latin typeface="B Nazanin" panose="00000400000000000000" pitchFamily="2" charset="-78"/>
                <a:cs typeface="B Nazanin" panose="00000400000000000000" pitchFamily="2" charset="-78"/>
              </a:rPr>
              <a:t>خسارت‌ها</a:t>
            </a:r>
            <a:r>
              <a:rPr lang="fa-IR" sz="2400" b="1" dirty="0">
                <a:solidFill>
                  <a:srgbClr val="252525"/>
                </a:solidFill>
                <a:latin typeface="B Nazanin" panose="00000400000000000000" pitchFamily="2" charset="-78"/>
                <a:cs typeface="B Nazanin" panose="00000400000000000000" pitchFamily="2" charset="-78"/>
              </a:rPr>
              <a:t> و صدماتی به او </a:t>
            </a:r>
            <a:r>
              <a:rPr lang="fa-IR" sz="2400" b="1" dirty="0" err="1">
                <a:solidFill>
                  <a:srgbClr val="252525"/>
                </a:solidFill>
                <a:latin typeface="B Nazanin" panose="00000400000000000000" pitchFamily="2" charset="-78"/>
                <a:cs typeface="B Nazanin" panose="00000400000000000000" pitchFamily="2" charset="-78"/>
              </a:rPr>
              <a:t>می‌شود</a:t>
            </a:r>
            <a:r>
              <a:rPr lang="fa-IR" sz="2400" b="1" dirty="0">
                <a:solidFill>
                  <a:srgbClr val="252525"/>
                </a:solidFill>
                <a:latin typeface="B Nazanin" panose="00000400000000000000" pitchFamily="2" charset="-78"/>
                <a:cs typeface="B Nazanin" panose="00000400000000000000" pitchFamily="2" charset="-78"/>
              </a:rPr>
              <a:t>. در این مورد نیز قانونگذار پیش بینی کرده است که اگر این </a:t>
            </a:r>
            <a:r>
              <a:rPr lang="fa-IR" sz="2400" b="1" dirty="0" err="1">
                <a:solidFill>
                  <a:srgbClr val="252525"/>
                </a:solidFill>
                <a:latin typeface="B Nazanin" panose="00000400000000000000" pitchFamily="2" charset="-78"/>
                <a:cs typeface="B Nazanin" panose="00000400000000000000" pitchFamily="2" charset="-78"/>
              </a:rPr>
              <a:t>خسارت‌ها</a:t>
            </a:r>
            <a:r>
              <a:rPr lang="fa-IR" sz="2400" b="1" dirty="0">
                <a:solidFill>
                  <a:srgbClr val="252525"/>
                </a:solidFill>
                <a:latin typeface="B Nazanin" panose="00000400000000000000" pitchFamily="2" charset="-78"/>
                <a:cs typeface="B Nazanin" panose="00000400000000000000" pitchFamily="2" charset="-78"/>
              </a:rPr>
              <a:t> ناشی از حوادث کار باشد، کارفرما مسئول جبران </a:t>
            </a:r>
            <a:r>
              <a:rPr lang="fa-IR" sz="2400" b="1" dirty="0" err="1">
                <a:solidFill>
                  <a:srgbClr val="252525"/>
                </a:solidFill>
                <a:latin typeface="B Nazanin" panose="00000400000000000000" pitchFamily="2" charset="-78"/>
                <a:cs typeface="B Nazanin" panose="00000400000000000000" pitchFamily="2" charset="-78"/>
              </a:rPr>
              <a:t>خسارت‌های</a:t>
            </a:r>
            <a:r>
              <a:rPr lang="fa-IR" sz="2400" b="1" dirty="0">
                <a:solidFill>
                  <a:srgbClr val="252525"/>
                </a:solidFill>
                <a:latin typeface="B Nazanin" panose="00000400000000000000" pitchFamily="2" charset="-78"/>
                <a:cs typeface="B Nazanin" panose="00000400000000000000" pitchFamily="2" charset="-78"/>
              </a:rPr>
              <a:t> کارگر است. ‌بر اساس ماده ۹۵ قانون کار، مسئولیت اجرای مقررات و ضوابط فنی و بهداشت کار بر عهده کارفرما یا مسئولان واحدهای موضوع </a:t>
            </a:r>
            <a:r>
              <a:rPr lang="fa-IR" sz="2400" b="1" dirty="0" err="1">
                <a:solidFill>
                  <a:srgbClr val="252525"/>
                </a:solidFill>
                <a:latin typeface="B Nazanin" panose="00000400000000000000" pitchFamily="2" charset="-78"/>
                <a:cs typeface="B Nazanin" panose="00000400000000000000" pitchFamily="2" charset="-78"/>
              </a:rPr>
              <a:t>ذکرشده</a:t>
            </a:r>
            <a:r>
              <a:rPr lang="fa-IR" sz="2400" b="1" dirty="0">
                <a:solidFill>
                  <a:srgbClr val="252525"/>
                </a:solidFill>
                <a:latin typeface="B Nazanin" panose="00000400000000000000" pitchFamily="2" charset="-78"/>
                <a:cs typeface="B Nazanin" panose="00000400000000000000" pitchFamily="2" charset="-78"/>
              </a:rPr>
              <a:t> در ماده ۸۵ این قانون ‌خواهد بود. هر‌ گاه بر اثر عدم رعایت مقررات مذکور از سوی کارفرما یا مسئولان واحد، </a:t>
            </a:r>
            <a:r>
              <a:rPr lang="fa-IR" sz="2400" b="1" dirty="0" err="1">
                <a:solidFill>
                  <a:srgbClr val="252525"/>
                </a:solidFill>
                <a:latin typeface="B Nazanin" panose="00000400000000000000" pitchFamily="2" charset="-78"/>
                <a:cs typeface="B Nazanin" panose="00000400000000000000" pitchFamily="2" charset="-78"/>
              </a:rPr>
              <a:t>حادثه‌ای</a:t>
            </a:r>
            <a:r>
              <a:rPr lang="fa-IR" sz="2400" b="1" dirty="0">
                <a:solidFill>
                  <a:srgbClr val="252525"/>
                </a:solidFill>
                <a:latin typeface="B Nazanin" panose="00000400000000000000" pitchFamily="2" charset="-78"/>
                <a:cs typeface="B Nazanin" panose="00000400000000000000" pitchFamily="2" charset="-78"/>
              </a:rPr>
              <a:t> رخ دهد، شخص کارفرما یا مسئول مذکور از نظر ‌کیفری و حقوقی و نیز </a:t>
            </a:r>
            <a:r>
              <a:rPr lang="fa-IR" sz="2400" b="1" dirty="0" err="1">
                <a:solidFill>
                  <a:srgbClr val="252525"/>
                </a:solidFill>
                <a:latin typeface="B Nazanin" panose="00000400000000000000" pitchFamily="2" charset="-78"/>
                <a:cs typeface="B Nazanin" panose="00000400000000000000" pitchFamily="2" charset="-78"/>
              </a:rPr>
              <a:t>مجازات‌های</a:t>
            </a:r>
            <a:r>
              <a:rPr lang="fa-IR" sz="2400" b="1" dirty="0">
                <a:solidFill>
                  <a:srgbClr val="252525"/>
                </a:solidFill>
                <a:latin typeface="B Nazanin" panose="00000400000000000000" pitchFamily="2" charset="-78"/>
                <a:cs typeface="B Nazanin" panose="00000400000000000000" pitchFamily="2" charset="-78"/>
              </a:rPr>
              <a:t> مندرج در این قانون مسئول است. موضوع دیگری که باید مورد توجه قرار گیرد، این است که ممکن است کارفرما به طور مستقیم </a:t>
            </a:r>
            <a:r>
              <a:rPr lang="fa-IR" sz="2400" b="1" dirty="0" err="1">
                <a:solidFill>
                  <a:srgbClr val="252525"/>
                </a:solidFill>
                <a:latin typeface="B Nazanin" panose="00000400000000000000" pitchFamily="2" charset="-78"/>
                <a:cs typeface="B Nazanin" panose="00000400000000000000" pitchFamily="2" charset="-78"/>
              </a:rPr>
              <a:t>دخالتی</a:t>
            </a:r>
            <a:r>
              <a:rPr lang="fa-IR" sz="2400" b="1" dirty="0">
                <a:solidFill>
                  <a:srgbClr val="252525"/>
                </a:solidFill>
                <a:latin typeface="B Nazanin" panose="00000400000000000000" pitchFamily="2" charset="-78"/>
                <a:cs typeface="B Nazanin" panose="00000400000000000000" pitchFamily="2" charset="-78"/>
              </a:rPr>
              <a:t> در ورود خسارت نداشته باشد اما از باب حمایت از کارگر، قانونگذار کارفرما را مکلف به جبران خسارت کرده است، به همین دلیل به خصوص در برخی </a:t>
            </a:r>
            <a:r>
              <a:rPr lang="fa-IR" sz="2400" b="1" dirty="0" err="1">
                <a:solidFill>
                  <a:srgbClr val="252525"/>
                </a:solidFill>
                <a:latin typeface="B Nazanin" panose="00000400000000000000" pitchFamily="2" charset="-78"/>
                <a:cs typeface="B Nazanin" panose="00000400000000000000" pitchFamily="2" charset="-78"/>
              </a:rPr>
              <a:t>فعالیت‌ها</a:t>
            </a:r>
            <a:r>
              <a:rPr lang="fa-IR" sz="2400" b="1" dirty="0">
                <a:solidFill>
                  <a:srgbClr val="252525"/>
                </a:solidFill>
                <a:latin typeface="B Nazanin" panose="00000400000000000000" pitchFamily="2" charset="-78"/>
                <a:cs typeface="B Nazanin" panose="00000400000000000000" pitchFamily="2" charset="-78"/>
              </a:rPr>
              <a:t> </a:t>
            </a:r>
            <a:r>
              <a:rPr lang="fa-IR" sz="2400" b="1" dirty="0" err="1">
                <a:solidFill>
                  <a:srgbClr val="252525"/>
                </a:solidFill>
                <a:latin typeface="B Nazanin" panose="00000400000000000000" pitchFamily="2" charset="-78"/>
                <a:cs typeface="B Nazanin" panose="00000400000000000000" pitchFamily="2" charset="-78"/>
              </a:rPr>
              <a:t>الزاماتی</a:t>
            </a:r>
            <a:r>
              <a:rPr lang="fa-IR" sz="2400" b="1" dirty="0">
                <a:solidFill>
                  <a:srgbClr val="252525"/>
                </a:solidFill>
                <a:latin typeface="B Nazanin" panose="00000400000000000000" pitchFamily="2" charset="-78"/>
                <a:cs typeface="B Nazanin" panose="00000400000000000000" pitchFamily="2" charset="-78"/>
              </a:rPr>
              <a:t> برای بیمه کردن کارگر وجود دارد.</a:t>
            </a:r>
            <a:endParaRPr lang="en-US" sz="2400" b="1" dirty="0">
              <a:cs typeface="B Nazanin" panose="00000400000000000000" pitchFamily="2" charset="-78"/>
            </a:endParaRPr>
          </a:p>
        </p:txBody>
      </p:sp>
      <p:sp>
        <p:nvSpPr>
          <p:cNvPr id="3" name="TextBox 2"/>
          <p:cNvSpPr txBox="1"/>
          <p:nvPr/>
        </p:nvSpPr>
        <p:spPr>
          <a:xfrm>
            <a:off x="7301346" y="762000"/>
            <a:ext cx="4378036" cy="523220"/>
          </a:xfrm>
          <a:prstGeom prst="rect">
            <a:avLst/>
          </a:prstGeom>
          <a:noFill/>
        </p:spPr>
        <p:txBody>
          <a:bodyPr wrap="square" rtlCol="0">
            <a:spAutoFit/>
          </a:bodyPr>
          <a:lstStyle/>
          <a:p>
            <a:r>
              <a:rPr lang="fa-IR" sz="2800" b="1" dirty="0" smtClean="0">
                <a:solidFill>
                  <a:srgbClr val="FF0000"/>
                </a:solidFill>
                <a:latin typeface="B Nazanin" panose="00000400000000000000" pitchFamily="2" charset="-78"/>
                <a:cs typeface="B Nazanin" panose="00000400000000000000" pitchFamily="2" charset="-78"/>
              </a:rPr>
              <a:t>4 ) مسئولیت </a:t>
            </a:r>
            <a:r>
              <a:rPr lang="fa-IR" sz="2800" b="1" dirty="0">
                <a:solidFill>
                  <a:srgbClr val="FF0000"/>
                </a:solidFill>
                <a:latin typeface="B Nazanin" panose="00000400000000000000" pitchFamily="2" charset="-78"/>
                <a:cs typeface="B Nazanin" panose="00000400000000000000" pitchFamily="2" charset="-78"/>
              </a:rPr>
              <a:t>در مقابل </a:t>
            </a:r>
            <a:r>
              <a:rPr lang="fa-IR" sz="2800" b="1" dirty="0" smtClean="0">
                <a:solidFill>
                  <a:srgbClr val="FF0000"/>
                </a:solidFill>
                <a:latin typeface="B Nazanin" panose="00000400000000000000" pitchFamily="2" charset="-78"/>
                <a:cs typeface="B Nazanin" panose="00000400000000000000" pitchFamily="2" charset="-78"/>
              </a:rPr>
              <a:t>کارکنان:</a:t>
            </a:r>
            <a:endParaRPr lang="en-US" sz="2800" dirty="0">
              <a:solidFill>
                <a:srgbClr val="FF0000"/>
              </a:solidFill>
            </a:endParaRPr>
          </a:p>
        </p:txBody>
      </p:sp>
    </p:spTree>
    <p:extLst>
      <p:ext uri="{BB962C8B-B14F-4D97-AF65-F5344CB8AC3E}">
        <p14:creationId xmlns:p14="http://schemas.microsoft.com/office/powerpoint/2010/main" val="366668300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7418" y="972833"/>
            <a:ext cx="10210800" cy="4524315"/>
          </a:xfrm>
          <a:prstGeom prst="rect">
            <a:avLst/>
          </a:prstGeom>
        </p:spPr>
        <p:txBody>
          <a:bodyPr wrap="square">
            <a:spAutoFit/>
          </a:bodyPr>
          <a:lstStyle/>
          <a:p>
            <a:pPr algn="justLow" rtl="1"/>
            <a:r>
              <a:rPr lang="fa-IR" sz="2400" b="1" dirty="0">
                <a:solidFill>
                  <a:srgbClr val="252525"/>
                </a:solidFill>
                <a:latin typeface="B Nazanin" panose="00000400000000000000" pitchFamily="2" charset="-78"/>
                <a:cs typeface="B Nazanin" panose="00000400000000000000" pitchFamily="2" charset="-78"/>
              </a:rPr>
              <a:t>قانونگذار در ماده </a:t>
            </a:r>
            <a:r>
              <a:rPr lang="fa-IR" sz="2400" b="1" dirty="0">
                <a:solidFill>
                  <a:srgbClr val="FF0000"/>
                </a:solidFill>
                <a:latin typeface="B Nazanin" panose="00000400000000000000" pitchFamily="2" charset="-78"/>
                <a:cs typeface="B Nazanin" panose="00000400000000000000" pitchFamily="2" charset="-78"/>
              </a:rPr>
              <a:t>۱۴۸ قانون کار</a:t>
            </a:r>
            <a:r>
              <a:rPr lang="fa-IR" sz="2400" b="1" dirty="0">
                <a:solidFill>
                  <a:srgbClr val="252525"/>
                </a:solidFill>
                <a:latin typeface="B Nazanin" panose="00000400000000000000" pitchFamily="2" charset="-78"/>
                <a:cs typeface="B Nazanin" panose="00000400000000000000" pitchFamily="2" charset="-78"/>
              </a:rPr>
              <a:t>، </a:t>
            </a:r>
            <a:r>
              <a:rPr lang="fa-IR" sz="2400" b="1" dirty="0" err="1">
                <a:solidFill>
                  <a:srgbClr val="252525"/>
                </a:solidFill>
                <a:latin typeface="B Nazanin" panose="00000400000000000000" pitchFamily="2" charset="-78"/>
                <a:cs typeface="B Nazanin" panose="00000400000000000000" pitchFamily="2" charset="-78"/>
              </a:rPr>
              <a:t>کارفرمایان</a:t>
            </a:r>
            <a:r>
              <a:rPr lang="fa-IR" sz="2400" b="1" dirty="0">
                <a:solidFill>
                  <a:srgbClr val="252525"/>
                </a:solidFill>
                <a:latin typeface="B Nazanin" panose="00000400000000000000" pitchFamily="2" charset="-78"/>
                <a:cs typeface="B Nazanin" panose="00000400000000000000" pitchFamily="2" charset="-78"/>
              </a:rPr>
              <a:t> </a:t>
            </a:r>
            <a:r>
              <a:rPr lang="fa-IR" sz="2400" b="1" dirty="0" err="1">
                <a:solidFill>
                  <a:srgbClr val="252525"/>
                </a:solidFill>
                <a:latin typeface="B Nazanin" panose="00000400000000000000" pitchFamily="2" charset="-78"/>
                <a:cs typeface="B Nazanin" panose="00000400000000000000" pitchFamily="2" charset="-78"/>
              </a:rPr>
              <a:t>کارگاه‌های</a:t>
            </a:r>
            <a:r>
              <a:rPr lang="fa-IR" sz="2400" b="1" dirty="0">
                <a:solidFill>
                  <a:srgbClr val="252525"/>
                </a:solidFill>
                <a:latin typeface="B Nazanin" panose="00000400000000000000" pitchFamily="2" charset="-78"/>
                <a:cs typeface="B Nazanin" panose="00000400000000000000" pitchFamily="2" charset="-78"/>
              </a:rPr>
              <a:t> مشمول این قانون را مکلف کرده است که بر اساس قانون تأمین اجتماعی، نسبت به بیمه کردن کارگران واحد خود اقدام‌ کنند.</a:t>
            </a:r>
            <a:r>
              <a:rPr lang="fa-IR" sz="2400" b="1" dirty="0">
                <a:cs typeface="B Nazanin" panose="00000400000000000000" pitchFamily="2" charset="-78"/>
              </a:rPr>
              <a:t/>
            </a:r>
            <a:br>
              <a:rPr lang="fa-IR" sz="2400" b="1" dirty="0">
                <a:cs typeface="B Nazanin" panose="00000400000000000000" pitchFamily="2" charset="-78"/>
              </a:rPr>
            </a:br>
            <a:r>
              <a:rPr lang="fa-IR" sz="2400" b="1" dirty="0">
                <a:solidFill>
                  <a:srgbClr val="252525"/>
                </a:solidFill>
                <a:latin typeface="B Nazanin" panose="00000400000000000000" pitchFamily="2" charset="-78"/>
                <a:cs typeface="B Nazanin" panose="00000400000000000000" pitchFamily="2" charset="-78"/>
              </a:rPr>
              <a:t>بر این اساس، هر </a:t>
            </a:r>
            <a:r>
              <a:rPr lang="fa-IR" sz="2400" b="1" dirty="0" err="1">
                <a:solidFill>
                  <a:srgbClr val="252525"/>
                </a:solidFill>
                <a:latin typeface="B Nazanin" panose="00000400000000000000" pitchFamily="2" charset="-78"/>
                <a:cs typeface="B Nazanin" panose="00000400000000000000" pitchFamily="2" charset="-78"/>
              </a:rPr>
              <a:t>کارفرمایی</a:t>
            </a:r>
            <a:r>
              <a:rPr lang="fa-IR" sz="2400" b="1" dirty="0">
                <a:solidFill>
                  <a:srgbClr val="252525"/>
                </a:solidFill>
                <a:latin typeface="B Nazanin" panose="00000400000000000000" pitchFamily="2" charset="-78"/>
                <a:cs typeface="B Nazanin" panose="00000400000000000000" pitchFamily="2" charset="-78"/>
              </a:rPr>
              <a:t> مکلف است کارگران ثابت و دایم خود را بیمه کند تا اگر خساراتی در حین کار به کارگر وارد شد، از طریق بیمه جبران شود. به طور طبیعی قسمت عمده حق بیمه را نیز کارفرما و بخشی جزیی از آن را کارگر می پردازد. به غیر از بیمه تامین اجتماعی، در خصوص کارگران غیر دایم مانند کارگران ساختمانی، به دلیل ورود خسارات احتمالی به آنان، مقرراتی به منظور الزام </a:t>
            </a:r>
            <a:r>
              <a:rPr lang="fa-IR" sz="2400" b="1" dirty="0" err="1">
                <a:solidFill>
                  <a:srgbClr val="252525"/>
                </a:solidFill>
                <a:latin typeface="B Nazanin" panose="00000400000000000000" pitchFamily="2" charset="-78"/>
                <a:cs typeface="B Nazanin" panose="00000400000000000000" pitchFamily="2" charset="-78"/>
              </a:rPr>
              <a:t>کارفرمایان</a:t>
            </a:r>
            <a:r>
              <a:rPr lang="fa-IR" sz="2400" b="1" dirty="0">
                <a:solidFill>
                  <a:srgbClr val="252525"/>
                </a:solidFill>
                <a:latin typeface="B Nazanin" panose="00000400000000000000" pitchFamily="2" charset="-78"/>
                <a:cs typeface="B Nazanin" panose="00000400000000000000" pitchFamily="2" charset="-78"/>
              </a:rPr>
              <a:t> برای اینکه کارگران خود را بیمه کنند، </a:t>
            </a:r>
            <a:r>
              <a:rPr lang="fa-IR" sz="2400" b="1" dirty="0" err="1">
                <a:solidFill>
                  <a:srgbClr val="252525"/>
                </a:solidFill>
                <a:latin typeface="B Nazanin" panose="00000400000000000000" pitchFamily="2" charset="-78"/>
                <a:cs typeface="B Nazanin" panose="00000400000000000000" pitchFamily="2" charset="-78"/>
              </a:rPr>
              <a:t>پیش‌بینی</a:t>
            </a:r>
            <a:r>
              <a:rPr lang="fa-IR" sz="2400" b="1" dirty="0">
                <a:solidFill>
                  <a:srgbClr val="252525"/>
                </a:solidFill>
                <a:latin typeface="B Nazanin" panose="00000400000000000000" pitchFamily="2" charset="-78"/>
                <a:cs typeface="B Nazanin" panose="00000400000000000000" pitchFamily="2" charset="-78"/>
              </a:rPr>
              <a:t> شده که در اینجا نیز پرداخت حق بیمه بر عهده کارفرما است.</a:t>
            </a:r>
            <a:r>
              <a:rPr lang="fa-IR" sz="2400" b="1" dirty="0">
                <a:cs typeface="B Nazanin" panose="00000400000000000000" pitchFamily="2" charset="-78"/>
              </a:rPr>
              <a:t/>
            </a:r>
            <a:br>
              <a:rPr lang="fa-IR" sz="2400" b="1" dirty="0">
                <a:cs typeface="B Nazanin" panose="00000400000000000000" pitchFamily="2" charset="-78"/>
              </a:rPr>
            </a:br>
            <a:r>
              <a:rPr lang="fa-IR" sz="2400" b="1" dirty="0">
                <a:solidFill>
                  <a:srgbClr val="252525"/>
                </a:solidFill>
                <a:latin typeface="B Nazanin" panose="00000400000000000000" pitchFamily="2" charset="-78"/>
                <a:cs typeface="B Nazanin" panose="00000400000000000000" pitchFamily="2" charset="-78"/>
              </a:rPr>
              <a:t>تمام این مقررات، به منظور حمایت از کارگران وضع شده و این موضوع بدین معنا است که اگر در حین کار خساراتی وارد شود، کارفرما مسئول است و باید مسئولیت خود را نیز بیمه کند تا اگر در آینده توان مالی برای پرداخت خسارات کارگر را نداشت، بیمه این </a:t>
            </a:r>
            <a:r>
              <a:rPr lang="fa-IR" sz="2400" b="1" dirty="0" err="1">
                <a:solidFill>
                  <a:srgbClr val="252525"/>
                </a:solidFill>
                <a:latin typeface="B Nazanin" panose="00000400000000000000" pitchFamily="2" charset="-78"/>
                <a:cs typeface="B Nazanin" panose="00000400000000000000" pitchFamily="2" charset="-78"/>
              </a:rPr>
              <a:t>خسارت‌ها</a:t>
            </a:r>
            <a:r>
              <a:rPr lang="fa-IR" sz="2400" b="1" dirty="0">
                <a:solidFill>
                  <a:srgbClr val="252525"/>
                </a:solidFill>
                <a:latin typeface="B Nazanin" panose="00000400000000000000" pitchFamily="2" charset="-78"/>
                <a:cs typeface="B Nazanin" panose="00000400000000000000" pitchFamily="2" charset="-78"/>
              </a:rPr>
              <a:t> را پرداخت کند و در نهایت خسارات کارگر به صورت </a:t>
            </a:r>
            <a:r>
              <a:rPr lang="fa-IR" sz="2400" b="1" dirty="0" err="1">
                <a:solidFill>
                  <a:srgbClr val="252525"/>
                </a:solidFill>
                <a:latin typeface="B Nazanin" panose="00000400000000000000" pitchFamily="2" charset="-78"/>
                <a:cs typeface="B Nazanin" panose="00000400000000000000" pitchFamily="2" charset="-78"/>
              </a:rPr>
              <a:t>جبران‌نشده</a:t>
            </a:r>
            <a:r>
              <a:rPr lang="fa-IR" sz="2400" b="1" dirty="0">
                <a:solidFill>
                  <a:srgbClr val="252525"/>
                </a:solidFill>
                <a:latin typeface="B Nazanin" panose="00000400000000000000" pitchFamily="2" charset="-78"/>
                <a:cs typeface="B Nazanin" panose="00000400000000000000" pitchFamily="2" charset="-78"/>
              </a:rPr>
              <a:t> باقی نماند.</a:t>
            </a:r>
            <a:endParaRPr lang="en-US" sz="2400" b="1" dirty="0">
              <a:cs typeface="B Nazanin" panose="00000400000000000000" pitchFamily="2" charset="-78"/>
            </a:endParaRPr>
          </a:p>
        </p:txBody>
      </p:sp>
    </p:spTree>
    <p:extLst>
      <p:ext uri="{BB962C8B-B14F-4D97-AF65-F5344CB8AC3E}">
        <p14:creationId xmlns:p14="http://schemas.microsoft.com/office/powerpoint/2010/main" val="20712842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803564" y="0"/>
            <a:ext cx="11388436" cy="1094509"/>
          </a:xfrm>
        </p:spPr>
        <p:txBody>
          <a:bodyPr rtlCol="0">
            <a:normAutofit/>
          </a:bodyPr>
          <a:lstStyle/>
          <a:p>
            <a:pPr algn="ctr" eaLnBrk="1" fontAlgn="auto" hangingPunct="1">
              <a:spcAft>
                <a:spcPts val="0"/>
              </a:spcAft>
              <a:defRPr/>
            </a:pPr>
            <a:r>
              <a:rPr lang="en-GB" sz="2800" dirty="0">
                <a:latin typeface="Arial" pitchFamily="34" charset="0"/>
                <a:cs typeface="Arial" pitchFamily="34" charset="0"/>
              </a:rPr>
              <a:t>COMPARISON OF RISK TO AN ICEBERG</a:t>
            </a:r>
            <a:endParaRPr lang="en-US" sz="2800" dirty="0">
              <a:latin typeface="Arial" pitchFamily="34" charset="0"/>
              <a:cs typeface="Arial" pitchFamily="34" charset="0"/>
            </a:endParaRPr>
          </a:p>
        </p:txBody>
      </p:sp>
      <p:grpSp>
        <p:nvGrpSpPr>
          <p:cNvPr id="4" name="Group 15"/>
          <p:cNvGrpSpPr>
            <a:grpSpLocks noGrp="1"/>
          </p:cNvGrpSpPr>
          <p:nvPr/>
        </p:nvGrpSpPr>
        <p:grpSpPr bwMode="auto">
          <a:xfrm>
            <a:off x="-1" y="357166"/>
            <a:ext cx="12192001" cy="6500834"/>
            <a:chOff x="781" y="547"/>
            <a:chExt cx="4847" cy="3479"/>
          </a:xfrm>
        </p:grpSpPr>
        <p:sp>
          <p:nvSpPr>
            <p:cNvPr id="5" name="Text Box 5"/>
            <p:cNvSpPr txBox="1">
              <a:spLocks noChangeArrowheads="1"/>
            </p:cNvSpPr>
            <p:nvPr/>
          </p:nvSpPr>
          <p:spPr bwMode="auto">
            <a:xfrm>
              <a:off x="1014" y="547"/>
              <a:ext cx="2581" cy="233"/>
            </a:xfrm>
            <a:prstGeom prst="rect">
              <a:avLst/>
            </a:prstGeom>
            <a:noFill/>
            <a:ln w="9525" algn="ctr">
              <a:noFill/>
              <a:miter lim="800000"/>
              <a:headEnd/>
              <a:tailEnd/>
            </a:ln>
          </p:spPr>
          <p:txBody>
            <a:bodyPr>
              <a:spAutoFit/>
            </a:bodyPr>
            <a:lstStyle/>
            <a:p>
              <a:pPr marL="0" marR="0" lvl="0" indent="0" defTabSz="914400" eaLnBrk="1" fontAlgn="auto" latinLnBrk="0" hangingPunct="1">
                <a:lnSpc>
                  <a:spcPct val="100000"/>
                </a:lnSpc>
                <a:spcBef>
                  <a:spcPct val="50000"/>
                </a:spcBef>
                <a:spcAft>
                  <a:spcPts val="0"/>
                </a:spcAft>
                <a:buClrTx/>
                <a:buSzTx/>
                <a:buFont typeface="Wingdings" pitchFamily="2" charset="2"/>
                <a:buNone/>
                <a:tabLst/>
                <a:defRPr/>
              </a:pPr>
              <a:r>
                <a:rPr kumimoji="0" lang="en-GB" sz="1800" b="1" i="0" u="none" strike="noStrike" kern="0" cap="none" spc="0" normalizeH="0" baseline="0" noProof="0">
                  <a:ln>
                    <a:noFill/>
                  </a:ln>
                  <a:solidFill>
                    <a:prstClr val="black"/>
                  </a:solidFill>
                  <a:effectLst/>
                  <a:uLnTx/>
                  <a:uFillTx/>
                </a:rPr>
                <a:t>TRADITIONAL VIEW:</a:t>
              </a:r>
              <a:endParaRPr kumimoji="0" lang="en-US" sz="1800" b="1" i="0" u="none" strike="noStrike" kern="0" cap="none" spc="0" normalizeH="0" baseline="0" noProof="0">
                <a:ln>
                  <a:noFill/>
                </a:ln>
                <a:solidFill>
                  <a:prstClr val="black"/>
                </a:solidFill>
                <a:effectLst/>
                <a:uLnTx/>
                <a:uFillTx/>
              </a:endParaRPr>
            </a:p>
          </p:txBody>
        </p:sp>
        <p:grpSp>
          <p:nvGrpSpPr>
            <p:cNvPr id="6" name="Group 14"/>
            <p:cNvGrpSpPr>
              <a:grpSpLocks/>
            </p:cNvGrpSpPr>
            <p:nvPr/>
          </p:nvGrpSpPr>
          <p:grpSpPr bwMode="auto">
            <a:xfrm>
              <a:off x="781" y="891"/>
              <a:ext cx="4847" cy="3135"/>
              <a:chOff x="781" y="891"/>
              <a:chExt cx="4847" cy="3135"/>
            </a:xfrm>
          </p:grpSpPr>
          <p:pic>
            <p:nvPicPr>
              <p:cNvPr id="7" name="Picture 4" descr="Iceberg Risks"/>
              <p:cNvPicPr>
                <a:picLocks noChangeAspect="1" noChangeArrowheads="1"/>
              </p:cNvPicPr>
              <p:nvPr/>
            </p:nvPicPr>
            <p:blipFill>
              <a:blip r:embed="rId2"/>
              <a:srcRect/>
              <a:stretch>
                <a:fillRect/>
              </a:stretch>
            </p:blipFill>
            <p:spPr bwMode="auto">
              <a:xfrm>
                <a:off x="2565" y="891"/>
                <a:ext cx="3063" cy="3118"/>
              </a:xfrm>
              <a:prstGeom prst="rect">
                <a:avLst/>
              </a:prstGeom>
              <a:noFill/>
              <a:ln w="9525">
                <a:noFill/>
                <a:miter lim="800000"/>
                <a:headEnd/>
                <a:tailEnd/>
              </a:ln>
            </p:spPr>
          </p:pic>
          <p:sp>
            <p:nvSpPr>
              <p:cNvPr id="8" name="Text Box 6"/>
              <p:cNvSpPr txBox="1">
                <a:spLocks noChangeArrowheads="1"/>
              </p:cNvSpPr>
              <p:nvPr/>
            </p:nvSpPr>
            <p:spPr bwMode="auto">
              <a:xfrm>
                <a:off x="781" y="893"/>
                <a:ext cx="2492" cy="927"/>
              </a:xfrm>
              <a:prstGeom prst="rect">
                <a:avLst/>
              </a:prstGeom>
              <a:gradFill rotWithShape="1">
                <a:gsLst>
                  <a:gs pos="0">
                    <a:srgbClr val="7FA9FD"/>
                  </a:gs>
                  <a:gs pos="100000">
                    <a:srgbClr val="B3DDFF"/>
                  </a:gs>
                </a:gsLst>
                <a:lin ang="5400000" scaled="1"/>
              </a:gradFill>
              <a:ln w="9525" algn="ctr">
                <a:noFill/>
                <a:miter lim="800000"/>
                <a:headEnd/>
                <a:tailEnd/>
              </a:ln>
            </p:spPr>
            <p:txBody>
              <a:bodyPr anchor="ctr"/>
              <a:lstStyle/>
              <a:p>
                <a:pPr marL="0" marR="0" lvl="0" indent="0" defTabSz="914400" eaLnBrk="1" fontAlgn="auto" latinLnBrk="0" hangingPunct="1">
                  <a:lnSpc>
                    <a:spcPct val="100000"/>
                  </a:lnSpc>
                  <a:spcBef>
                    <a:spcPct val="50000"/>
                  </a:spcBef>
                  <a:spcAft>
                    <a:spcPts val="0"/>
                  </a:spcAft>
                  <a:buClrTx/>
                  <a:buSzTx/>
                  <a:buFont typeface="Wingdings" pitchFamily="2" charset="2"/>
                  <a:buNone/>
                  <a:tabLst/>
                  <a:defRPr/>
                </a:pPr>
                <a:r>
                  <a:rPr kumimoji="0" lang="en-GB" sz="1800" b="1" i="0" u="none" strike="noStrike" kern="0" cap="none" spc="0" normalizeH="0" baseline="0" noProof="0" dirty="0">
                    <a:ln>
                      <a:noFill/>
                    </a:ln>
                    <a:solidFill>
                      <a:prstClr val="white"/>
                    </a:solidFill>
                    <a:effectLst/>
                    <a:uLnTx/>
                    <a:uFillTx/>
                  </a:rPr>
                  <a:t>KNOWN</a:t>
                </a:r>
              </a:p>
              <a:p>
                <a:pPr marL="0" marR="0" lvl="0" indent="0" defTabSz="914400" eaLnBrk="1" fontAlgn="auto" latinLnBrk="0" hangingPunct="1">
                  <a:lnSpc>
                    <a:spcPct val="100000"/>
                  </a:lnSpc>
                  <a:spcBef>
                    <a:spcPct val="50000"/>
                  </a:spcBef>
                  <a:spcAft>
                    <a:spcPts val="0"/>
                  </a:spcAft>
                  <a:buClrTx/>
                  <a:buSzTx/>
                  <a:buFont typeface="Wingdings" pitchFamily="2" charset="2"/>
                  <a:buNone/>
                  <a:tabLst/>
                  <a:defRPr/>
                </a:pPr>
                <a:r>
                  <a:rPr kumimoji="0" lang="en-GB" sz="1800" b="1" i="0" u="none" strike="noStrike" kern="0" cap="none" spc="0" normalizeH="0" baseline="0" noProof="0" dirty="0">
                    <a:ln>
                      <a:noFill/>
                    </a:ln>
                    <a:solidFill>
                      <a:prstClr val="white"/>
                    </a:solidFill>
                    <a:effectLst/>
                    <a:uLnTx/>
                    <a:uFillTx/>
                  </a:rPr>
                  <a:t>RISKS</a:t>
                </a:r>
                <a:endParaRPr kumimoji="0" lang="en-US" sz="1800" b="1" i="0" u="none" strike="noStrike" kern="0" cap="none" spc="0" normalizeH="0" baseline="0" noProof="0" dirty="0">
                  <a:ln>
                    <a:noFill/>
                  </a:ln>
                  <a:solidFill>
                    <a:prstClr val="white"/>
                  </a:solidFill>
                  <a:effectLst/>
                  <a:uLnTx/>
                  <a:uFillTx/>
                </a:endParaRPr>
              </a:p>
            </p:txBody>
          </p:sp>
          <p:sp>
            <p:nvSpPr>
              <p:cNvPr id="9" name="Text Box 8"/>
              <p:cNvSpPr txBox="1">
                <a:spLocks noChangeArrowheads="1"/>
              </p:cNvSpPr>
              <p:nvPr/>
            </p:nvSpPr>
            <p:spPr bwMode="auto">
              <a:xfrm>
                <a:off x="781" y="1831"/>
                <a:ext cx="2492" cy="2195"/>
              </a:xfrm>
              <a:prstGeom prst="rect">
                <a:avLst/>
              </a:prstGeom>
              <a:gradFill rotWithShape="1">
                <a:gsLst>
                  <a:gs pos="0">
                    <a:srgbClr val="022BA0"/>
                  </a:gs>
                  <a:gs pos="100000">
                    <a:srgbClr val="000000"/>
                  </a:gs>
                </a:gsLst>
                <a:lin ang="5400000" scaled="1"/>
              </a:gradFill>
              <a:ln w="9525" algn="ctr">
                <a:noFill/>
                <a:miter lim="800000"/>
                <a:headEnd/>
                <a:tailEnd/>
              </a:ln>
            </p:spPr>
            <p:txBody>
              <a:bodyPr anchor="ctr"/>
              <a:lstStyle/>
              <a:p>
                <a:pPr marL="0" marR="0" lvl="0" indent="0" defTabSz="914400" eaLnBrk="1" fontAlgn="auto" latinLnBrk="0" hangingPunct="1">
                  <a:lnSpc>
                    <a:spcPct val="100000"/>
                  </a:lnSpc>
                  <a:spcBef>
                    <a:spcPct val="50000"/>
                  </a:spcBef>
                  <a:spcAft>
                    <a:spcPts val="0"/>
                  </a:spcAft>
                  <a:buClrTx/>
                  <a:buSzTx/>
                  <a:buFont typeface="Wingdings" pitchFamily="2" charset="2"/>
                  <a:buNone/>
                  <a:tabLst/>
                  <a:defRPr/>
                </a:pPr>
                <a:r>
                  <a:rPr kumimoji="0" lang="en-GB" sz="1800" b="1" i="0" u="none" strike="noStrike" kern="0" cap="none" spc="0" normalizeH="0" baseline="0" noProof="0">
                    <a:ln>
                      <a:noFill/>
                    </a:ln>
                    <a:solidFill>
                      <a:prstClr val="black"/>
                    </a:solidFill>
                    <a:effectLst/>
                    <a:uLnTx/>
                    <a:uFillTx/>
                  </a:rPr>
                  <a:t>UNKNOWN</a:t>
                </a:r>
              </a:p>
              <a:p>
                <a:pPr marL="0" marR="0" lvl="0" indent="0" defTabSz="914400" eaLnBrk="1" fontAlgn="auto" latinLnBrk="0" hangingPunct="1">
                  <a:lnSpc>
                    <a:spcPct val="100000"/>
                  </a:lnSpc>
                  <a:spcBef>
                    <a:spcPct val="50000"/>
                  </a:spcBef>
                  <a:spcAft>
                    <a:spcPts val="0"/>
                  </a:spcAft>
                  <a:buClrTx/>
                  <a:buSzTx/>
                  <a:buFont typeface="Wingdings" pitchFamily="2" charset="2"/>
                  <a:buNone/>
                  <a:tabLst/>
                  <a:defRPr/>
                </a:pPr>
                <a:r>
                  <a:rPr kumimoji="0" lang="en-GB" sz="1800" b="1" i="0" u="none" strike="noStrike" kern="0" cap="none" spc="0" normalizeH="0" baseline="0" noProof="0">
                    <a:ln>
                      <a:noFill/>
                    </a:ln>
                    <a:solidFill>
                      <a:prstClr val="black"/>
                    </a:solidFill>
                    <a:effectLst/>
                    <a:uLnTx/>
                    <a:uFillTx/>
                  </a:rPr>
                  <a:t>RISKS</a:t>
                </a:r>
                <a:endParaRPr kumimoji="0" lang="en-US" sz="1800" b="1" i="0" u="none" strike="noStrike" kern="0" cap="none" spc="0" normalizeH="0" baseline="0" noProof="0">
                  <a:ln>
                    <a:noFill/>
                  </a:ln>
                  <a:solidFill>
                    <a:prstClr val="black"/>
                  </a:solidFill>
                  <a:effectLst/>
                  <a:uLnTx/>
                  <a:uFillTx/>
                </a:endParaRPr>
              </a:p>
            </p:txBody>
          </p:sp>
        </p:grpSp>
      </p:grpSp>
    </p:spTree>
    <p:extLst>
      <p:ext uri="{BB962C8B-B14F-4D97-AF65-F5344CB8AC3E}">
        <p14:creationId xmlns:p14="http://schemas.microsoft.com/office/powerpoint/2010/main" val="6209071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3057" cy="6858594"/>
          </a:xfrm>
          <a:prstGeom prst="rect">
            <a:avLst/>
          </a:prstGeom>
        </p:spPr>
      </p:pic>
      <p:sp>
        <p:nvSpPr>
          <p:cNvPr id="2" name="Title 1"/>
          <p:cNvSpPr>
            <a:spLocks noGrp="1"/>
          </p:cNvSpPr>
          <p:nvPr>
            <p:ph type="title"/>
          </p:nvPr>
        </p:nvSpPr>
        <p:spPr>
          <a:xfrm>
            <a:off x="838200" y="290945"/>
            <a:ext cx="10515600" cy="3560619"/>
          </a:xfrm>
        </p:spPr>
        <p:txBody>
          <a:bodyPr>
            <a:noAutofit/>
          </a:bodyPr>
          <a:lstStyle/>
          <a:p>
            <a:pPr algn="ctr"/>
            <a:r>
              <a:rPr lang="fa-IR" sz="3600" dirty="0">
                <a:solidFill>
                  <a:prstClr val="white"/>
                </a:solidFill>
                <a:latin typeface="Calibri"/>
              </a:rPr>
              <a:t>مدیریت</a:t>
            </a:r>
            <a:r>
              <a:rPr lang="fa-IR" sz="3600" dirty="0">
                <a:solidFill>
                  <a:prstClr val="black"/>
                </a:solidFill>
                <a:latin typeface="Calibri"/>
              </a:rPr>
              <a:t> </a:t>
            </a:r>
            <a:r>
              <a:rPr lang="fa-IR" sz="4000" dirty="0">
                <a:solidFill>
                  <a:srgbClr val="FF0000"/>
                </a:solidFill>
                <a:latin typeface="Calibri"/>
              </a:rPr>
              <a:t>ریسک</a:t>
            </a:r>
            <a:r>
              <a:rPr lang="fa-IR" dirty="0" smtClean="0">
                <a:solidFill>
                  <a:prstClr val="black"/>
                </a:solidFill>
                <a:latin typeface="Calibri"/>
              </a:rPr>
              <a:t>:</a:t>
            </a:r>
            <a:br>
              <a:rPr lang="fa-IR" dirty="0" smtClean="0">
                <a:solidFill>
                  <a:prstClr val="black"/>
                </a:solidFill>
                <a:latin typeface="Calibri"/>
              </a:rPr>
            </a:br>
            <a:r>
              <a:rPr lang="fa-IR" dirty="0">
                <a:solidFill>
                  <a:prstClr val="black"/>
                </a:solidFill>
                <a:latin typeface="Calibri"/>
              </a:rPr>
              <a:t/>
            </a:r>
            <a:br>
              <a:rPr lang="fa-IR" dirty="0">
                <a:solidFill>
                  <a:prstClr val="black"/>
                </a:solidFill>
                <a:latin typeface="Calibri"/>
              </a:rPr>
            </a:br>
            <a:r>
              <a:rPr lang="fa-IR" dirty="0" smtClean="0">
                <a:solidFill>
                  <a:prstClr val="black"/>
                </a:solidFill>
                <a:latin typeface="Calibri"/>
              </a:rPr>
              <a:t/>
            </a:r>
            <a:br>
              <a:rPr lang="fa-IR" dirty="0" smtClean="0">
                <a:solidFill>
                  <a:prstClr val="black"/>
                </a:solidFill>
                <a:latin typeface="Calibri"/>
              </a:rPr>
            </a:br>
            <a:r>
              <a:rPr lang="fa-IR" dirty="0">
                <a:solidFill>
                  <a:prstClr val="black"/>
                </a:solidFill>
                <a:latin typeface="Calibri"/>
              </a:rPr>
              <a:t/>
            </a:r>
            <a:br>
              <a:rPr lang="fa-IR" dirty="0">
                <a:solidFill>
                  <a:prstClr val="black"/>
                </a:solidFill>
                <a:latin typeface="Calibri"/>
              </a:rPr>
            </a:br>
            <a:r>
              <a:rPr lang="fa-IR" dirty="0" smtClean="0">
                <a:solidFill>
                  <a:prstClr val="black"/>
                </a:solidFill>
                <a:latin typeface="Calibri"/>
              </a:rPr>
              <a:t/>
            </a:r>
            <a:br>
              <a:rPr lang="fa-IR" dirty="0" smtClean="0">
                <a:solidFill>
                  <a:prstClr val="black"/>
                </a:solidFill>
                <a:latin typeface="Calibri"/>
              </a:rPr>
            </a:br>
            <a:endParaRPr lang="en-US" sz="3000" dirty="0">
              <a:cs typeface="B Titr" panose="00000700000000000000" pitchFamily="2" charset="-78"/>
            </a:endParaRPr>
          </a:p>
        </p:txBody>
      </p:sp>
      <p:sp>
        <p:nvSpPr>
          <p:cNvPr id="5" name="Content Placeholder 2"/>
          <p:cNvSpPr txBox="1">
            <a:spLocks/>
          </p:cNvSpPr>
          <p:nvPr/>
        </p:nvSpPr>
        <p:spPr>
          <a:xfrm>
            <a:off x="0" y="1285860"/>
            <a:ext cx="12192000" cy="5322758"/>
          </a:xfrm>
          <a:prstGeom prst="rect">
            <a:avLst/>
          </a:prstGeom>
          <a:ln>
            <a:solidFill>
              <a:schemeClr val="bg1"/>
            </a:solidFill>
          </a:ln>
        </p:spPr>
        <p:txBody>
          <a:bodyPr vert="horz" lIns="91440" tIns="45720" rIns="91440" bIns="45720" rtlCol="1">
            <a:normAutofit fontScale="92500"/>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r" defTabSz="914400" rtl="1" eaLnBrk="1" fontAlgn="auto" latinLnBrk="0" hangingPunct="1">
              <a:lnSpc>
                <a:spcPct val="100000"/>
              </a:lnSpc>
              <a:spcBef>
                <a:spcPct val="20000"/>
              </a:spcBef>
              <a:spcAft>
                <a:spcPts val="0"/>
              </a:spcAft>
              <a:buClrTx/>
              <a:buSzTx/>
              <a:buFont typeface="Arial" pitchFamily="34" charset="0"/>
              <a:buNone/>
              <a:tabLst/>
              <a:defRPr/>
            </a:pPr>
            <a:r>
              <a:rPr kumimoji="0" lang="fa-IR" sz="2800" b="0" i="0" u="none" strike="noStrike" kern="1200" cap="none" spc="0" normalizeH="0" baseline="0" noProof="0" dirty="0" smtClean="0">
                <a:ln>
                  <a:noFill/>
                </a:ln>
                <a:effectLst/>
                <a:uLnTx/>
                <a:uFillTx/>
                <a:latin typeface="Calibri"/>
                <a:cs typeface="Arial" panose="020B0604020202020204" pitchFamily="34" charset="0"/>
              </a:rPr>
              <a:t>*شناسائی وتقسیم بندی </a:t>
            </a:r>
            <a:r>
              <a:rPr kumimoji="0" lang="fa-IR" b="0" i="0" u="none" strike="noStrike" kern="1200" cap="none" spc="0" normalizeH="0" baseline="0" noProof="0" dirty="0" smtClean="0">
                <a:ln>
                  <a:noFill/>
                </a:ln>
                <a:effectLst/>
                <a:uLnTx/>
                <a:uFillTx/>
                <a:latin typeface="Calibri"/>
                <a:cs typeface="Arial" panose="020B0604020202020204" pitchFamily="34" charset="0"/>
              </a:rPr>
              <a:t>ریسک</a:t>
            </a:r>
            <a:r>
              <a:rPr kumimoji="0" lang="fa-IR" sz="2800" b="0" i="0" u="none" strike="noStrike" kern="1200" cap="none" spc="0" normalizeH="0" baseline="0" noProof="0" dirty="0" smtClean="0">
                <a:ln>
                  <a:noFill/>
                </a:ln>
                <a:effectLst/>
                <a:uLnTx/>
                <a:uFillTx/>
                <a:latin typeface="Calibri"/>
                <a:cs typeface="Arial" panose="020B0604020202020204" pitchFamily="34" charset="0"/>
              </a:rPr>
              <a:t> به هدف  حفظ ،حذف / کاهش خطربا سلب و یا انتقال ریسک می باشد.</a:t>
            </a: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None/>
              <a:tabLst/>
              <a:defRPr/>
            </a:pPr>
            <a:r>
              <a:rPr kumimoji="0" lang="fa-IR" sz="2800" b="0" i="0" u="none" strike="noStrike" kern="1200" cap="none" spc="0" normalizeH="0" baseline="0" noProof="0" dirty="0" smtClean="0">
                <a:ln>
                  <a:noFill/>
                </a:ln>
                <a:effectLst/>
                <a:uLnTx/>
                <a:uFillTx/>
                <a:latin typeface="Calibri"/>
                <a:cs typeface="Arial" panose="020B0604020202020204" pitchFamily="34" charset="0"/>
              </a:rPr>
              <a:t>مراحل :</a:t>
            </a: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None/>
              <a:tabLst/>
              <a:defRPr/>
            </a:pPr>
            <a:r>
              <a:rPr kumimoji="0" lang="fa-IR" sz="2800" b="0" i="0" u="none" strike="noStrike" kern="1200" cap="none" spc="0" normalizeH="0" baseline="0" noProof="0" dirty="0" smtClean="0">
                <a:ln>
                  <a:noFill/>
                </a:ln>
                <a:effectLst/>
                <a:uLnTx/>
                <a:uFillTx/>
                <a:latin typeface="Calibri"/>
                <a:cs typeface="Arial" panose="020B0604020202020204" pitchFamily="34" charset="0"/>
              </a:rPr>
              <a:t> 1- شناسائی ریسک </a:t>
            </a: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None/>
              <a:tabLst/>
              <a:defRPr/>
            </a:pPr>
            <a:r>
              <a:rPr kumimoji="0" lang="fa-IR" sz="2800" b="0" i="0" u="none" strike="noStrike" kern="1200" cap="none" spc="0" normalizeH="0" baseline="0" noProof="0" dirty="0" smtClean="0">
                <a:ln>
                  <a:noFill/>
                </a:ln>
                <a:effectLst/>
                <a:uLnTx/>
                <a:uFillTx/>
                <a:latin typeface="Calibri"/>
                <a:cs typeface="Arial" panose="020B0604020202020204" pitchFamily="34" charset="0"/>
              </a:rPr>
              <a:t> 2- تقسیم بندی ریسک براساس  (</a:t>
            </a:r>
            <a:r>
              <a:rPr kumimoji="0" lang="en-US" sz="2800" b="0" i="0" u="none" strike="noStrike" kern="1200" cap="none" spc="0" normalizeH="0" baseline="0" noProof="0" dirty="0" smtClean="0">
                <a:ln>
                  <a:noFill/>
                </a:ln>
                <a:effectLst/>
                <a:uLnTx/>
                <a:uFillTx/>
                <a:latin typeface="Calibri"/>
              </a:rPr>
              <a:t>R&gt;1</a:t>
            </a:r>
            <a:r>
              <a:rPr kumimoji="0" lang="fa-IR" sz="2800" b="0" i="0" u="none" strike="noStrike" kern="1200" cap="none" spc="0" normalizeH="0" baseline="0" noProof="0" dirty="0" smtClean="0">
                <a:ln>
                  <a:noFill/>
                </a:ln>
                <a:effectLst/>
                <a:uLnTx/>
                <a:uFillTx/>
                <a:latin typeface="Calibri"/>
                <a:cs typeface="Arial" panose="020B0604020202020204" pitchFamily="34" charset="0"/>
              </a:rPr>
              <a:t>، </a:t>
            </a:r>
            <a:r>
              <a:rPr kumimoji="0" lang="en-US" sz="2800" b="0" i="0" u="none" strike="noStrike" kern="1200" cap="none" spc="0" normalizeH="0" baseline="0" noProof="0" dirty="0" smtClean="0">
                <a:ln>
                  <a:noFill/>
                </a:ln>
                <a:effectLst/>
                <a:uLnTx/>
                <a:uFillTx/>
                <a:latin typeface="Calibri"/>
              </a:rPr>
              <a:t>R=1</a:t>
            </a:r>
            <a:r>
              <a:rPr kumimoji="0" lang="fa-IR" sz="2800" b="0" i="0" u="none" strike="noStrike" kern="1200" cap="none" spc="0" normalizeH="0" baseline="0" noProof="0" dirty="0" smtClean="0">
                <a:ln>
                  <a:noFill/>
                </a:ln>
                <a:effectLst/>
                <a:uLnTx/>
                <a:uFillTx/>
                <a:latin typeface="Calibri"/>
                <a:cs typeface="Arial" panose="020B0604020202020204" pitchFamily="34" charset="0"/>
              </a:rPr>
              <a:t>،</a:t>
            </a:r>
            <a:r>
              <a:rPr kumimoji="0" lang="en-US" sz="2800" b="0" i="0" u="none" strike="noStrike" kern="1200" cap="none" spc="0" normalizeH="0" baseline="0" noProof="0" dirty="0" smtClean="0">
                <a:ln>
                  <a:noFill/>
                </a:ln>
                <a:effectLst/>
                <a:uLnTx/>
                <a:uFillTx/>
                <a:latin typeface="Calibri"/>
              </a:rPr>
              <a:t>R&lt;1 </a:t>
            </a:r>
            <a:r>
              <a:rPr kumimoji="0" lang="fa-IR" sz="2800" b="0" i="0" u="none" strike="noStrike" kern="1200" cap="none" spc="0" normalizeH="0" baseline="0" noProof="0" dirty="0" smtClean="0">
                <a:ln>
                  <a:noFill/>
                </a:ln>
                <a:effectLst/>
                <a:uLnTx/>
                <a:uFillTx/>
                <a:latin typeface="Calibri"/>
                <a:cs typeface="Arial" panose="020B0604020202020204" pitchFamily="34" charset="0"/>
              </a:rPr>
              <a:t>)</a:t>
            </a: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None/>
              <a:tabLst/>
              <a:defRPr/>
            </a:pPr>
            <a:r>
              <a:rPr kumimoji="0" lang="fa-IR" sz="2800" b="0" i="0" u="none" strike="noStrike" kern="1200" cap="none" spc="0" normalizeH="0" baseline="0" noProof="0" dirty="0" smtClean="0">
                <a:ln>
                  <a:noFill/>
                </a:ln>
                <a:effectLst/>
                <a:uLnTx/>
                <a:uFillTx/>
                <a:latin typeface="Calibri"/>
                <a:cs typeface="Arial" panose="020B0604020202020204" pitchFamily="34" charset="0"/>
              </a:rPr>
              <a:t> 3-تصمیم گیری :</a:t>
            </a: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None/>
              <a:tabLst/>
              <a:defRPr/>
            </a:pPr>
            <a:r>
              <a:rPr lang="fa-IR" sz="2800" dirty="0">
                <a:latin typeface="Calibri"/>
                <a:cs typeface="Arial" panose="020B0604020202020204" pitchFamily="34" charset="0"/>
              </a:rPr>
              <a:t> </a:t>
            </a:r>
            <a:r>
              <a:rPr lang="fa-IR" sz="2800" dirty="0" smtClean="0">
                <a:latin typeface="Calibri"/>
                <a:cs typeface="Arial" panose="020B0604020202020204" pitchFamily="34" charset="0"/>
              </a:rPr>
              <a:t> 1-3)  نگهداری ریسک</a:t>
            </a:r>
            <a:endParaRPr kumimoji="0" lang="fa-IR" sz="2800" b="0" i="0" u="none" strike="noStrike" kern="1200" cap="none" spc="0" normalizeH="0" baseline="0" noProof="0" dirty="0" smtClean="0">
              <a:ln>
                <a:noFill/>
              </a:ln>
              <a:effectLst/>
              <a:uLnTx/>
              <a:uFillTx/>
              <a:latin typeface="Calibri"/>
              <a:cs typeface="Arial" panose="020B0604020202020204" pitchFamily="34" charset="0"/>
            </a:endParaRP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None/>
              <a:tabLst/>
              <a:defRPr/>
            </a:pPr>
            <a:r>
              <a:rPr kumimoji="0" lang="fa-IR" sz="2800" b="0" i="0" u="none" strike="noStrike" kern="1200" cap="none" spc="0" normalizeH="0" baseline="0" noProof="0" dirty="0" smtClean="0">
                <a:ln>
                  <a:noFill/>
                </a:ln>
                <a:effectLst/>
                <a:uLnTx/>
                <a:uFillTx/>
                <a:latin typeface="Calibri"/>
                <a:cs typeface="Arial" panose="020B0604020202020204" pitchFamily="34" charset="0"/>
              </a:rPr>
              <a:t>  </a:t>
            </a: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None/>
              <a:tabLst/>
              <a:defRPr/>
            </a:pPr>
            <a:r>
              <a:rPr kumimoji="0" lang="fa-IR" sz="2800" b="0" i="0" u="none" strike="noStrike" kern="1200" cap="none" spc="0" normalizeH="0" baseline="0" noProof="0" dirty="0" smtClean="0">
                <a:ln>
                  <a:noFill/>
                </a:ln>
                <a:effectLst/>
                <a:uLnTx/>
                <a:uFillTx/>
                <a:latin typeface="Calibri"/>
                <a:cs typeface="Arial" panose="020B0604020202020204" pitchFamily="34" charset="0"/>
              </a:rPr>
              <a:t>2-3) </a:t>
            </a:r>
            <a:r>
              <a:rPr lang="fa-IR" sz="2800" dirty="0" smtClean="0">
                <a:latin typeface="Calibri"/>
                <a:cs typeface="Arial" panose="020B0604020202020204" pitchFamily="34" charset="0"/>
              </a:rPr>
              <a:t>حذف </a:t>
            </a:r>
            <a:r>
              <a:rPr kumimoji="0" lang="fa-IR" sz="2800" b="0" i="0" u="none" strike="noStrike" kern="1200" cap="none" spc="0" normalizeH="0" baseline="0" noProof="0" dirty="0" smtClean="0">
                <a:ln>
                  <a:noFill/>
                </a:ln>
                <a:effectLst/>
                <a:uLnTx/>
                <a:uFillTx/>
                <a:latin typeface="Calibri"/>
                <a:cs typeface="Arial" panose="020B0604020202020204" pitchFamily="34" charset="0"/>
              </a:rPr>
              <a:t> ریسک</a:t>
            </a: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None/>
              <a:tabLst/>
              <a:defRPr/>
            </a:pPr>
            <a:r>
              <a:rPr kumimoji="0" lang="fa-IR" sz="2800" b="0" i="0" u="none" strike="noStrike" kern="1200" cap="none" spc="0" normalizeH="0" baseline="0" noProof="0" dirty="0" smtClean="0">
                <a:ln>
                  <a:noFill/>
                </a:ln>
                <a:effectLst/>
                <a:uLnTx/>
                <a:uFillTx/>
                <a:latin typeface="Calibri"/>
                <a:cs typeface="Arial" panose="020B0604020202020204" pitchFamily="34" charset="0"/>
              </a:rPr>
              <a:t> 					 </a:t>
            </a:r>
            <a:r>
              <a:rPr kumimoji="0" lang="fa-IR" sz="2800" b="0" i="0" u="none" strike="noStrike" kern="1200" cap="none" spc="0" normalizeH="0" baseline="0" noProof="0" dirty="0" err="1" smtClean="0">
                <a:ln>
                  <a:noFill/>
                </a:ln>
                <a:effectLst/>
                <a:uLnTx/>
                <a:uFillTx/>
                <a:latin typeface="Calibri"/>
                <a:cs typeface="Arial" panose="020B0604020202020204" pitchFamily="34" charset="0"/>
              </a:rPr>
              <a:t>قراردادها</a:t>
            </a:r>
            <a:r>
              <a:rPr kumimoji="0" lang="fa-IR" sz="2800" b="0" i="0" u="none" strike="noStrike" kern="1200" cap="none" spc="0" normalizeH="0" baseline="0" noProof="0" dirty="0" smtClean="0">
                <a:ln>
                  <a:noFill/>
                </a:ln>
                <a:effectLst/>
                <a:uLnTx/>
                <a:uFillTx/>
                <a:latin typeface="Calibri"/>
                <a:cs typeface="Arial" panose="020B0604020202020204" pitchFamily="34" charset="0"/>
              </a:rPr>
              <a:t> </a:t>
            </a:r>
            <a:r>
              <a:rPr kumimoji="0" lang="fa-IR" sz="2800" b="0" i="0" u="none" strike="noStrike" kern="1200" cap="none" spc="0" normalizeH="0" baseline="0" noProof="0" dirty="0" err="1" smtClean="0">
                <a:ln>
                  <a:noFill/>
                </a:ln>
                <a:effectLst/>
                <a:uLnTx/>
                <a:uFillTx/>
                <a:latin typeface="Calibri"/>
                <a:cs typeface="Arial" panose="020B0604020202020204" pitchFamily="34" charset="0"/>
              </a:rPr>
              <a:t>وکنوانسیونها</a:t>
            </a:r>
            <a:r>
              <a:rPr kumimoji="0" lang="fa-IR" sz="2800" b="0" i="0" u="none" strike="noStrike" kern="1200" cap="none" spc="0" normalizeH="0" baseline="0" noProof="0" dirty="0" smtClean="0">
                <a:ln>
                  <a:noFill/>
                </a:ln>
                <a:effectLst/>
                <a:uLnTx/>
                <a:uFillTx/>
                <a:latin typeface="Calibri"/>
                <a:cs typeface="Arial" panose="020B0604020202020204" pitchFamily="34" charset="0"/>
              </a:rPr>
              <a:t> – </a:t>
            </a:r>
            <a:r>
              <a:rPr kumimoji="0" lang="fa-IR" sz="2800" b="0" i="0" u="none" strike="noStrike" kern="1200" cap="none" spc="0" normalizeH="0" baseline="0" noProof="0" dirty="0" err="1" smtClean="0">
                <a:ln>
                  <a:noFill/>
                </a:ln>
                <a:effectLst/>
                <a:uLnTx/>
                <a:uFillTx/>
                <a:latin typeface="Calibri"/>
                <a:cs typeface="Arial" panose="020B0604020202020204" pitchFamily="34" charset="0"/>
              </a:rPr>
              <a:t>فرمها</a:t>
            </a:r>
            <a:r>
              <a:rPr kumimoji="0" lang="fa-IR" sz="2800" b="0" i="0" u="none" strike="noStrike" kern="1200" cap="none" spc="0" normalizeH="0" baseline="0" noProof="0" dirty="0" smtClean="0">
                <a:ln>
                  <a:noFill/>
                </a:ln>
                <a:effectLst/>
                <a:uLnTx/>
                <a:uFillTx/>
                <a:latin typeface="Calibri"/>
                <a:cs typeface="Arial" panose="020B0604020202020204" pitchFamily="34" charset="0"/>
              </a:rPr>
              <a:t> – </a:t>
            </a:r>
            <a:r>
              <a:rPr kumimoji="0" lang="fa-IR" sz="2800" b="0" i="0" u="none" strike="noStrike" kern="1200" cap="none" spc="0" normalizeH="0" baseline="0" noProof="0" dirty="0" err="1" smtClean="0">
                <a:ln>
                  <a:noFill/>
                </a:ln>
                <a:effectLst/>
                <a:uLnTx/>
                <a:uFillTx/>
                <a:latin typeface="Calibri"/>
                <a:cs typeface="Arial" panose="020B0604020202020204" pitchFamily="34" charset="0"/>
              </a:rPr>
              <a:t>فرایندها</a:t>
            </a:r>
            <a:r>
              <a:rPr kumimoji="0" lang="fa-IR" sz="2800" b="0" i="0" u="none" strike="noStrike" kern="1200" cap="none" spc="0" normalizeH="0" baseline="0" noProof="0" dirty="0" smtClean="0">
                <a:ln>
                  <a:noFill/>
                </a:ln>
                <a:effectLst/>
                <a:uLnTx/>
                <a:uFillTx/>
                <a:latin typeface="Calibri"/>
                <a:cs typeface="Arial" panose="020B0604020202020204" pitchFamily="34" charset="0"/>
              </a:rPr>
              <a:t> – مکاتبات</a:t>
            </a:r>
            <a:r>
              <a:rPr kumimoji="0" lang="fa-IR" sz="2800" b="0" i="0" u="none" strike="noStrike" kern="1200" cap="none" spc="0" normalizeH="0" noProof="0" dirty="0" smtClean="0">
                <a:ln>
                  <a:noFill/>
                </a:ln>
                <a:effectLst/>
                <a:uLnTx/>
                <a:uFillTx/>
                <a:latin typeface="Calibri"/>
                <a:cs typeface="Arial" panose="020B0604020202020204" pitchFamily="34" charset="0"/>
              </a:rPr>
              <a:t> – </a:t>
            </a:r>
            <a:r>
              <a:rPr kumimoji="0" lang="fa-IR" sz="2800" b="0" i="0" u="none" strike="noStrike" kern="1200" cap="none" spc="0" normalizeH="0" noProof="0" dirty="0" err="1" smtClean="0">
                <a:ln>
                  <a:noFill/>
                </a:ln>
                <a:effectLst/>
                <a:uLnTx/>
                <a:uFillTx/>
                <a:latin typeface="Calibri"/>
                <a:cs typeface="Arial" panose="020B0604020202020204" pitchFamily="34" charset="0"/>
              </a:rPr>
              <a:t>صورتجلسات</a:t>
            </a:r>
            <a:r>
              <a:rPr kumimoji="0" lang="fa-IR" sz="2800" b="0" i="0" u="none" strike="noStrike" kern="1200" cap="none" spc="0" normalizeH="0" noProof="0" dirty="0" smtClean="0">
                <a:ln>
                  <a:noFill/>
                </a:ln>
                <a:effectLst/>
                <a:uLnTx/>
                <a:uFillTx/>
                <a:latin typeface="Calibri"/>
                <a:cs typeface="Arial" panose="020B0604020202020204" pitchFamily="34" charset="0"/>
              </a:rPr>
              <a:t> و..</a:t>
            </a:r>
            <a:endParaRPr kumimoji="0" lang="fa-IR" sz="2800" b="0" i="0" u="none" strike="noStrike" kern="1200" cap="none" spc="0" normalizeH="0" baseline="0" noProof="0" dirty="0" smtClean="0">
              <a:ln>
                <a:noFill/>
              </a:ln>
              <a:effectLst/>
              <a:uLnTx/>
              <a:uFillTx/>
              <a:latin typeface="Calibri"/>
              <a:cs typeface="Arial" panose="020B0604020202020204" pitchFamily="34" charset="0"/>
            </a:endParaRP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None/>
              <a:tabLst/>
              <a:defRPr/>
            </a:pPr>
            <a:r>
              <a:rPr kumimoji="0" lang="fa-IR" sz="2800" b="0" i="0" u="none" strike="noStrike" kern="1200" cap="none" spc="0" normalizeH="0" baseline="0" noProof="0" dirty="0" smtClean="0">
                <a:ln>
                  <a:noFill/>
                </a:ln>
                <a:effectLst/>
                <a:uLnTx/>
                <a:uFillTx/>
                <a:latin typeface="Calibri"/>
                <a:cs typeface="Arial" panose="020B0604020202020204" pitchFamily="34" charset="0"/>
              </a:rPr>
              <a:t>  3-3) انتقال ریسک 	</a:t>
            </a: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None/>
              <a:tabLst/>
              <a:defRPr/>
            </a:pPr>
            <a:r>
              <a:rPr lang="fa-IR" sz="2800" dirty="0" smtClean="0">
                <a:latin typeface="Calibri"/>
                <a:cs typeface="Arial" panose="020B0604020202020204" pitchFamily="34" charset="0"/>
              </a:rPr>
              <a:t>					 شرکت بیمه	</a:t>
            </a:r>
            <a:endParaRPr kumimoji="0" lang="fa-IR" sz="2800" b="0" i="0" u="none" strike="noStrike" kern="1200" cap="none" spc="0" normalizeH="0" baseline="0" noProof="0" dirty="0">
              <a:ln>
                <a:noFill/>
              </a:ln>
              <a:effectLst/>
              <a:uLnTx/>
              <a:uFillTx/>
              <a:latin typeface="Calibri"/>
              <a:cs typeface="Arial" panose="020B0604020202020204" pitchFamily="34" charset="0"/>
            </a:endParaRPr>
          </a:p>
        </p:txBody>
      </p:sp>
      <p:cxnSp>
        <p:nvCxnSpPr>
          <p:cNvPr id="7" name="Straight Arrow Connector 6"/>
          <p:cNvCxnSpPr/>
          <p:nvPr/>
        </p:nvCxnSpPr>
        <p:spPr>
          <a:xfrm flipH="1" flipV="1">
            <a:off x="8534400" y="5273208"/>
            <a:ext cx="1108364" cy="592413"/>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8534400" y="5865621"/>
            <a:ext cx="1108364" cy="438199"/>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6708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ox(in)">
                                      <p:cBhvr>
                                        <p:cTn id="10" dur="500"/>
                                        <p:tgtEl>
                                          <p:spTgt spid="5">
                                            <p:txEl>
                                              <p:pRg st="1" end="1"/>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ox(in)">
                                      <p:cBhvr>
                                        <p:cTn id="13" dur="500"/>
                                        <p:tgtEl>
                                          <p:spTgt spid="5">
                                            <p:txEl>
                                              <p:pRg st="2" end="2"/>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box(in)">
                                      <p:cBhvr>
                                        <p:cTn id="16" dur="500"/>
                                        <p:tgtEl>
                                          <p:spTgt spid="5">
                                            <p:txEl>
                                              <p:pRg st="3" end="3"/>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box(in)">
                                      <p:cBhvr>
                                        <p:cTn id="19" dur="500"/>
                                        <p:tgtEl>
                                          <p:spTgt spid="5">
                                            <p:txEl>
                                              <p:pRg st="4" end="4"/>
                                            </p:txEl>
                                          </p:spTgt>
                                        </p:tgtEl>
                                      </p:cBhvr>
                                    </p:animEffect>
                                  </p:childTnLst>
                                </p:cTn>
                              </p:par>
                              <p:par>
                                <p:cTn id="20" presetID="4"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box(in)">
                                      <p:cBhvr>
                                        <p:cTn id="22" dur="500"/>
                                        <p:tgtEl>
                                          <p:spTgt spid="5">
                                            <p:txEl>
                                              <p:pRg st="5" end="5"/>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box(in)">
                                      <p:cBhvr>
                                        <p:cTn id="25" dur="500"/>
                                        <p:tgtEl>
                                          <p:spTgt spid="5">
                                            <p:txEl>
                                              <p:pRg st="6" end="6"/>
                                            </p:txEl>
                                          </p:spTgt>
                                        </p:tgtEl>
                                      </p:cBhvr>
                                    </p:animEffect>
                                  </p:childTnLst>
                                </p:cTn>
                              </p:par>
                              <p:par>
                                <p:cTn id="26" presetID="4" presetClass="entr" presetSubtype="16" fill="hold"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box(in)">
                                      <p:cBhvr>
                                        <p:cTn id="28" dur="500"/>
                                        <p:tgtEl>
                                          <p:spTgt spid="5">
                                            <p:txEl>
                                              <p:pRg st="7" end="7"/>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box(in)">
                                      <p:cBhvr>
                                        <p:cTn id="31" dur="500"/>
                                        <p:tgtEl>
                                          <p:spTgt spid="5">
                                            <p:txEl>
                                              <p:pRg st="8" end="8"/>
                                            </p:txEl>
                                          </p:spTgt>
                                        </p:tgtEl>
                                      </p:cBhvr>
                                    </p:animEffect>
                                  </p:childTnLst>
                                </p:cTn>
                              </p:par>
                              <p:par>
                                <p:cTn id="32" presetID="4" presetClass="entr" presetSubtype="16" fill="hold" nodeType="withEffect">
                                  <p:stCondLst>
                                    <p:cond delay="0"/>
                                  </p:stCondLst>
                                  <p:childTnLst>
                                    <p:set>
                                      <p:cBhvr>
                                        <p:cTn id="33" dur="1" fill="hold">
                                          <p:stCondLst>
                                            <p:cond delay="0"/>
                                          </p:stCondLst>
                                        </p:cTn>
                                        <p:tgtEl>
                                          <p:spTgt spid="5">
                                            <p:txEl>
                                              <p:pRg st="9" end="9"/>
                                            </p:txEl>
                                          </p:spTgt>
                                        </p:tgtEl>
                                        <p:attrNameLst>
                                          <p:attrName>style.visibility</p:attrName>
                                        </p:attrNameLst>
                                      </p:cBhvr>
                                      <p:to>
                                        <p:strVal val="visible"/>
                                      </p:to>
                                    </p:set>
                                    <p:animEffect transition="in" filter="box(in)">
                                      <p:cBhvr>
                                        <p:cTn id="34" dur="500"/>
                                        <p:tgtEl>
                                          <p:spTgt spid="5">
                                            <p:txEl>
                                              <p:pRg st="9" end="9"/>
                                            </p:txEl>
                                          </p:spTgt>
                                        </p:tgtEl>
                                      </p:cBhvr>
                                    </p:animEffect>
                                  </p:childTnLst>
                                </p:cTn>
                              </p:par>
                              <p:par>
                                <p:cTn id="35" presetID="4" presetClass="entr" presetSubtype="16" fill="hold" nodeType="with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box(in)">
                                      <p:cBhvr>
                                        <p:cTn id="37"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680" y="2026285"/>
            <a:ext cx="10515600" cy="1325563"/>
          </a:xfrm>
        </p:spPr>
        <p:txBody>
          <a:bodyPr/>
          <a:lstStyle/>
          <a:p>
            <a:pPr algn="r"/>
            <a:r>
              <a:rPr lang="fa-IR" sz="2800" dirty="0" smtClean="0">
                <a:solidFill>
                  <a:srgbClr val="CC0099"/>
                </a:solidFill>
                <a:cs typeface="+mn-cs"/>
              </a:rPr>
              <a:t>انواع ریسک :</a:t>
            </a:r>
            <a:r>
              <a:rPr lang="fa-IR" dirty="0" smtClean="0"/>
              <a:t/>
            </a:r>
            <a:br>
              <a:rPr lang="fa-IR" dirty="0" smtClean="0"/>
            </a:br>
            <a:endParaRPr lang="fa-IR" dirty="0"/>
          </a:p>
        </p:txBody>
      </p:sp>
      <p:sp>
        <p:nvSpPr>
          <p:cNvPr id="3" name="Oval 2"/>
          <p:cNvSpPr/>
          <p:nvPr/>
        </p:nvSpPr>
        <p:spPr>
          <a:xfrm>
            <a:off x="1587137" y="1005545"/>
            <a:ext cx="4678680" cy="12496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4800" dirty="0" smtClean="0"/>
              <a:t>ریسک فیزیکی</a:t>
            </a:r>
            <a:endParaRPr lang="fa-IR" sz="4800" dirty="0"/>
          </a:p>
        </p:txBody>
      </p:sp>
      <p:sp>
        <p:nvSpPr>
          <p:cNvPr id="4" name="Oval 3"/>
          <p:cNvSpPr/>
          <p:nvPr/>
        </p:nvSpPr>
        <p:spPr>
          <a:xfrm>
            <a:off x="1920240" y="3596640"/>
            <a:ext cx="4602480" cy="1402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4400" dirty="0" smtClean="0"/>
              <a:t>ریسک  اعتباری ، غیر فیزیکی</a:t>
            </a:r>
            <a:endParaRPr lang="fa-IR" sz="4400" dirty="0"/>
          </a:p>
        </p:txBody>
      </p:sp>
      <p:sp>
        <p:nvSpPr>
          <p:cNvPr id="5" name="Down Arrow 4"/>
          <p:cNvSpPr/>
          <p:nvPr/>
        </p:nvSpPr>
        <p:spPr>
          <a:xfrm rot="6116952">
            <a:off x="7942223" y="466158"/>
            <a:ext cx="162140" cy="31364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3721393">
            <a:off x="7999742" y="1692155"/>
            <a:ext cx="147747" cy="33201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22472" y="4998720"/>
            <a:ext cx="11086689" cy="1015663"/>
          </a:xfrm>
          <a:prstGeom prst="rect">
            <a:avLst/>
          </a:prstGeom>
          <a:noFill/>
        </p:spPr>
        <p:txBody>
          <a:bodyPr wrap="none" rtlCol="0">
            <a:spAutoFit/>
          </a:bodyPr>
          <a:lstStyle/>
          <a:p>
            <a:pPr algn="r" rtl="1"/>
            <a:r>
              <a:rPr lang="fa-IR" sz="2000" dirty="0" smtClean="0">
                <a:solidFill>
                  <a:srgbClr val="7030A0"/>
                </a:solidFill>
              </a:rPr>
              <a:t>ریسک فیزیکی : عبارت </a:t>
            </a:r>
            <a:r>
              <a:rPr lang="fa-IR" sz="2000" dirty="0" err="1" smtClean="0">
                <a:solidFill>
                  <a:srgbClr val="7030A0"/>
                </a:solidFill>
              </a:rPr>
              <a:t>ازریسک</a:t>
            </a:r>
            <a:r>
              <a:rPr lang="fa-IR" sz="2000" dirty="0" smtClean="0">
                <a:solidFill>
                  <a:srgbClr val="7030A0"/>
                </a:solidFill>
              </a:rPr>
              <a:t> </a:t>
            </a:r>
            <a:r>
              <a:rPr lang="fa-IR" sz="2000" dirty="0" err="1" smtClean="0">
                <a:solidFill>
                  <a:srgbClr val="7030A0"/>
                </a:solidFill>
              </a:rPr>
              <a:t>وخطر</a:t>
            </a:r>
            <a:r>
              <a:rPr lang="fa-IR" sz="2000" dirty="0" smtClean="0">
                <a:solidFill>
                  <a:srgbClr val="7030A0"/>
                </a:solidFill>
              </a:rPr>
              <a:t> قابل رویت می باشد.  </a:t>
            </a:r>
          </a:p>
          <a:p>
            <a:pPr algn="r" rtl="1"/>
            <a:r>
              <a:rPr lang="fa-IR" sz="2000" dirty="0" smtClean="0">
                <a:solidFill>
                  <a:srgbClr val="7030A0"/>
                </a:solidFill>
              </a:rPr>
              <a:t>ریسک اعتباری : ریسک </a:t>
            </a:r>
            <a:r>
              <a:rPr lang="fa-IR" sz="2000" dirty="0" err="1" smtClean="0">
                <a:solidFill>
                  <a:srgbClr val="7030A0"/>
                </a:solidFill>
              </a:rPr>
              <a:t>وخطر</a:t>
            </a:r>
            <a:r>
              <a:rPr lang="fa-IR" sz="2000" dirty="0" smtClean="0">
                <a:solidFill>
                  <a:srgbClr val="7030A0"/>
                </a:solidFill>
              </a:rPr>
              <a:t> غیر قابل رویت </a:t>
            </a:r>
            <a:r>
              <a:rPr lang="fa-IR" sz="2000" dirty="0" err="1" smtClean="0">
                <a:solidFill>
                  <a:srgbClr val="7030A0"/>
                </a:solidFill>
              </a:rPr>
              <a:t>وشامل</a:t>
            </a:r>
            <a:r>
              <a:rPr lang="fa-IR" sz="2000" dirty="0" smtClean="0">
                <a:solidFill>
                  <a:srgbClr val="7030A0"/>
                </a:solidFill>
              </a:rPr>
              <a:t> تهدیدها </a:t>
            </a:r>
            <a:r>
              <a:rPr lang="fa-IR" sz="2000" dirty="0" err="1" smtClean="0">
                <a:solidFill>
                  <a:srgbClr val="7030A0"/>
                </a:solidFill>
              </a:rPr>
              <a:t>وفرصتهای</a:t>
            </a:r>
            <a:r>
              <a:rPr lang="fa-IR" sz="2000" dirty="0" smtClean="0">
                <a:solidFill>
                  <a:srgbClr val="7030A0"/>
                </a:solidFill>
              </a:rPr>
              <a:t> در( قراردادی ، </a:t>
            </a:r>
            <a:r>
              <a:rPr lang="fa-IR" sz="2000" dirty="0" err="1" smtClean="0">
                <a:solidFill>
                  <a:srgbClr val="7030A0"/>
                </a:solidFill>
              </a:rPr>
              <a:t>فرایندی</a:t>
            </a:r>
            <a:r>
              <a:rPr lang="fa-IR" sz="2000" dirty="0">
                <a:solidFill>
                  <a:srgbClr val="7030A0"/>
                </a:solidFill>
              </a:rPr>
              <a:t> </a:t>
            </a:r>
            <a:r>
              <a:rPr lang="fa-IR" sz="2000" dirty="0" smtClean="0">
                <a:solidFill>
                  <a:srgbClr val="7030A0"/>
                </a:solidFill>
              </a:rPr>
              <a:t>، مالی ، سرمایه گذاری، توسعه </a:t>
            </a:r>
          </a:p>
          <a:p>
            <a:pPr algn="r" rtl="1"/>
            <a:r>
              <a:rPr lang="fa-IR" sz="2000" dirty="0" err="1" smtClean="0">
                <a:solidFill>
                  <a:srgbClr val="7030A0"/>
                </a:solidFill>
              </a:rPr>
              <a:t>وگسترشی</a:t>
            </a:r>
            <a:r>
              <a:rPr lang="fa-IR" sz="2000" dirty="0" smtClean="0">
                <a:solidFill>
                  <a:srgbClr val="7030A0"/>
                </a:solidFill>
              </a:rPr>
              <a:t> </a:t>
            </a:r>
            <a:r>
              <a:rPr lang="fa-IR" sz="2000" dirty="0" err="1" smtClean="0">
                <a:solidFill>
                  <a:srgbClr val="7030A0"/>
                </a:solidFill>
              </a:rPr>
              <a:t>ورشدی</a:t>
            </a:r>
            <a:r>
              <a:rPr lang="fa-IR" sz="2000" dirty="0" smtClean="0">
                <a:solidFill>
                  <a:srgbClr val="7030A0"/>
                </a:solidFill>
              </a:rPr>
              <a:t>) می باشد.</a:t>
            </a:r>
            <a:endParaRPr lang="en-US" sz="2000" dirty="0">
              <a:solidFill>
                <a:srgbClr val="7030A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 action="ppaction://hlinkshowjump?jump=nextslide" highlightClick="1"/>
          </p:cNvPr>
          <p:cNvPicPr>
            <a:picLocks noChangeAspect="1"/>
          </p:cNvPicPr>
          <p:nvPr/>
        </p:nvPicPr>
        <p:blipFill>
          <a:blip r:embed="rId2"/>
          <a:stretch>
            <a:fillRect/>
          </a:stretch>
        </p:blipFill>
        <p:spPr>
          <a:xfrm>
            <a:off x="374073" y="-244699"/>
            <a:ext cx="11817927" cy="6539346"/>
          </a:xfrm>
          <a:prstGeom prst="rect">
            <a:avLst/>
          </a:prstGeom>
        </p:spPr>
      </p:pic>
      <p:sp>
        <p:nvSpPr>
          <p:cNvPr id="3" name="Oval 2">
            <a:hlinkClick r:id="rId3" action="ppaction://hlinksldjump" tooltip="بازگشت"/>
          </p:cNvPr>
          <p:cNvSpPr/>
          <p:nvPr/>
        </p:nvSpPr>
        <p:spPr>
          <a:xfrm>
            <a:off x="1030310" y="5409434"/>
            <a:ext cx="1146219" cy="885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بازگشت</a:t>
            </a:r>
            <a:endParaRPr lang="en-US" dirty="0"/>
          </a:p>
        </p:txBody>
      </p:sp>
      <p:sp>
        <p:nvSpPr>
          <p:cNvPr id="4" name="Oval 3">
            <a:hlinkClick r:id="rId4" action="ppaction://hlinksldjump"/>
          </p:cNvPr>
          <p:cNvSpPr/>
          <p:nvPr/>
        </p:nvSpPr>
        <p:spPr>
          <a:xfrm rot="10800000" flipV="1">
            <a:off x="10663707" y="5409434"/>
            <a:ext cx="1184856" cy="885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بعدی</a:t>
            </a:r>
            <a:endParaRPr lang="en-US" dirty="0"/>
          </a:p>
        </p:txBody>
      </p:sp>
    </p:spTree>
    <p:extLst>
      <p:ext uri="{BB962C8B-B14F-4D97-AF65-F5344CB8AC3E}">
        <p14:creationId xmlns:p14="http://schemas.microsoft.com/office/powerpoint/2010/main" val="616393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48680"/>
          </a:xfrm>
          <a:gradFill>
            <a:gsLst>
              <a:gs pos="0">
                <a:schemeClr val="bg2">
                  <a:tint val="80000"/>
                  <a:satMod val="300000"/>
                </a:schemeClr>
              </a:gs>
              <a:gs pos="100000">
                <a:schemeClr val="bg2">
                  <a:shade val="30000"/>
                  <a:satMod val="200000"/>
                </a:schemeClr>
              </a:gs>
            </a:gsLst>
            <a:path path="circle">
              <a:fillToRect l="50000" t="50000" r="50000" b="50000"/>
            </a:path>
          </a:gradFill>
        </p:spPr>
        <p:txBody>
          <a:bodyPr>
            <a:normAutofit/>
          </a:bodyPr>
          <a:lstStyle/>
          <a:p>
            <a:pPr algn="ctr" rtl="1"/>
            <a:r>
              <a:rPr lang="fa-IR" sz="2800" dirty="0"/>
              <a:t>انواع تعارضات و </a:t>
            </a:r>
            <a:r>
              <a:rPr lang="fa-IR" sz="2800" dirty="0" smtClean="0"/>
              <a:t>شکایات :</a:t>
            </a:r>
            <a:endParaRPr lang="en-US" sz="2800" dirty="0"/>
          </a:p>
        </p:txBody>
      </p:sp>
      <p:pic>
        <p:nvPicPr>
          <p:cNvPr id="3" name="Picture 2"/>
          <p:cNvPicPr/>
          <p:nvPr/>
        </p:nvPicPr>
        <p:blipFill>
          <a:blip r:embed="rId2"/>
          <a:stretch>
            <a:fillRect/>
          </a:stretch>
        </p:blipFill>
        <p:spPr>
          <a:xfrm>
            <a:off x="0" y="548679"/>
            <a:ext cx="12192000" cy="6191333"/>
          </a:xfrm>
          <a:prstGeom prst="rect">
            <a:avLst/>
          </a:prstGeom>
        </p:spPr>
      </p:pic>
    </p:spTree>
    <p:extLst>
      <p:ext uri="{BB962C8B-B14F-4D97-AF65-F5344CB8AC3E}">
        <p14:creationId xmlns:p14="http://schemas.microsoft.com/office/powerpoint/2010/main" val="19294332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0262"/>
            <a:ext cx="12192000" cy="5408023"/>
          </a:xfrm>
        </p:spPr>
        <p:txBody>
          <a:bodyPr>
            <a:normAutofit fontScale="90000"/>
          </a:bodyPr>
          <a:lstStyle/>
          <a:p>
            <a:pPr algn="r" rtl="1"/>
            <a:r>
              <a:rPr lang="fa-IR" sz="3200" dirty="0" smtClean="0">
                <a:solidFill>
                  <a:srgbClr val="FF0000"/>
                </a:solidFill>
                <a:cs typeface="B Nazanin" panose="00000400000000000000" pitchFamily="2" charset="-78"/>
              </a:rPr>
              <a:t>تعدادی از منابع دفاع در محاکم </a:t>
            </a:r>
            <a:r>
              <a:rPr lang="fa-IR" sz="3200" dirty="0" err="1" smtClean="0">
                <a:solidFill>
                  <a:srgbClr val="FF0000"/>
                </a:solidFill>
                <a:cs typeface="B Nazanin" panose="00000400000000000000" pitchFamily="2" charset="-78"/>
              </a:rPr>
              <a:t>قضائی</a:t>
            </a:r>
            <a:r>
              <a:rPr lang="fa-IR" sz="3200" dirty="0" smtClean="0">
                <a:solidFill>
                  <a:srgbClr val="FF0000"/>
                </a:solidFill>
                <a:cs typeface="B Nazanin" panose="00000400000000000000" pitchFamily="2" charset="-78"/>
              </a:rPr>
              <a:t> </a:t>
            </a:r>
            <a:r>
              <a:rPr lang="fa-IR" sz="3200" dirty="0" err="1" smtClean="0">
                <a:solidFill>
                  <a:srgbClr val="FF0000"/>
                </a:solidFill>
                <a:cs typeface="B Nazanin" panose="00000400000000000000" pitchFamily="2" charset="-78"/>
              </a:rPr>
              <a:t>ومراجع</a:t>
            </a:r>
            <a:r>
              <a:rPr lang="fa-IR" sz="3200" dirty="0" smtClean="0">
                <a:solidFill>
                  <a:srgbClr val="FF0000"/>
                </a:solidFill>
                <a:cs typeface="B Nazanin" panose="00000400000000000000" pitchFamily="2" charset="-78"/>
              </a:rPr>
              <a:t> انتظامی </a:t>
            </a:r>
            <a:r>
              <a:rPr lang="fa-IR" sz="3200" dirty="0" err="1" smtClean="0">
                <a:solidFill>
                  <a:srgbClr val="FF0000"/>
                </a:solidFill>
                <a:cs typeface="B Nazanin" panose="00000400000000000000" pitchFamily="2" charset="-78"/>
              </a:rPr>
              <a:t>درپروندههای</a:t>
            </a:r>
            <a:r>
              <a:rPr lang="fa-IR" sz="3200" dirty="0" smtClean="0">
                <a:solidFill>
                  <a:srgbClr val="FF0000"/>
                </a:solidFill>
                <a:cs typeface="B Nazanin" panose="00000400000000000000" pitchFamily="2" charset="-78"/>
              </a:rPr>
              <a:t> درمانی :</a:t>
            </a:r>
            <a:br>
              <a:rPr lang="fa-IR" sz="3200" dirty="0" smtClean="0">
                <a:solidFill>
                  <a:srgbClr val="FF0000"/>
                </a:solidFill>
                <a:cs typeface="B Nazanin" panose="00000400000000000000" pitchFamily="2" charset="-78"/>
              </a:rPr>
            </a:br>
            <a:r>
              <a:rPr lang="fa-IR" sz="3200" dirty="0">
                <a:solidFill>
                  <a:srgbClr val="FF0000"/>
                </a:solidFill>
                <a:cs typeface="B Nazanin" panose="00000400000000000000" pitchFamily="2" charset="-78"/>
              </a:rPr>
              <a:t/>
            </a:r>
            <a:br>
              <a:rPr lang="fa-IR" sz="3200" dirty="0">
                <a:solidFill>
                  <a:srgbClr val="FF0000"/>
                </a:solidFill>
                <a:cs typeface="B Nazanin" panose="00000400000000000000" pitchFamily="2" charset="-78"/>
              </a:rPr>
            </a:br>
            <a:r>
              <a:rPr lang="fa-IR" sz="3200" dirty="0" smtClean="0">
                <a:solidFill>
                  <a:srgbClr val="7030A0"/>
                </a:solidFill>
                <a:cs typeface="B Nazanin" panose="00000400000000000000" pitchFamily="2" charset="-78"/>
              </a:rPr>
              <a:t>1) مفاد دروس دانشگاهی</a:t>
            </a:r>
            <a:br>
              <a:rPr lang="fa-IR" sz="3200" dirty="0" smtClean="0">
                <a:solidFill>
                  <a:srgbClr val="7030A0"/>
                </a:solidFill>
                <a:cs typeface="B Nazanin" panose="00000400000000000000" pitchFamily="2" charset="-78"/>
              </a:rPr>
            </a:br>
            <a:r>
              <a:rPr lang="fa-IR" sz="3200" dirty="0" smtClean="0">
                <a:solidFill>
                  <a:srgbClr val="7030A0"/>
                </a:solidFill>
                <a:cs typeface="B Nazanin" panose="00000400000000000000" pitchFamily="2" charset="-78"/>
              </a:rPr>
              <a:t>2) آموزش های حین خدمت( کلاسهای رسمی، </a:t>
            </a:r>
            <a:r>
              <a:rPr lang="fa-IR" sz="3200" dirty="0" err="1" smtClean="0">
                <a:solidFill>
                  <a:srgbClr val="7030A0"/>
                </a:solidFill>
                <a:cs typeface="B Nazanin" panose="00000400000000000000" pitchFamily="2" charset="-78"/>
              </a:rPr>
              <a:t>سمینارهاوکارگاههای</a:t>
            </a:r>
            <a:r>
              <a:rPr lang="fa-IR" sz="3200" dirty="0" smtClean="0">
                <a:solidFill>
                  <a:srgbClr val="7030A0"/>
                </a:solidFill>
                <a:cs typeface="B Nazanin" panose="00000400000000000000" pitchFamily="2" charset="-78"/>
              </a:rPr>
              <a:t> رسمی)</a:t>
            </a:r>
            <a:br>
              <a:rPr lang="fa-IR" sz="3200" dirty="0" smtClean="0">
                <a:solidFill>
                  <a:srgbClr val="7030A0"/>
                </a:solidFill>
                <a:cs typeface="B Nazanin" panose="00000400000000000000" pitchFamily="2" charset="-78"/>
              </a:rPr>
            </a:br>
            <a:r>
              <a:rPr lang="fa-IR" sz="3200" dirty="0" smtClean="0">
                <a:solidFill>
                  <a:srgbClr val="7030A0"/>
                </a:solidFill>
                <a:cs typeface="B Nazanin" panose="00000400000000000000" pitchFamily="2" charset="-78"/>
              </a:rPr>
              <a:t>3) کتابها و جزوات مرجع مورد تائید وزارت بهداشت و درمان </a:t>
            </a:r>
            <a:r>
              <a:rPr lang="fa-IR" sz="3200" dirty="0" err="1" smtClean="0">
                <a:solidFill>
                  <a:srgbClr val="7030A0"/>
                </a:solidFill>
                <a:cs typeface="B Nazanin" panose="00000400000000000000" pitchFamily="2" charset="-78"/>
              </a:rPr>
              <a:t>وآموزش</a:t>
            </a:r>
            <a:r>
              <a:rPr lang="fa-IR" sz="3200" dirty="0" smtClean="0">
                <a:solidFill>
                  <a:srgbClr val="7030A0"/>
                </a:solidFill>
                <a:cs typeface="B Nazanin" panose="00000400000000000000" pitchFamily="2" charset="-78"/>
              </a:rPr>
              <a:t> پزشکی</a:t>
            </a:r>
            <a:br>
              <a:rPr lang="fa-IR" sz="3200" dirty="0" smtClean="0">
                <a:solidFill>
                  <a:srgbClr val="7030A0"/>
                </a:solidFill>
                <a:cs typeface="B Nazanin" panose="00000400000000000000" pitchFamily="2" charset="-78"/>
              </a:rPr>
            </a:br>
            <a:r>
              <a:rPr lang="fa-IR" sz="3200" dirty="0" smtClean="0">
                <a:solidFill>
                  <a:srgbClr val="7030A0"/>
                </a:solidFill>
                <a:cs typeface="B Nazanin" panose="00000400000000000000" pitchFamily="2" charset="-78"/>
              </a:rPr>
              <a:t>4) شرح وظائف شغلی( فردی </a:t>
            </a:r>
            <a:r>
              <a:rPr lang="fa-IR" sz="3200" dirty="0" err="1" smtClean="0">
                <a:solidFill>
                  <a:srgbClr val="7030A0"/>
                </a:solidFill>
                <a:cs typeface="B Nazanin" panose="00000400000000000000" pitchFamily="2" charset="-78"/>
              </a:rPr>
              <a:t>وحرفه</a:t>
            </a:r>
            <a:r>
              <a:rPr lang="fa-IR" sz="3200" dirty="0" smtClean="0">
                <a:solidFill>
                  <a:srgbClr val="7030A0"/>
                </a:solidFill>
                <a:cs typeface="B Nazanin" panose="00000400000000000000" pitchFamily="2" charset="-78"/>
              </a:rPr>
              <a:t> ای، جایگاه حقوقی)  </a:t>
            </a:r>
            <a:br>
              <a:rPr lang="fa-IR" sz="3200" dirty="0" smtClean="0">
                <a:solidFill>
                  <a:srgbClr val="7030A0"/>
                </a:solidFill>
                <a:cs typeface="B Nazanin" panose="00000400000000000000" pitchFamily="2" charset="-78"/>
              </a:rPr>
            </a:br>
            <a:r>
              <a:rPr lang="fa-IR" sz="3200" dirty="0" smtClean="0">
                <a:solidFill>
                  <a:srgbClr val="7030A0"/>
                </a:solidFill>
                <a:cs typeface="B Nazanin" panose="00000400000000000000" pitchFamily="2" charset="-78"/>
              </a:rPr>
              <a:t>5)گواهینامه های رسمی مورد تائید وزارت بهداشت و انجمنهای صنفی و نظام( پزشکی، پرستاری)</a:t>
            </a:r>
            <a:br>
              <a:rPr lang="fa-IR" sz="3200" dirty="0" smtClean="0">
                <a:solidFill>
                  <a:srgbClr val="7030A0"/>
                </a:solidFill>
                <a:cs typeface="B Nazanin" panose="00000400000000000000" pitchFamily="2" charset="-78"/>
              </a:rPr>
            </a:br>
            <a:r>
              <a:rPr lang="fa-IR" sz="3200" dirty="0" smtClean="0">
                <a:solidFill>
                  <a:srgbClr val="7030A0"/>
                </a:solidFill>
                <a:cs typeface="B Nazanin" panose="00000400000000000000" pitchFamily="2" charset="-78"/>
              </a:rPr>
              <a:t>6) دستورالعمل </a:t>
            </a:r>
            <a:r>
              <a:rPr lang="fa-IR" sz="3200" dirty="0" err="1" smtClean="0">
                <a:solidFill>
                  <a:srgbClr val="7030A0"/>
                </a:solidFill>
                <a:cs typeface="B Nazanin" panose="00000400000000000000" pitchFamily="2" charset="-78"/>
              </a:rPr>
              <a:t>ومفاد</a:t>
            </a:r>
            <a:r>
              <a:rPr lang="fa-IR" sz="3200" dirty="0" smtClean="0">
                <a:solidFill>
                  <a:srgbClr val="7030A0"/>
                </a:solidFill>
                <a:cs typeface="B Nazanin" panose="00000400000000000000" pitchFamily="2" charset="-78"/>
              </a:rPr>
              <a:t> دفترچه های راهنمای استفاده </a:t>
            </a:r>
            <a:r>
              <a:rPr lang="fa-IR" sz="3200" dirty="0" err="1" smtClean="0">
                <a:solidFill>
                  <a:srgbClr val="7030A0"/>
                </a:solidFill>
                <a:cs typeface="B Nazanin" panose="00000400000000000000" pitchFamily="2" charset="-78"/>
              </a:rPr>
              <a:t>ازدستگاهها</a:t>
            </a:r>
            <a:r>
              <a:rPr lang="fa-IR" sz="3200" dirty="0" smtClean="0">
                <a:solidFill>
                  <a:srgbClr val="7030A0"/>
                </a:solidFill>
                <a:cs typeface="B Nazanin" panose="00000400000000000000" pitchFamily="2" charset="-78"/>
              </a:rPr>
              <a:t> </a:t>
            </a:r>
            <a:r>
              <a:rPr lang="fa-IR" sz="3200" dirty="0" err="1" smtClean="0">
                <a:solidFill>
                  <a:srgbClr val="7030A0"/>
                </a:solidFill>
                <a:cs typeface="B Nazanin" panose="00000400000000000000" pitchFamily="2" charset="-78"/>
              </a:rPr>
              <a:t>وتجهیزات</a:t>
            </a:r>
            <a:r>
              <a:rPr lang="fa-IR" sz="3200" dirty="0" smtClean="0">
                <a:solidFill>
                  <a:srgbClr val="7030A0"/>
                </a:solidFill>
                <a:cs typeface="B Nazanin" panose="00000400000000000000" pitchFamily="2" charset="-78"/>
              </a:rPr>
              <a:t/>
            </a:r>
            <a:br>
              <a:rPr lang="fa-IR" sz="3200" dirty="0" smtClean="0">
                <a:solidFill>
                  <a:srgbClr val="7030A0"/>
                </a:solidFill>
                <a:cs typeface="B Nazanin" panose="00000400000000000000" pitchFamily="2" charset="-78"/>
              </a:rPr>
            </a:br>
            <a:r>
              <a:rPr lang="fa-IR" sz="3200" dirty="0" smtClean="0">
                <a:solidFill>
                  <a:srgbClr val="7030A0"/>
                </a:solidFill>
                <a:cs typeface="B Nazanin" panose="00000400000000000000" pitchFamily="2" charset="-78"/>
              </a:rPr>
              <a:t>7) دستور آمر(مافوق) </a:t>
            </a:r>
            <a:r>
              <a:rPr lang="fa-IR" sz="3200" dirty="0" err="1" smtClean="0">
                <a:solidFill>
                  <a:srgbClr val="7030A0"/>
                </a:solidFill>
                <a:cs typeface="B Nazanin" panose="00000400000000000000" pitchFamily="2" charset="-78"/>
              </a:rPr>
              <a:t>والزام</a:t>
            </a:r>
            <a:r>
              <a:rPr lang="fa-IR" sz="3200" dirty="0" smtClean="0">
                <a:solidFill>
                  <a:srgbClr val="7030A0"/>
                </a:solidFill>
                <a:cs typeface="B Nazanin" panose="00000400000000000000" pitchFamily="2" charset="-78"/>
              </a:rPr>
              <a:t> قانونی تبعیت مامور</a:t>
            </a:r>
            <a:br>
              <a:rPr lang="fa-IR" sz="3200" dirty="0" smtClean="0">
                <a:solidFill>
                  <a:srgbClr val="7030A0"/>
                </a:solidFill>
                <a:cs typeface="B Nazanin" panose="00000400000000000000" pitchFamily="2" charset="-78"/>
              </a:rPr>
            </a:br>
            <a:r>
              <a:rPr lang="fa-IR" sz="3200" dirty="0" smtClean="0">
                <a:solidFill>
                  <a:srgbClr val="7030A0"/>
                </a:solidFill>
                <a:cs typeface="B Nazanin" panose="00000400000000000000" pitchFamily="2" charset="-78"/>
              </a:rPr>
              <a:t>8) عرف غالب متداول (مشروط)</a:t>
            </a:r>
            <a:br>
              <a:rPr lang="fa-IR" sz="3200" dirty="0" smtClean="0">
                <a:solidFill>
                  <a:srgbClr val="7030A0"/>
                </a:solidFill>
                <a:cs typeface="B Nazanin" panose="00000400000000000000" pitchFamily="2" charset="-78"/>
              </a:rPr>
            </a:br>
            <a:r>
              <a:rPr lang="fa-IR" sz="3200" dirty="0" smtClean="0">
                <a:solidFill>
                  <a:srgbClr val="7030A0"/>
                </a:solidFill>
                <a:cs typeface="B Nazanin" panose="00000400000000000000" pitchFamily="2" charset="-78"/>
              </a:rPr>
              <a:t>9) مکاتبات با مافوق </a:t>
            </a:r>
            <a:r>
              <a:rPr lang="fa-IR" sz="3200" dirty="0" err="1" smtClean="0">
                <a:solidFill>
                  <a:srgbClr val="7030A0"/>
                </a:solidFill>
                <a:cs typeface="B Nazanin" panose="00000400000000000000" pitchFamily="2" charset="-78"/>
              </a:rPr>
              <a:t>وصورتجلسات</a:t>
            </a:r>
            <a:r>
              <a:rPr lang="fa-IR" sz="3200" dirty="0" smtClean="0">
                <a:solidFill>
                  <a:srgbClr val="7030A0"/>
                </a:solidFill>
                <a:cs typeface="B Nazanin" panose="00000400000000000000" pitchFamily="2" charset="-78"/>
              </a:rPr>
              <a:t> و توافقات (با رعایت الزامات حقوقی مرتبط)</a:t>
            </a:r>
            <a:br>
              <a:rPr lang="fa-IR" sz="3200" dirty="0" smtClean="0">
                <a:solidFill>
                  <a:srgbClr val="7030A0"/>
                </a:solidFill>
                <a:cs typeface="B Nazanin" panose="00000400000000000000" pitchFamily="2" charset="-78"/>
              </a:rPr>
            </a:br>
            <a:r>
              <a:rPr lang="fa-IR" sz="3200" dirty="0" smtClean="0">
                <a:solidFill>
                  <a:srgbClr val="7030A0"/>
                </a:solidFill>
                <a:cs typeface="B Nazanin" panose="00000400000000000000" pitchFamily="2" charset="-78"/>
              </a:rPr>
              <a:t>10) پرونده بیمار(مهمترین سند)</a:t>
            </a:r>
            <a:br>
              <a:rPr lang="fa-IR" sz="3200" dirty="0" smtClean="0">
                <a:solidFill>
                  <a:srgbClr val="7030A0"/>
                </a:solidFill>
                <a:cs typeface="B Nazanin" panose="00000400000000000000" pitchFamily="2" charset="-78"/>
              </a:rPr>
            </a:br>
            <a:r>
              <a:rPr lang="fa-IR" sz="3200" dirty="0" err="1" smtClean="0">
                <a:solidFill>
                  <a:srgbClr val="FF0000"/>
                </a:solidFill>
                <a:cs typeface="B Nazanin" panose="00000400000000000000" pitchFamily="2" charset="-78"/>
              </a:rPr>
              <a:t>تذکرمهم</a:t>
            </a:r>
            <a:r>
              <a:rPr lang="fa-IR" sz="3200" dirty="0" smtClean="0">
                <a:solidFill>
                  <a:srgbClr val="7030A0"/>
                </a:solidFill>
                <a:cs typeface="B Nazanin" panose="00000400000000000000" pitchFamily="2" charset="-78"/>
              </a:rPr>
              <a:t>: </a:t>
            </a:r>
            <a:r>
              <a:rPr lang="fa-IR" sz="3200" dirty="0" err="1" smtClean="0">
                <a:solidFill>
                  <a:srgbClr val="7030A0"/>
                </a:solidFill>
                <a:cs typeface="B Nazanin" panose="00000400000000000000" pitchFamily="2" charset="-78"/>
              </a:rPr>
              <a:t>درکلیه</a:t>
            </a:r>
            <a:r>
              <a:rPr lang="fa-IR" sz="3200" dirty="0" smtClean="0">
                <a:solidFill>
                  <a:srgbClr val="7030A0"/>
                </a:solidFill>
                <a:cs typeface="B Nazanin" panose="00000400000000000000" pitchFamily="2" charset="-78"/>
              </a:rPr>
              <a:t> موارد فوق ادله اثبات و </a:t>
            </a:r>
            <a:r>
              <a:rPr lang="fa-IR" sz="3200" dirty="0" err="1" smtClean="0">
                <a:solidFill>
                  <a:srgbClr val="7030A0"/>
                </a:solidFill>
                <a:cs typeface="B Nazanin" panose="00000400000000000000" pitchFamily="2" charset="-78"/>
              </a:rPr>
              <a:t>استنادکتبی</a:t>
            </a:r>
            <a:r>
              <a:rPr lang="fa-IR" sz="3200" dirty="0" smtClean="0">
                <a:solidFill>
                  <a:srgbClr val="7030A0"/>
                </a:solidFill>
                <a:cs typeface="B Nazanin" panose="00000400000000000000" pitchFamily="2" charset="-78"/>
              </a:rPr>
              <a:t> </a:t>
            </a:r>
            <a:r>
              <a:rPr lang="fa-IR" sz="3200" dirty="0" err="1" smtClean="0">
                <a:solidFill>
                  <a:srgbClr val="7030A0"/>
                </a:solidFill>
                <a:cs typeface="B Nazanin" panose="00000400000000000000" pitchFamily="2" charset="-78"/>
              </a:rPr>
              <a:t>وشاهد</a:t>
            </a:r>
            <a:r>
              <a:rPr lang="fa-IR" sz="3200" dirty="0" smtClean="0">
                <a:solidFill>
                  <a:srgbClr val="7030A0"/>
                </a:solidFill>
                <a:cs typeface="B Nazanin" panose="00000400000000000000" pitchFamily="2" charset="-78"/>
              </a:rPr>
              <a:t> </a:t>
            </a:r>
            <a:r>
              <a:rPr lang="fa-IR" sz="3200" dirty="0" err="1" smtClean="0">
                <a:solidFill>
                  <a:srgbClr val="7030A0"/>
                </a:solidFill>
                <a:cs typeface="B Nazanin" panose="00000400000000000000" pitchFamily="2" charset="-78"/>
              </a:rPr>
              <a:t>ومطلع</a:t>
            </a:r>
            <a:r>
              <a:rPr lang="fa-IR" sz="3200" dirty="0" smtClean="0">
                <a:solidFill>
                  <a:srgbClr val="7030A0"/>
                </a:solidFill>
                <a:cs typeface="B Nazanin" panose="00000400000000000000" pitchFamily="2" charset="-78"/>
              </a:rPr>
              <a:t> مورد تائید مراجع قانونی ضروری است .</a:t>
            </a:r>
            <a:br>
              <a:rPr lang="fa-IR" sz="3200" dirty="0" smtClean="0">
                <a:solidFill>
                  <a:srgbClr val="7030A0"/>
                </a:solidFill>
                <a:cs typeface="B Nazanin" panose="00000400000000000000" pitchFamily="2" charset="-78"/>
              </a:rPr>
            </a:br>
            <a:endParaRPr lang="en-US" sz="3200" dirty="0">
              <a:solidFill>
                <a:srgbClr val="7030A0"/>
              </a:solidFill>
              <a:cs typeface="B Nazanin" panose="00000400000000000000" pitchFamily="2" charset="-78"/>
            </a:endParaRPr>
          </a:p>
        </p:txBody>
      </p:sp>
      <p:sp>
        <p:nvSpPr>
          <p:cNvPr id="3" name="6-Point Star 2"/>
          <p:cNvSpPr/>
          <p:nvPr/>
        </p:nvSpPr>
        <p:spPr>
          <a:xfrm>
            <a:off x="5930537" y="5525589"/>
            <a:ext cx="330926" cy="352696"/>
          </a:xfrm>
          <a:prstGeom prst="star6">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2610640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339" y="180305"/>
            <a:ext cx="10515600" cy="824248"/>
          </a:xfrm>
        </p:spPr>
        <p:txBody>
          <a:bodyPr>
            <a:noAutofit/>
          </a:bodyPr>
          <a:lstStyle/>
          <a:p>
            <a:pPr algn="ctr" rtl="1"/>
            <a:r>
              <a:rPr lang="fa-IR" sz="3200" dirty="0" err="1" smtClean="0">
                <a:solidFill>
                  <a:srgbClr val="FF0000"/>
                </a:solidFill>
                <a:cs typeface="B Nazanin" panose="00000400000000000000" pitchFamily="2" charset="-78"/>
              </a:rPr>
              <a:t>فرایندها</a:t>
            </a:r>
            <a:r>
              <a:rPr lang="fa-IR" sz="3200" dirty="0" smtClean="0">
                <a:solidFill>
                  <a:srgbClr val="FF0000"/>
                </a:solidFill>
                <a:cs typeface="B Nazanin" panose="00000400000000000000" pitchFamily="2" charset="-78"/>
              </a:rPr>
              <a:t> </a:t>
            </a:r>
            <a:r>
              <a:rPr lang="fa-IR" sz="3200" dirty="0" err="1" smtClean="0">
                <a:solidFill>
                  <a:srgbClr val="FF0000"/>
                </a:solidFill>
                <a:cs typeface="B Nazanin" panose="00000400000000000000" pitchFamily="2" charset="-78"/>
              </a:rPr>
              <a:t>ومسیرهای</a:t>
            </a:r>
            <a:r>
              <a:rPr lang="fa-IR" sz="3200" dirty="0" smtClean="0">
                <a:solidFill>
                  <a:srgbClr val="FF0000"/>
                </a:solidFill>
                <a:cs typeface="B Nazanin" panose="00000400000000000000" pitchFamily="2" charset="-78"/>
              </a:rPr>
              <a:t> شکایت </a:t>
            </a:r>
            <a:r>
              <a:rPr lang="fa-IR" sz="3200" dirty="0" err="1" smtClean="0">
                <a:solidFill>
                  <a:srgbClr val="FF0000"/>
                </a:solidFill>
                <a:cs typeface="B Nazanin" panose="00000400000000000000" pitchFamily="2" charset="-78"/>
              </a:rPr>
              <a:t>درپروندههای</a:t>
            </a:r>
            <a:r>
              <a:rPr lang="fa-IR" sz="3200" dirty="0" smtClean="0">
                <a:solidFill>
                  <a:srgbClr val="FF0000"/>
                </a:solidFill>
                <a:cs typeface="B Nazanin" panose="00000400000000000000" pitchFamily="2" charset="-78"/>
              </a:rPr>
              <a:t> درمانی :</a:t>
            </a:r>
            <a:br>
              <a:rPr lang="fa-IR" sz="3200" dirty="0" smtClean="0">
                <a:solidFill>
                  <a:srgbClr val="FF0000"/>
                </a:solidFill>
                <a:cs typeface="B Nazanin" panose="00000400000000000000" pitchFamily="2" charset="-78"/>
              </a:rPr>
            </a:br>
            <a:endParaRPr lang="en-US" sz="3200" dirty="0">
              <a:cs typeface="B Nazanin" panose="00000400000000000000" pitchFamily="2" charset="-78"/>
            </a:endParaRPr>
          </a:p>
        </p:txBody>
      </p:sp>
      <p:sp>
        <p:nvSpPr>
          <p:cNvPr id="4" name="TextBox 3"/>
          <p:cNvSpPr txBox="1"/>
          <p:nvPr/>
        </p:nvSpPr>
        <p:spPr>
          <a:xfrm>
            <a:off x="6748530" y="1596980"/>
            <a:ext cx="184731" cy="369332"/>
          </a:xfrm>
          <a:prstGeom prst="rect">
            <a:avLst/>
          </a:prstGeom>
          <a:noFill/>
        </p:spPr>
        <p:txBody>
          <a:bodyPr wrap="none" rtlCol="0">
            <a:spAutoFit/>
          </a:bodyPr>
          <a:lstStyle/>
          <a:p>
            <a:endParaRPr lang="en-US" dirty="0"/>
          </a:p>
        </p:txBody>
      </p:sp>
      <p:sp>
        <p:nvSpPr>
          <p:cNvPr id="5" name="TextBox 4"/>
          <p:cNvSpPr txBox="1"/>
          <p:nvPr/>
        </p:nvSpPr>
        <p:spPr>
          <a:xfrm>
            <a:off x="2838315" y="1194035"/>
            <a:ext cx="7467109" cy="461665"/>
          </a:xfrm>
          <a:prstGeom prst="rect">
            <a:avLst/>
          </a:prstGeom>
          <a:noFill/>
        </p:spPr>
        <p:txBody>
          <a:bodyPr wrap="none" rtlCol="0">
            <a:spAutoFit/>
          </a:bodyPr>
          <a:lstStyle/>
          <a:p>
            <a:r>
              <a:rPr lang="fa-IR" sz="2400" dirty="0" smtClean="0">
                <a:cs typeface="B Nazanin" panose="00000400000000000000" pitchFamily="2" charset="-78"/>
              </a:rPr>
              <a:t>1) هیات </a:t>
            </a:r>
            <a:r>
              <a:rPr lang="fa-IR" sz="2400" dirty="0" err="1" smtClean="0">
                <a:cs typeface="B Nazanin" panose="00000400000000000000" pitchFamily="2" charset="-78"/>
              </a:rPr>
              <a:t>انتظا</a:t>
            </a:r>
            <a:r>
              <a:rPr lang="fa-IR" sz="2400" dirty="0" smtClean="0">
                <a:cs typeface="B Nazanin" panose="00000400000000000000" pitchFamily="2" charset="-78"/>
              </a:rPr>
              <a:t> می نظام پزشکی : الف) توافق پرداخت ب) </a:t>
            </a:r>
            <a:r>
              <a:rPr lang="fa-IR" sz="2400" dirty="0" err="1" smtClean="0">
                <a:cs typeface="B Nazanin" panose="00000400000000000000" pitchFamily="2" charset="-78"/>
              </a:rPr>
              <a:t>احاله</a:t>
            </a:r>
            <a:r>
              <a:rPr lang="fa-IR" sz="2400" dirty="0" smtClean="0">
                <a:cs typeface="B Nazanin" panose="00000400000000000000" pitchFamily="2" charset="-78"/>
              </a:rPr>
              <a:t> به مرجع </a:t>
            </a:r>
            <a:r>
              <a:rPr lang="fa-IR" sz="2400" dirty="0" err="1" smtClean="0">
                <a:cs typeface="B Nazanin" panose="00000400000000000000" pitchFamily="2" charset="-78"/>
              </a:rPr>
              <a:t>قضائی</a:t>
            </a:r>
            <a:endParaRPr lang="en-US" sz="2400" dirty="0">
              <a:cs typeface="B Nazanin" panose="00000400000000000000" pitchFamily="2" charset="-78"/>
            </a:endParaRPr>
          </a:p>
        </p:txBody>
      </p:sp>
      <p:sp>
        <p:nvSpPr>
          <p:cNvPr id="6" name="TextBox 5"/>
          <p:cNvSpPr txBox="1"/>
          <p:nvPr/>
        </p:nvSpPr>
        <p:spPr>
          <a:xfrm>
            <a:off x="5049368" y="2205388"/>
            <a:ext cx="5315879" cy="369332"/>
          </a:xfrm>
          <a:prstGeom prst="rect">
            <a:avLst/>
          </a:prstGeom>
          <a:noFill/>
        </p:spPr>
        <p:txBody>
          <a:bodyPr wrap="none" rtlCol="0">
            <a:spAutoFit/>
          </a:bodyPr>
          <a:lstStyle/>
          <a:p>
            <a:pPr algn="r" rtl="1"/>
            <a:r>
              <a:rPr lang="fa-IR" b="1" dirty="0" smtClean="0">
                <a:cs typeface="B Nazanin" panose="00000400000000000000" pitchFamily="2" charset="-78"/>
              </a:rPr>
              <a:t>2)کلانتری            / مرجع </a:t>
            </a:r>
            <a:r>
              <a:rPr lang="fa-IR" b="1" dirty="0" err="1" smtClean="0">
                <a:cs typeface="B Nazanin" panose="00000400000000000000" pitchFamily="2" charset="-78"/>
              </a:rPr>
              <a:t>قضائی</a:t>
            </a:r>
            <a:r>
              <a:rPr lang="fa-IR" b="1" dirty="0" smtClean="0">
                <a:cs typeface="B Nazanin" panose="00000400000000000000" pitchFamily="2" charset="-78"/>
              </a:rPr>
              <a:t>              دریافت </a:t>
            </a:r>
            <a:r>
              <a:rPr lang="fa-IR" b="1" dirty="0" err="1" smtClean="0">
                <a:cs typeface="B Nazanin" panose="00000400000000000000" pitchFamily="2" charset="-78"/>
              </a:rPr>
              <a:t>نظرکارشناسی</a:t>
            </a:r>
            <a:r>
              <a:rPr lang="fa-IR" b="1" dirty="0" smtClean="0">
                <a:cs typeface="B Nazanin" panose="00000400000000000000" pitchFamily="2" charset="-78"/>
              </a:rPr>
              <a:t> :  </a:t>
            </a:r>
            <a:endParaRPr lang="en-US" b="1" dirty="0">
              <a:cs typeface="B Nazanin" panose="00000400000000000000" pitchFamily="2" charset="-78"/>
            </a:endParaRPr>
          </a:p>
        </p:txBody>
      </p:sp>
      <p:sp>
        <p:nvSpPr>
          <p:cNvPr id="7" name="Left Arrow 6"/>
          <p:cNvSpPr/>
          <p:nvPr/>
        </p:nvSpPr>
        <p:spPr>
          <a:xfrm>
            <a:off x="8945776" y="2317452"/>
            <a:ext cx="501890" cy="19259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7167154" y="2290947"/>
            <a:ext cx="518205" cy="225572"/>
          </a:xfrm>
          <a:prstGeom prst="rect">
            <a:avLst/>
          </a:prstGeom>
        </p:spPr>
      </p:pic>
      <p:cxnSp>
        <p:nvCxnSpPr>
          <p:cNvPr id="11" name="Straight Arrow Connector 10"/>
          <p:cNvCxnSpPr/>
          <p:nvPr/>
        </p:nvCxnSpPr>
        <p:spPr>
          <a:xfrm flipH="1" flipV="1">
            <a:off x="4241494" y="1966312"/>
            <a:ext cx="907261" cy="3776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a:stretch>
            <a:fillRect/>
          </a:stretch>
        </p:blipFill>
        <p:spPr>
          <a:xfrm rot="20162850">
            <a:off x="4178590" y="2147599"/>
            <a:ext cx="1055629" cy="1018120"/>
          </a:xfrm>
          <a:prstGeom prst="rect">
            <a:avLst/>
          </a:prstGeom>
        </p:spPr>
      </p:pic>
      <p:sp>
        <p:nvSpPr>
          <p:cNvPr id="18" name="TextBox 17"/>
          <p:cNvSpPr txBox="1"/>
          <p:nvPr/>
        </p:nvSpPr>
        <p:spPr>
          <a:xfrm>
            <a:off x="2118469" y="1798886"/>
            <a:ext cx="2198038" cy="369332"/>
          </a:xfrm>
          <a:prstGeom prst="rect">
            <a:avLst/>
          </a:prstGeom>
          <a:noFill/>
        </p:spPr>
        <p:txBody>
          <a:bodyPr wrap="none" rtlCol="0">
            <a:spAutoFit/>
          </a:bodyPr>
          <a:lstStyle/>
          <a:p>
            <a:r>
              <a:rPr lang="fa-IR" dirty="0" smtClean="0"/>
              <a:t>هیات انتظامی نظام پزشکی</a:t>
            </a:r>
            <a:endParaRPr lang="en-US" dirty="0"/>
          </a:p>
        </p:txBody>
      </p:sp>
      <p:sp>
        <p:nvSpPr>
          <p:cNvPr id="19" name="TextBox 18"/>
          <p:cNvSpPr txBox="1"/>
          <p:nvPr/>
        </p:nvSpPr>
        <p:spPr>
          <a:xfrm>
            <a:off x="2895437" y="2195552"/>
            <a:ext cx="1257075" cy="369332"/>
          </a:xfrm>
          <a:prstGeom prst="rect">
            <a:avLst/>
          </a:prstGeom>
          <a:noFill/>
        </p:spPr>
        <p:txBody>
          <a:bodyPr wrap="none" rtlCol="0">
            <a:spAutoFit/>
          </a:bodyPr>
          <a:lstStyle/>
          <a:p>
            <a:r>
              <a:rPr lang="fa-IR" dirty="0" smtClean="0"/>
              <a:t>پزشکی قانونی</a:t>
            </a:r>
            <a:endParaRPr lang="en-US" dirty="0"/>
          </a:p>
        </p:txBody>
      </p:sp>
      <p:sp>
        <p:nvSpPr>
          <p:cNvPr id="20" name="TextBox 19"/>
          <p:cNvSpPr txBox="1"/>
          <p:nvPr/>
        </p:nvSpPr>
        <p:spPr>
          <a:xfrm>
            <a:off x="2117639" y="2648474"/>
            <a:ext cx="2185214" cy="369332"/>
          </a:xfrm>
          <a:prstGeom prst="rect">
            <a:avLst/>
          </a:prstGeom>
          <a:noFill/>
        </p:spPr>
        <p:txBody>
          <a:bodyPr wrap="none" rtlCol="0">
            <a:spAutoFit/>
          </a:bodyPr>
          <a:lstStyle/>
          <a:p>
            <a:r>
              <a:rPr lang="fa-IR" dirty="0" smtClean="0"/>
              <a:t>کارشناس رسمی دادگستری</a:t>
            </a:r>
            <a:endParaRPr lang="en-US" dirty="0"/>
          </a:p>
        </p:txBody>
      </p:sp>
      <p:sp>
        <p:nvSpPr>
          <p:cNvPr id="26" name="Moon 25"/>
          <p:cNvSpPr/>
          <p:nvPr/>
        </p:nvSpPr>
        <p:spPr>
          <a:xfrm>
            <a:off x="1607529" y="1966312"/>
            <a:ext cx="421128" cy="914400"/>
          </a:xfrm>
          <a:prstGeom prst="mo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57578" y="2111544"/>
            <a:ext cx="1359668" cy="523220"/>
          </a:xfrm>
          <a:prstGeom prst="rect">
            <a:avLst/>
          </a:prstGeom>
          <a:noFill/>
        </p:spPr>
        <p:txBody>
          <a:bodyPr wrap="none" rtlCol="0">
            <a:spAutoFit/>
          </a:bodyPr>
          <a:lstStyle/>
          <a:p>
            <a:r>
              <a:rPr lang="fa-IR" sz="2800" dirty="0" smtClean="0">
                <a:solidFill>
                  <a:srgbClr val="FF0000"/>
                </a:solidFill>
                <a:cs typeface="B Nazanin" panose="00000400000000000000" pitchFamily="2" charset="-78"/>
              </a:rPr>
              <a:t>صدور رای </a:t>
            </a:r>
            <a:endParaRPr lang="en-US" sz="2800" dirty="0">
              <a:solidFill>
                <a:srgbClr val="FF0000"/>
              </a:solidFill>
              <a:cs typeface="B Nazanin" panose="00000400000000000000" pitchFamily="2" charset="-78"/>
            </a:endParaRPr>
          </a:p>
        </p:txBody>
      </p:sp>
      <p:sp>
        <p:nvSpPr>
          <p:cNvPr id="29" name="12-Point Star 28"/>
          <p:cNvSpPr/>
          <p:nvPr/>
        </p:nvSpPr>
        <p:spPr>
          <a:xfrm>
            <a:off x="9961515" y="3723860"/>
            <a:ext cx="225287" cy="238540"/>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000" dirty="0"/>
              <a:t>	</a:t>
            </a:r>
            <a:endParaRPr lang="en-US" sz="1000" dirty="0"/>
          </a:p>
        </p:txBody>
      </p:sp>
      <p:sp>
        <p:nvSpPr>
          <p:cNvPr id="31" name="TextBox 30"/>
          <p:cNvSpPr txBox="1"/>
          <p:nvPr/>
        </p:nvSpPr>
        <p:spPr>
          <a:xfrm>
            <a:off x="4322174" y="3645037"/>
            <a:ext cx="5615640" cy="369332"/>
          </a:xfrm>
          <a:prstGeom prst="rect">
            <a:avLst/>
          </a:prstGeom>
          <a:noFill/>
        </p:spPr>
        <p:txBody>
          <a:bodyPr wrap="none" rtlCol="0">
            <a:spAutoFit/>
          </a:bodyPr>
          <a:lstStyle/>
          <a:p>
            <a:pPr algn="r" rtl="1"/>
            <a:r>
              <a:rPr lang="fa-IR" b="1" dirty="0" smtClean="0">
                <a:cs typeface="B Nazanin" panose="00000400000000000000" pitchFamily="2" charset="-78"/>
              </a:rPr>
              <a:t>هیات انتظامی نظام پزشکی             تعیین میزان قصور، غفلت ، اشتباه </a:t>
            </a:r>
            <a:endParaRPr lang="en-US" b="1" dirty="0">
              <a:cs typeface="B Nazanin" panose="00000400000000000000" pitchFamily="2" charset="-78"/>
            </a:endParaRPr>
          </a:p>
        </p:txBody>
      </p:sp>
      <p:sp>
        <p:nvSpPr>
          <p:cNvPr id="32" name="Left Arrow 31"/>
          <p:cNvSpPr/>
          <p:nvPr/>
        </p:nvSpPr>
        <p:spPr>
          <a:xfrm>
            <a:off x="7195932" y="3750364"/>
            <a:ext cx="530087" cy="2385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12-Point Star 32"/>
          <p:cNvSpPr/>
          <p:nvPr/>
        </p:nvSpPr>
        <p:spPr>
          <a:xfrm>
            <a:off x="10001273" y="4588634"/>
            <a:ext cx="214713" cy="221902"/>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7464227" y="4535626"/>
            <a:ext cx="2517036" cy="369332"/>
          </a:xfrm>
          <a:prstGeom prst="rect">
            <a:avLst/>
          </a:prstGeom>
          <a:noFill/>
        </p:spPr>
        <p:txBody>
          <a:bodyPr wrap="none" rtlCol="0">
            <a:spAutoFit/>
          </a:bodyPr>
          <a:lstStyle/>
          <a:p>
            <a:pPr algn="r" rtl="1"/>
            <a:r>
              <a:rPr lang="fa-IR" b="1" dirty="0" smtClean="0">
                <a:cs typeface="B Nazanin" panose="00000400000000000000" pitchFamily="2" charset="-78"/>
              </a:rPr>
              <a:t>اداره پزشکی </a:t>
            </a:r>
            <a:r>
              <a:rPr lang="fa-IR" b="1" dirty="0" err="1" smtClean="0">
                <a:cs typeface="B Nazanin" panose="00000400000000000000" pitchFamily="2" charset="-78"/>
              </a:rPr>
              <a:t>قا</a:t>
            </a:r>
            <a:r>
              <a:rPr lang="fa-IR" b="1" dirty="0" smtClean="0">
                <a:cs typeface="B Nazanin" panose="00000400000000000000" pitchFamily="2" charset="-78"/>
              </a:rPr>
              <a:t> نونی               </a:t>
            </a:r>
            <a:endParaRPr lang="en-US" b="1" dirty="0">
              <a:cs typeface="B Nazanin" panose="00000400000000000000" pitchFamily="2" charset="-78"/>
            </a:endParaRPr>
          </a:p>
        </p:txBody>
      </p:sp>
      <p:pic>
        <p:nvPicPr>
          <p:cNvPr id="35" name="Picture 34"/>
          <p:cNvPicPr>
            <a:picLocks noChangeAspect="1"/>
          </p:cNvPicPr>
          <p:nvPr/>
        </p:nvPicPr>
        <p:blipFill>
          <a:blip r:embed="rId4"/>
          <a:stretch>
            <a:fillRect/>
          </a:stretch>
        </p:blipFill>
        <p:spPr>
          <a:xfrm rot="1582191">
            <a:off x="7714456" y="4413682"/>
            <a:ext cx="559154" cy="243888"/>
          </a:xfrm>
          <a:prstGeom prst="rect">
            <a:avLst/>
          </a:prstGeom>
        </p:spPr>
      </p:pic>
      <p:pic>
        <p:nvPicPr>
          <p:cNvPr id="36" name="Picture 35"/>
          <p:cNvPicPr>
            <a:picLocks noChangeAspect="1"/>
          </p:cNvPicPr>
          <p:nvPr/>
        </p:nvPicPr>
        <p:blipFill>
          <a:blip r:embed="rId5"/>
          <a:stretch>
            <a:fillRect/>
          </a:stretch>
        </p:blipFill>
        <p:spPr>
          <a:xfrm rot="18268593">
            <a:off x="7690147" y="4781815"/>
            <a:ext cx="607773" cy="536719"/>
          </a:xfrm>
          <a:prstGeom prst="rect">
            <a:avLst/>
          </a:prstGeom>
        </p:spPr>
      </p:pic>
      <p:sp>
        <p:nvSpPr>
          <p:cNvPr id="37" name="TextBox 36"/>
          <p:cNvSpPr txBox="1"/>
          <p:nvPr/>
        </p:nvSpPr>
        <p:spPr>
          <a:xfrm>
            <a:off x="2827614" y="4229479"/>
            <a:ext cx="4862229" cy="369332"/>
          </a:xfrm>
          <a:prstGeom prst="rect">
            <a:avLst/>
          </a:prstGeom>
          <a:noFill/>
        </p:spPr>
        <p:txBody>
          <a:bodyPr wrap="none" rtlCol="0">
            <a:spAutoFit/>
          </a:bodyPr>
          <a:lstStyle/>
          <a:p>
            <a:pPr algn="r" rtl="1"/>
            <a:r>
              <a:rPr lang="fa-IR" b="1" dirty="0" smtClean="0">
                <a:cs typeface="B Nazanin" panose="00000400000000000000" pitchFamily="2" charset="-78"/>
              </a:rPr>
              <a:t>تعیین میزان </a:t>
            </a:r>
            <a:r>
              <a:rPr lang="fa-IR" b="1" dirty="0" err="1" smtClean="0">
                <a:cs typeface="B Nazanin" panose="00000400000000000000" pitchFamily="2" charset="-78"/>
              </a:rPr>
              <a:t>دیات</a:t>
            </a:r>
            <a:r>
              <a:rPr lang="fa-IR" b="1" dirty="0" smtClean="0">
                <a:cs typeface="B Nazanin" panose="00000400000000000000" pitchFamily="2" charset="-78"/>
              </a:rPr>
              <a:t> </a:t>
            </a:r>
            <a:r>
              <a:rPr lang="fa-IR" b="1" dirty="0" err="1" smtClean="0">
                <a:cs typeface="B Nazanin" panose="00000400000000000000" pitchFamily="2" charset="-78"/>
              </a:rPr>
              <a:t>وارش</a:t>
            </a:r>
            <a:r>
              <a:rPr lang="fa-IR" b="1" dirty="0" smtClean="0">
                <a:cs typeface="B Nazanin" panose="00000400000000000000" pitchFamily="2" charset="-78"/>
              </a:rPr>
              <a:t> خسارت بدنی وارده </a:t>
            </a:r>
            <a:r>
              <a:rPr lang="fa-IR" b="1" dirty="0" err="1" smtClean="0">
                <a:cs typeface="B Nazanin" panose="00000400000000000000" pitchFamily="2" charset="-78"/>
              </a:rPr>
              <a:t>وهزینه</a:t>
            </a:r>
            <a:r>
              <a:rPr lang="fa-IR" b="1" dirty="0" smtClean="0">
                <a:cs typeface="B Nazanin" panose="00000400000000000000" pitchFamily="2" charset="-78"/>
              </a:rPr>
              <a:t> پزشکی</a:t>
            </a:r>
            <a:endParaRPr lang="en-US" b="1" dirty="0">
              <a:cs typeface="B Nazanin" panose="00000400000000000000" pitchFamily="2" charset="-78"/>
            </a:endParaRPr>
          </a:p>
        </p:txBody>
      </p:sp>
      <p:sp>
        <p:nvSpPr>
          <p:cNvPr id="38" name="TextBox 37"/>
          <p:cNvSpPr txBox="1"/>
          <p:nvPr/>
        </p:nvSpPr>
        <p:spPr>
          <a:xfrm>
            <a:off x="4936624" y="4938440"/>
            <a:ext cx="2818400" cy="369332"/>
          </a:xfrm>
          <a:prstGeom prst="rect">
            <a:avLst/>
          </a:prstGeom>
          <a:noFill/>
        </p:spPr>
        <p:txBody>
          <a:bodyPr wrap="none" rtlCol="0">
            <a:spAutoFit/>
          </a:bodyPr>
          <a:lstStyle/>
          <a:p>
            <a:r>
              <a:rPr lang="fa-IR" b="1" dirty="0" smtClean="0">
                <a:cs typeface="B Nazanin" panose="00000400000000000000" pitchFamily="2" charset="-78"/>
              </a:rPr>
              <a:t>تعیین میزان قصور، غفلت ، اشتباه</a:t>
            </a:r>
            <a:endParaRPr lang="en-US" b="1" dirty="0">
              <a:cs typeface="B Nazanin" panose="00000400000000000000" pitchFamily="2" charset="-78"/>
            </a:endParaRPr>
          </a:p>
        </p:txBody>
      </p:sp>
      <p:sp>
        <p:nvSpPr>
          <p:cNvPr id="39" name="12-Point Star 38"/>
          <p:cNvSpPr/>
          <p:nvPr/>
        </p:nvSpPr>
        <p:spPr>
          <a:xfrm>
            <a:off x="5765090" y="5857460"/>
            <a:ext cx="241713" cy="238539"/>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p:cNvCxnSpPr/>
          <p:nvPr/>
        </p:nvCxnSpPr>
        <p:spPr>
          <a:xfrm flipH="1" flipV="1">
            <a:off x="4088118" y="2367339"/>
            <a:ext cx="1023373" cy="235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307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50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5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5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50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50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50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50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50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50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50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500"/>
                                  </p:stCondLst>
                                  <p:childTnLst>
                                    <p:set>
                                      <p:cBhvr>
                                        <p:cTn id="72" dur="1" fill="hold">
                                          <p:stCondLst>
                                            <p:cond delay="0"/>
                                          </p:stCondLst>
                                        </p:cTn>
                                        <p:tgtEl>
                                          <p:spTgt spid="27"/>
                                        </p:tgtEl>
                                        <p:attrNameLst>
                                          <p:attrName>style.visibility</p:attrName>
                                        </p:attrNameLst>
                                      </p:cBhvr>
                                      <p:to>
                                        <p:strVal val="visible"/>
                                      </p:to>
                                    </p:set>
                                    <p:anim calcmode="lin" valueType="num">
                                      <p:cBhvr additive="base">
                                        <p:cTn id="73" dur="500" fill="hold"/>
                                        <p:tgtEl>
                                          <p:spTgt spid="27"/>
                                        </p:tgtEl>
                                        <p:attrNameLst>
                                          <p:attrName>ppt_x</p:attrName>
                                        </p:attrNameLst>
                                      </p:cBhvr>
                                      <p:tavLst>
                                        <p:tav tm="0">
                                          <p:val>
                                            <p:strVal val="#ppt_x"/>
                                          </p:val>
                                        </p:tav>
                                        <p:tav tm="100000">
                                          <p:val>
                                            <p:strVal val="#ppt_x"/>
                                          </p:val>
                                        </p:tav>
                                      </p:tavLst>
                                    </p:anim>
                                    <p:anim calcmode="lin" valueType="num">
                                      <p:cBhvr additive="base">
                                        <p:cTn id="7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500"/>
                                  </p:stCondLst>
                                  <p:childTnLst>
                                    <p:set>
                                      <p:cBhvr>
                                        <p:cTn id="78" dur="1" fill="hold">
                                          <p:stCondLst>
                                            <p:cond delay="0"/>
                                          </p:stCondLst>
                                        </p:cTn>
                                        <p:tgtEl>
                                          <p:spTgt spid="29"/>
                                        </p:tgtEl>
                                        <p:attrNameLst>
                                          <p:attrName>style.visibility</p:attrName>
                                        </p:attrNameLst>
                                      </p:cBhvr>
                                      <p:to>
                                        <p:strVal val="visible"/>
                                      </p:to>
                                    </p:set>
                                    <p:anim calcmode="lin" valueType="num">
                                      <p:cBhvr additive="base">
                                        <p:cTn id="79" dur="500" fill="hold"/>
                                        <p:tgtEl>
                                          <p:spTgt spid="29"/>
                                        </p:tgtEl>
                                        <p:attrNameLst>
                                          <p:attrName>ppt_x</p:attrName>
                                        </p:attrNameLst>
                                      </p:cBhvr>
                                      <p:tavLst>
                                        <p:tav tm="0">
                                          <p:val>
                                            <p:strVal val="#ppt_x"/>
                                          </p:val>
                                        </p:tav>
                                        <p:tav tm="100000">
                                          <p:val>
                                            <p:strVal val="#ppt_x"/>
                                          </p:val>
                                        </p:tav>
                                      </p:tavLst>
                                    </p:anim>
                                    <p:anim calcmode="lin" valueType="num">
                                      <p:cBhvr additive="base">
                                        <p:cTn id="8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500"/>
                                  </p:stCondLst>
                                  <p:childTnLst>
                                    <p:set>
                                      <p:cBhvr>
                                        <p:cTn id="84" dur="1" fill="hold">
                                          <p:stCondLst>
                                            <p:cond delay="0"/>
                                          </p:stCondLst>
                                        </p:cTn>
                                        <p:tgtEl>
                                          <p:spTgt spid="32"/>
                                        </p:tgtEl>
                                        <p:attrNameLst>
                                          <p:attrName>style.visibility</p:attrName>
                                        </p:attrNameLst>
                                      </p:cBhvr>
                                      <p:to>
                                        <p:strVal val="visible"/>
                                      </p:to>
                                    </p:set>
                                    <p:anim calcmode="lin" valueType="num">
                                      <p:cBhvr additive="base">
                                        <p:cTn id="85" dur="500" fill="hold"/>
                                        <p:tgtEl>
                                          <p:spTgt spid="32"/>
                                        </p:tgtEl>
                                        <p:attrNameLst>
                                          <p:attrName>ppt_x</p:attrName>
                                        </p:attrNameLst>
                                      </p:cBhvr>
                                      <p:tavLst>
                                        <p:tav tm="0">
                                          <p:val>
                                            <p:strVal val="#ppt_x"/>
                                          </p:val>
                                        </p:tav>
                                        <p:tav tm="100000">
                                          <p:val>
                                            <p:strVal val="#ppt_x"/>
                                          </p:val>
                                        </p:tav>
                                      </p:tavLst>
                                    </p:anim>
                                    <p:anim calcmode="lin" valueType="num">
                                      <p:cBhvr additive="base">
                                        <p:cTn id="8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500"/>
                                  </p:stCondLst>
                                  <p:childTnLst>
                                    <p:set>
                                      <p:cBhvr>
                                        <p:cTn id="90" dur="1" fill="hold">
                                          <p:stCondLst>
                                            <p:cond delay="0"/>
                                          </p:stCondLst>
                                        </p:cTn>
                                        <p:tgtEl>
                                          <p:spTgt spid="31"/>
                                        </p:tgtEl>
                                        <p:attrNameLst>
                                          <p:attrName>style.visibility</p:attrName>
                                        </p:attrNameLst>
                                      </p:cBhvr>
                                      <p:to>
                                        <p:strVal val="visible"/>
                                      </p:to>
                                    </p:set>
                                    <p:anim calcmode="lin" valueType="num">
                                      <p:cBhvr additive="base">
                                        <p:cTn id="91" dur="500" fill="hold"/>
                                        <p:tgtEl>
                                          <p:spTgt spid="31"/>
                                        </p:tgtEl>
                                        <p:attrNameLst>
                                          <p:attrName>ppt_x</p:attrName>
                                        </p:attrNameLst>
                                      </p:cBhvr>
                                      <p:tavLst>
                                        <p:tav tm="0">
                                          <p:val>
                                            <p:strVal val="#ppt_x"/>
                                          </p:val>
                                        </p:tav>
                                        <p:tav tm="100000">
                                          <p:val>
                                            <p:strVal val="#ppt_x"/>
                                          </p:val>
                                        </p:tav>
                                      </p:tavLst>
                                    </p:anim>
                                    <p:anim calcmode="lin" valueType="num">
                                      <p:cBhvr additive="base">
                                        <p:cTn id="9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500"/>
                                  </p:stCondLst>
                                  <p:childTnLst>
                                    <p:set>
                                      <p:cBhvr>
                                        <p:cTn id="96" dur="1" fill="hold">
                                          <p:stCondLst>
                                            <p:cond delay="0"/>
                                          </p:stCondLst>
                                        </p:cTn>
                                        <p:tgtEl>
                                          <p:spTgt spid="33"/>
                                        </p:tgtEl>
                                        <p:attrNameLst>
                                          <p:attrName>style.visibility</p:attrName>
                                        </p:attrNameLst>
                                      </p:cBhvr>
                                      <p:to>
                                        <p:strVal val="visible"/>
                                      </p:to>
                                    </p:set>
                                    <p:anim calcmode="lin" valueType="num">
                                      <p:cBhvr additive="base">
                                        <p:cTn id="97" dur="500" fill="hold"/>
                                        <p:tgtEl>
                                          <p:spTgt spid="33"/>
                                        </p:tgtEl>
                                        <p:attrNameLst>
                                          <p:attrName>ppt_x</p:attrName>
                                        </p:attrNameLst>
                                      </p:cBhvr>
                                      <p:tavLst>
                                        <p:tav tm="0">
                                          <p:val>
                                            <p:strVal val="#ppt_x"/>
                                          </p:val>
                                        </p:tav>
                                        <p:tav tm="100000">
                                          <p:val>
                                            <p:strVal val="#ppt_x"/>
                                          </p:val>
                                        </p:tav>
                                      </p:tavLst>
                                    </p:anim>
                                    <p:anim calcmode="lin" valueType="num">
                                      <p:cBhvr additive="base">
                                        <p:cTn id="9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500"/>
                                  </p:stCondLst>
                                  <p:childTnLst>
                                    <p:set>
                                      <p:cBhvr>
                                        <p:cTn id="102" dur="1" fill="hold">
                                          <p:stCondLst>
                                            <p:cond delay="0"/>
                                          </p:stCondLst>
                                        </p:cTn>
                                        <p:tgtEl>
                                          <p:spTgt spid="34"/>
                                        </p:tgtEl>
                                        <p:attrNameLst>
                                          <p:attrName>style.visibility</p:attrName>
                                        </p:attrNameLst>
                                      </p:cBhvr>
                                      <p:to>
                                        <p:strVal val="visible"/>
                                      </p:to>
                                    </p:set>
                                    <p:anim calcmode="lin" valueType="num">
                                      <p:cBhvr additive="base">
                                        <p:cTn id="103" dur="500" fill="hold"/>
                                        <p:tgtEl>
                                          <p:spTgt spid="34"/>
                                        </p:tgtEl>
                                        <p:attrNameLst>
                                          <p:attrName>ppt_x</p:attrName>
                                        </p:attrNameLst>
                                      </p:cBhvr>
                                      <p:tavLst>
                                        <p:tav tm="0">
                                          <p:val>
                                            <p:strVal val="#ppt_x"/>
                                          </p:val>
                                        </p:tav>
                                        <p:tav tm="100000">
                                          <p:val>
                                            <p:strVal val="#ppt_x"/>
                                          </p:val>
                                        </p:tav>
                                      </p:tavLst>
                                    </p:anim>
                                    <p:anim calcmode="lin" valueType="num">
                                      <p:cBhvr additive="base">
                                        <p:cTn id="10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500"/>
                                  </p:stCondLst>
                                  <p:childTnLst>
                                    <p:set>
                                      <p:cBhvr>
                                        <p:cTn id="108" dur="1" fill="hold">
                                          <p:stCondLst>
                                            <p:cond delay="0"/>
                                          </p:stCondLst>
                                        </p:cTn>
                                        <p:tgtEl>
                                          <p:spTgt spid="35"/>
                                        </p:tgtEl>
                                        <p:attrNameLst>
                                          <p:attrName>style.visibility</p:attrName>
                                        </p:attrNameLst>
                                      </p:cBhvr>
                                      <p:to>
                                        <p:strVal val="visible"/>
                                      </p:to>
                                    </p:set>
                                    <p:anim calcmode="lin" valueType="num">
                                      <p:cBhvr additive="base">
                                        <p:cTn id="109" dur="500" fill="hold"/>
                                        <p:tgtEl>
                                          <p:spTgt spid="35"/>
                                        </p:tgtEl>
                                        <p:attrNameLst>
                                          <p:attrName>ppt_x</p:attrName>
                                        </p:attrNameLst>
                                      </p:cBhvr>
                                      <p:tavLst>
                                        <p:tav tm="0">
                                          <p:val>
                                            <p:strVal val="#ppt_x"/>
                                          </p:val>
                                        </p:tav>
                                        <p:tav tm="100000">
                                          <p:val>
                                            <p:strVal val="#ppt_x"/>
                                          </p:val>
                                        </p:tav>
                                      </p:tavLst>
                                    </p:anim>
                                    <p:anim calcmode="lin" valueType="num">
                                      <p:cBhvr additive="base">
                                        <p:cTn id="11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500"/>
                                  </p:stCondLst>
                                  <p:childTnLst>
                                    <p:set>
                                      <p:cBhvr>
                                        <p:cTn id="114" dur="1" fill="hold">
                                          <p:stCondLst>
                                            <p:cond delay="0"/>
                                          </p:stCondLst>
                                        </p:cTn>
                                        <p:tgtEl>
                                          <p:spTgt spid="37"/>
                                        </p:tgtEl>
                                        <p:attrNameLst>
                                          <p:attrName>style.visibility</p:attrName>
                                        </p:attrNameLst>
                                      </p:cBhvr>
                                      <p:to>
                                        <p:strVal val="visible"/>
                                      </p:to>
                                    </p:set>
                                    <p:anim calcmode="lin" valueType="num">
                                      <p:cBhvr additive="base">
                                        <p:cTn id="115" dur="500" fill="hold"/>
                                        <p:tgtEl>
                                          <p:spTgt spid="37"/>
                                        </p:tgtEl>
                                        <p:attrNameLst>
                                          <p:attrName>ppt_x</p:attrName>
                                        </p:attrNameLst>
                                      </p:cBhvr>
                                      <p:tavLst>
                                        <p:tav tm="0">
                                          <p:val>
                                            <p:strVal val="#ppt_x"/>
                                          </p:val>
                                        </p:tav>
                                        <p:tav tm="100000">
                                          <p:val>
                                            <p:strVal val="#ppt_x"/>
                                          </p:val>
                                        </p:tav>
                                      </p:tavLst>
                                    </p:anim>
                                    <p:anim calcmode="lin" valueType="num">
                                      <p:cBhvr additive="base">
                                        <p:cTn id="11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500"/>
                                  </p:stCondLst>
                                  <p:childTnLst>
                                    <p:set>
                                      <p:cBhvr>
                                        <p:cTn id="120" dur="1" fill="hold">
                                          <p:stCondLst>
                                            <p:cond delay="0"/>
                                          </p:stCondLst>
                                        </p:cTn>
                                        <p:tgtEl>
                                          <p:spTgt spid="36"/>
                                        </p:tgtEl>
                                        <p:attrNameLst>
                                          <p:attrName>style.visibility</p:attrName>
                                        </p:attrNameLst>
                                      </p:cBhvr>
                                      <p:to>
                                        <p:strVal val="visible"/>
                                      </p:to>
                                    </p:set>
                                    <p:anim calcmode="lin" valueType="num">
                                      <p:cBhvr additive="base">
                                        <p:cTn id="121" dur="500" fill="hold"/>
                                        <p:tgtEl>
                                          <p:spTgt spid="36"/>
                                        </p:tgtEl>
                                        <p:attrNameLst>
                                          <p:attrName>ppt_x</p:attrName>
                                        </p:attrNameLst>
                                      </p:cBhvr>
                                      <p:tavLst>
                                        <p:tav tm="0">
                                          <p:val>
                                            <p:strVal val="#ppt_x"/>
                                          </p:val>
                                        </p:tav>
                                        <p:tav tm="100000">
                                          <p:val>
                                            <p:strVal val="#ppt_x"/>
                                          </p:val>
                                        </p:tav>
                                      </p:tavLst>
                                    </p:anim>
                                    <p:anim calcmode="lin" valueType="num">
                                      <p:cBhvr additive="base">
                                        <p:cTn id="12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500"/>
                                  </p:stCondLst>
                                  <p:childTnLst>
                                    <p:set>
                                      <p:cBhvr>
                                        <p:cTn id="126" dur="1" fill="hold">
                                          <p:stCondLst>
                                            <p:cond delay="0"/>
                                          </p:stCondLst>
                                        </p:cTn>
                                        <p:tgtEl>
                                          <p:spTgt spid="38"/>
                                        </p:tgtEl>
                                        <p:attrNameLst>
                                          <p:attrName>style.visibility</p:attrName>
                                        </p:attrNameLst>
                                      </p:cBhvr>
                                      <p:to>
                                        <p:strVal val="visible"/>
                                      </p:to>
                                    </p:set>
                                    <p:anim calcmode="lin" valueType="num">
                                      <p:cBhvr additive="base">
                                        <p:cTn id="127" dur="500" fill="hold"/>
                                        <p:tgtEl>
                                          <p:spTgt spid="38"/>
                                        </p:tgtEl>
                                        <p:attrNameLst>
                                          <p:attrName>ppt_x</p:attrName>
                                        </p:attrNameLst>
                                      </p:cBhvr>
                                      <p:tavLst>
                                        <p:tav tm="0">
                                          <p:val>
                                            <p:strVal val="#ppt_x"/>
                                          </p:val>
                                        </p:tav>
                                        <p:tav tm="100000">
                                          <p:val>
                                            <p:strVal val="#ppt_x"/>
                                          </p:val>
                                        </p:tav>
                                      </p:tavLst>
                                    </p:anim>
                                    <p:anim calcmode="lin" valueType="num">
                                      <p:cBhvr additive="base">
                                        <p:cTn id="12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500"/>
                                  </p:stCondLst>
                                  <p:childTnLst>
                                    <p:set>
                                      <p:cBhvr>
                                        <p:cTn id="132" dur="1" fill="hold">
                                          <p:stCondLst>
                                            <p:cond delay="0"/>
                                          </p:stCondLst>
                                        </p:cTn>
                                        <p:tgtEl>
                                          <p:spTgt spid="39"/>
                                        </p:tgtEl>
                                        <p:attrNameLst>
                                          <p:attrName>style.visibility</p:attrName>
                                        </p:attrNameLst>
                                      </p:cBhvr>
                                      <p:to>
                                        <p:strVal val="visible"/>
                                      </p:to>
                                    </p:set>
                                    <p:anim calcmode="lin" valueType="num">
                                      <p:cBhvr additive="base">
                                        <p:cTn id="133" dur="500" fill="hold"/>
                                        <p:tgtEl>
                                          <p:spTgt spid="39"/>
                                        </p:tgtEl>
                                        <p:attrNameLst>
                                          <p:attrName>ppt_x</p:attrName>
                                        </p:attrNameLst>
                                      </p:cBhvr>
                                      <p:tavLst>
                                        <p:tav tm="0">
                                          <p:val>
                                            <p:strVal val="#ppt_x"/>
                                          </p:val>
                                        </p:tav>
                                        <p:tav tm="100000">
                                          <p:val>
                                            <p:strVal val="#ppt_x"/>
                                          </p:val>
                                        </p:tav>
                                      </p:tavLst>
                                    </p:anim>
                                    <p:anim calcmode="lin" valueType="num">
                                      <p:cBhvr additive="base">
                                        <p:cTn id="13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animBg="1"/>
      <p:bldP spid="18" grpId="0"/>
      <p:bldP spid="19" grpId="0"/>
      <p:bldP spid="20" grpId="0"/>
      <p:bldP spid="26" grpId="0" animBg="1"/>
      <p:bldP spid="27" grpId="0"/>
      <p:bldP spid="29" grpId="0" animBg="1"/>
      <p:bldP spid="31" grpId="0"/>
      <p:bldP spid="32" grpId="0" animBg="1"/>
      <p:bldP spid="33" grpId="0" animBg="1"/>
      <p:bldP spid="34" grpId="0"/>
      <p:bldP spid="37" grpId="0"/>
      <p:bldP spid="38" grpId="0"/>
      <p:bldP spid="3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99519"/>
            <a:ext cx="12067308" cy="563231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rtl="1"/>
            <a:r>
              <a:rPr lang="fa-I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Light" panose="020F0302020204030204"/>
                <a:cs typeface="Times New Roman" panose="02020603050405020304" pitchFamily="18" charset="0"/>
              </a:rPr>
              <a:t> رتبه پرونده های رشته زنان وزایمان ، ارتوپدی، بیهوشی ، جراحی پلاستیک ازنظر شدت وتعداد ودندانپزشکی از نظر تعداد به طبقه اول خسارت پزشکی </a:t>
            </a:r>
            <a:r>
              <a:rPr lang="fa-IR" sz="36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Light" panose="020F0302020204030204"/>
                <a:cs typeface="Times New Roman" panose="02020603050405020304" pitchFamily="18" charset="0"/>
              </a:rPr>
              <a:t>وامور</a:t>
            </a:r>
            <a:r>
              <a:rPr lang="fa-IR"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Light" panose="020F0302020204030204"/>
                <a:cs typeface="Times New Roman" panose="02020603050405020304" pitchFamily="18" charset="0"/>
              </a:rPr>
              <a:t> درمانی </a:t>
            </a:r>
            <a:r>
              <a:rPr lang="fa-IR" sz="36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Light" panose="020F0302020204030204"/>
                <a:cs typeface="Times New Roman" panose="02020603050405020304" pitchFamily="18" charset="0"/>
              </a:rPr>
              <a:t>دررده</a:t>
            </a:r>
            <a:r>
              <a:rPr lang="fa-IR"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Light" panose="020F0302020204030204"/>
                <a:cs typeface="Times New Roman" panose="02020603050405020304" pitchFamily="18" charset="0"/>
              </a:rPr>
              <a:t> های بالا ی شکایت منتقل شده </a:t>
            </a:r>
            <a:r>
              <a:rPr lang="fa-I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Light" panose="020F0302020204030204"/>
                <a:cs typeface="Times New Roman" panose="02020603050405020304" pitchFamily="18" charset="0"/>
              </a:rPr>
              <a:t>است</a:t>
            </a:r>
            <a:r>
              <a:rPr lang="fa-IR"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Light" panose="020F0302020204030204"/>
                <a:cs typeface="Times New Roman" panose="02020603050405020304" pitchFamily="18" charset="0"/>
              </a:rPr>
              <a:t>.</a:t>
            </a:r>
          </a:p>
          <a:p>
            <a:pPr algn="ctr" rtl="1"/>
            <a:endParaRPr lang="fa-IR"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Light" panose="020F0302020204030204"/>
              <a:cs typeface="Times New Roman" panose="02020603050405020304" pitchFamily="18" charset="0"/>
            </a:endParaRPr>
          </a:p>
          <a:p>
            <a:pPr algn="ctr" rtl="1"/>
            <a:r>
              <a:rPr lang="fa-IR"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Light" panose="020F0302020204030204"/>
                <a:cs typeface="Times New Roman" panose="02020603050405020304" pitchFamily="18" charset="0"/>
              </a:rPr>
              <a:t>انواع حادثه وخسارت :</a:t>
            </a:r>
          </a:p>
          <a:p>
            <a:pPr algn="ctr" rtl="1"/>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Light" panose="020F0302020204030204"/>
                <a:cs typeface="Times New Roman" panose="02020603050405020304" pitchFamily="18" charset="0"/>
              </a:rPr>
              <a:t>-</a:t>
            </a:r>
            <a:r>
              <a:rPr lang="fa-IR"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Light" panose="020F0302020204030204"/>
                <a:cs typeface="Times New Roman" panose="02020603050405020304" pitchFamily="18" charset="0"/>
              </a:rPr>
              <a:t>1- شدت درخسارت باتعدد زیاد مانند :خسارت جانی درتصادفات - خطاهای</a:t>
            </a: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Light" panose="020F0302020204030204"/>
                <a:cs typeface="Times New Roman" panose="02020603050405020304" pitchFamily="18" charset="0"/>
              </a:rPr>
              <a:t> </a:t>
            </a:r>
            <a:r>
              <a:rPr lang="fa-IR"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Light" panose="020F0302020204030204"/>
                <a:cs typeface="Times New Roman" panose="02020603050405020304" pitchFamily="18" charset="0"/>
              </a:rPr>
              <a:t>تشخیصی /درمانی- ناشی از مسئولیت مدنی  2- شدت زیاددرخسارت و تعدادکم مانند :زلزله – آتش سوزی –سقوط هواپیما3- شدت کم خسار ت وتعداد زیاد مانند: خسارت مالی درتصادفات  4- شدت خسارت کم وتعداد کم مانند: خسارت دردوچرخه سواری </a:t>
            </a: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52943259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90945" y="206068"/>
            <a:ext cx="11610109" cy="651164"/>
          </a:xfrm>
        </p:spPr>
        <p:txBody>
          <a:bodyPr>
            <a:normAutofit fontScale="90000"/>
          </a:bodyPr>
          <a:lstStyle/>
          <a:p>
            <a:pPr algn="r"/>
            <a:r>
              <a:rPr lang="fa-IR" sz="3600" dirty="0" smtClean="0"/>
              <a:t> </a:t>
            </a:r>
            <a:br>
              <a:rPr lang="fa-IR" sz="3600" dirty="0" smtClean="0"/>
            </a:br>
            <a:r>
              <a:rPr lang="fa-IR" sz="3600" dirty="0" smtClean="0"/>
              <a:t/>
            </a:r>
            <a:br>
              <a:rPr lang="fa-IR" sz="3600" dirty="0" smtClean="0"/>
            </a:br>
            <a:r>
              <a:rPr lang="fa-IR" sz="3600" dirty="0" smtClean="0"/>
              <a:t/>
            </a:r>
            <a:br>
              <a:rPr lang="fa-IR" sz="3600" dirty="0" smtClean="0"/>
            </a:br>
            <a:r>
              <a:rPr lang="fa-IR" sz="3600" dirty="0" smtClean="0"/>
              <a:t>3-تصمیم گیری :1-3) حفظ </a:t>
            </a:r>
            <a:r>
              <a:rPr lang="fa-IR" sz="3600" dirty="0" smtClean="0">
                <a:solidFill>
                  <a:srgbClr val="FF0000"/>
                </a:solidFill>
              </a:rPr>
              <a:t>ریسک </a:t>
            </a:r>
            <a:r>
              <a:rPr lang="fa-IR" sz="3600" dirty="0" smtClean="0"/>
              <a:t>       2-3) سلب</a:t>
            </a:r>
            <a:r>
              <a:rPr lang="fa-IR" sz="3600" dirty="0" smtClean="0">
                <a:solidFill>
                  <a:srgbClr val="FF0000"/>
                </a:solidFill>
              </a:rPr>
              <a:t> ریسک</a:t>
            </a:r>
            <a:r>
              <a:rPr lang="fa-IR" sz="3600" dirty="0" smtClean="0"/>
              <a:t>        2-3) انتقال </a:t>
            </a:r>
            <a:r>
              <a:rPr lang="fa-IR" sz="3600" dirty="0" smtClean="0">
                <a:solidFill>
                  <a:srgbClr val="FF0000"/>
                </a:solidFill>
              </a:rPr>
              <a:t>ریسک </a:t>
            </a:r>
            <a:r>
              <a:rPr lang="fa-IR" dirty="0" smtClean="0">
                <a:solidFill>
                  <a:srgbClr val="FF0000"/>
                </a:solidFill>
              </a:rPr>
              <a:t/>
            </a:r>
            <a:br>
              <a:rPr lang="fa-IR" dirty="0" smtClean="0">
                <a:solidFill>
                  <a:srgbClr val="FF0000"/>
                </a:solidFill>
              </a:rPr>
            </a:br>
            <a:r>
              <a:rPr lang="fa-IR" dirty="0" smtClean="0"/>
              <a:t/>
            </a:r>
            <a:br>
              <a:rPr lang="fa-IR" dirty="0" smtClean="0"/>
            </a:br>
            <a:endParaRPr lang="fa-IR" dirty="0"/>
          </a:p>
        </p:txBody>
      </p:sp>
      <p:sp>
        <p:nvSpPr>
          <p:cNvPr id="6" name="Content Placeholder 2"/>
          <p:cNvSpPr txBox="1">
            <a:spLocks/>
          </p:cNvSpPr>
          <p:nvPr/>
        </p:nvSpPr>
        <p:spPr>
          <a:xfrm>
            <a:off x="0" y="857232"/>
            <a:ext cx="12192000" cy="6000768"/>
          </a:xfrm>
          <a:prstGeom prst="rect">
            <a:avLst/>
          </a:prstGeom>
        </p:spPr>
        <p:txBody>
          <a:bodyPr vert="horz" lIns="91440" tIns="45720" rIns="91440" bIns="45720" rtlCol="1" anchor="t">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endParaRPr kumimoji="0" lang="fa-IR" sz="2400" b="0" i="0" u="none" strike="noStrike" kern="1200" cap="none" spc="0" normalizeH="0" baseline="0" noProof="0" dirty="0" smtClean="0">
              <a:ln>
                <a:noFill/>
              </a:ln>
              <a:solidFill>
                <a:sysClr val="windowText" lastClr="000000"/>
              </a:solidFill>
              <a:effectLst/>
              <a:uLnTx/>
              <a:uFillTx/>
              <a:latin typeface="Calibri"/>
              <a:cs typeface="Arial" panose="020B0604020202020204" pitchFamily="34" charset="0"/>
            </a:endParaRP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fa-IR" sz="2400" b="0" i="0" u="none" strike="noStrike" kern="1200" cap="none" spc="0" normalizeH="0" baseline="0" noProof="0" dirty="0" smtClean="0">
                <a:ln>
                  <a:noFill/>
                </a:ln>
                <a:solidFill>
                  <a:srgbClr val="FFFF00"/>
                </a:solidFill>
                <a:effectLst/>
                <a:uLnTx/>
                <a:uFillTx/>
                <a:latin typeface="Calibri"/>
                <a:cs typeface="Arial" panose="020B0604020202020204" pitchFamily="34" charset="0"/>
              </a:rPr>
              <a:t>- </a:t>
            </a:r>
            <a:r>
              <a:rPr kumimoji="0" lang="fa-IR" sz="2400" b="0" i="0" u="none" strike="noStrike" kern="1200" cap="none" spc="0" normalizeH="0" baseline="0" noProof="0" dirty="0" smtClean="0">
                <a:ln>
                  <a:noFill/>
                </a:ln>
                <a:solidFill>
                  <a:srgbClr val="FF0000"/>
                </a:solidFill>
                <a:effectLst/>
                <a:uLnTx/>
                <a:uFillTx/>
                <a:latin typeface="Calibri"/>
                <a:cs typeface="Arial" panose="020B0604020202020204" pitchFamily="34" charset="0"/>
              </a:rPr>
              <a:t>مرکزدرمانی </a:t>
            </a:r>
            <a:r>
              <a:rPr kumimoji="0" lang="fa-IR" sz="2400" b="0" i="0" u="none" strike="noStrike" kern="1200" cap="none" spc="0" normalizeH="0" baseline="0" noProof="0" dirty="0" err="1" smtClean="0">
                <a:ln>
                  <a:noFill/>
                </a:ln>
                <a:solidFill>
                  <a:srgbClr val="FF0000"/>
                </a:solidFill>
                <a:effectLst/>
                <a:uLnTx/>
                <a:uFillTx/>
                <a:latin typeface="Calibri"/>
                <a:cs typeface="Arial" panose="020B0604020202020204" pitchFamily="34" charset="0"/>
              </a:rPr>
              <a:t>وکلینیک</a:t>
            </a:r>
            <a:r>
              <a:rPr kumimoji="0" lang="fa-IR" sz="2400" b="0" i="0" u="none" strike="noStrike" kern="1200" cap="none" spc="0" normalizeH="0" baseline="0" noProof="0" dirty="0" smtClean="0">
                <a:ln>
                  <a:noFill/>
                </a:ln>
                <a:solidFill>
                  <a:srgbClr val="FF0000"/>
                </a:solidFill>
                <a:effectLst/>
                <a:uLnTx/>
                <a:uFillTx/>
                <a:latin typeface="Calibri"/>
                <a:cs typeface="Arial" panose="020B0604020202020204" pitchFamily="34" charset="0"/>
              </a:rPr>
              <a:t>:</a:t>
            </a: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r>
              <a:rPr lang="fa-IR" sz="2400" dirty="0" smtClean="0">
                <a:solidFill>
                  <a:srgbClr val="FF0000"/>
                </a:solidFill>
                <a:latin typeface="Calibri"/>
                <a:cs typeface="Arial" panose="020B0604020202020204" pitchFamily="34" charset="0"/>
              </a:rPr>
              <a:t>حفظ ریسک نزد خویش : </a:t>
            </a:r>
            <a:endParaRPr kumimoji="0" lang="fa-IR" sz="2400" b="0" i="0" u="none" strike="noStrike" kern="1200" cap="none" spc="0" normalizeH="0" baseline="0" noProof="0" dirty="0" smtClean="0">
              <a:ln>
                <a:noFill/>
              </a:ln>
              <a:solidFill>
                <a:srgbClr val="FF0000"/>
              </a:solidFill>
              <a:effectLst/>
              <a:uLnTx/>
              <a:uFillTx/>
              <a:latin typeface="Calibri"/>
              <a:cs typeface="Arial" panose="020B0604020202020204" pitchFamily="34" charset="0"/>
            </a:endParaRP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fa-IR" sz="2400" b="0" i="0" u="none" strike="noStrike" kern="1200" cap="none" spc="0" normalizeH="0" baseline="0" noProof="0" dirty="0" smtClean="0">
                <a:ln>
                  <a:noFill/>
                </a:ln>
                <a:solidFill>
                  <a:sysClr val="windowText" lastClr="000000"/>
                </a:solidFill>
                <a:effectLst/>
                <a:uLnTx/>
                <a:uFillTx/>
                <a:latin typeface="Calibri"/>
                <a:cs typeface="Arial" panose="020B0604020202020204" pitchFamily="34" charset="0"/>
              </a:rPr>
              <a:t>سلب </a:t>
            </a:r>
            <a:r>
              <a:rPr kumimoji="0" lang="fa-IR" sz="2400" b="0" i="0" u="none" strike="noStrike" kern="1200" cap="none" spc="0" normalizeH="0" baseline="0" noProof="0" dirty="0" smtClean="0">
                <a:ln>
                  <a:noFill/>
                </a:ln>
                <a:solidFill>
                  <a:srgbClr val="FF0000"/>
                </a:solidFill>
                <a:effectLst/>
                <a:uLnTx/>
                <a:uFillTx/>
                <a:latin typeface="Calibri"/>
                <a:cs typeface="Arial" panose="020B0604020202020204" pitchFamily="34" charset="0"/>
              </a:rPr>
              <a:t>ریسک</a:t>
            </a:r>
            <a:r>
              <a:rPr kumimoji="0" lang="fa-IR" sz="2400" b="0" i="0" u="none" strike="noStrike" kern="1200" cap="none" spc="0" normalizeH="0" baseline="0" noProof="0" dirty="0" smtClean="0">
                <a:ln>
                  <a:noFill/>
                </a:ln>
                <a:solidFill>
                  <a:sysClr val="windowText" lastClr="000000"/>
                </a:solidFill>
                <a:effectLst/>
                <a:uLnTx/>
                <a:uFillTx/>
                <a:latin typeface="Calibri"/>
                <a:cs typeface="Arial" panose="020B0604020202020204" pitchFamily="34" charset="0"/>
              </a:rPr>
              <a:t>:طبق پرونده های موجود و وظائف ومقررات صادره توسط وزارت بهداشت ودرمان وآموزش پزشکی </a:t>
            </a:r>
            <a:r>
              <a:rPr kumimoji="0" lang="fa-IR" sz="2400" b="0" i="0" u="none" strike="noStrike" kern="1200" cap="none" spc="0" normalizeH="0" baseline="0" noProof="0" dirty="0" err="1" smtClean="0">
                <a:ln>
                  <a:noFill/>
                </a:ln>
                <a:solidFill>
                  <a:sysClr val="windowText" lastClr="000000"/>
                </a:solidFill>
                <a:effectLst/>
                <a:uLnTx/>
                <a:uFillTx/>
                <a:latin typeface="Calibri"/>
                <a:cs typeface="Arial" panose="020B0604020202020204" pitchFamily="34" charset="0"/>
              </a:rPr>
              <a:t>وسایر</a:t>
            </a:r>
            <a:r>
              <a:rPr kumimoji="0" lang="fa-IR" sz="2400" b="0" i="0" u="none" strike="noStrike" kern="1200" cap="none" spc="0" normalizeH="0" noProof="0" dirty="0" smtClean="0">
                <a:ln>
                  <a:noFill/>
                </a:ln>
                <a:solidFill>
                  <a:sysClr val="windowText" lastClr="000000"/>
                </a:solidFill>
                <a:effectLst/>
                <a:uLnTx/>
                <a:uFillTx/>
                <a:latin typeface="Calibri"/>
                <a:cs typeface="Arial" panose="020B0604020202020204" pitchFamily="34" charset="0"/>
              </a:rPr>
              <a:t> مراجع ذیصلاح </a:t>
            </a:r>
            <a:r>
              <a:rPr kumimoji="0" lang="fa-IR" sz="2400" b="0" i="0" u="none" strike="noStrike" kern="1200" cap="none" spc="0" normalizeH="0" baseline="0" noProof="0" dirty="0" smtClean="0">
                <a:ln>
                  <a:noFill/>
                </a:ln>
                <a:solidFill>
                  <a:sysClr val="windowText" lastClr="000000"/>
                </a:solidFill>
                <a:effectLst/>
                <a:uLnTx/>
                <a:uFillTx/>
                <a:latin typeface="Calibri"/>
                <a:cs typeface="Arial" panose="020B0604020202020204" pitchFamily="34" charset="0"/>
              </a:rPr>
              <a:t>برای مسئولین فنی مراکز درمانی و کلینیکهاومقوله نظارتی در تشخیصهای کارشناسی برای تعیین میزان قصوروچک لیستهای شفاف و قراردادهای پیمانکاری و سایر موارد،سلب ریسک در این مراکزوحذف</a:t>
            </a:r>
            <a:r>
              <a:rPr kumimoji="0" lang="fa-IR" sz="2400" b="0" i="0" u="none" strike="noStrike" kern="1200" cap="none" spc="0" normalizeH="0" noProof="0" dirty="0" smtClean="0">
                <a:ln>
                  <a:noFill/>
                </a:ln>
                <a:solidFill>
                  <a:sysClr val="windowText" lastClr="000000"/>
                </a:solidFill>
                <a:effectLst/>
                <a:uLnTx/>
                <a:uFillTx/>
                <a:latin typeface="Calibri"/>
                <a:cs typeface="Arial" panose="020B0604020202020204" pitchFamily="34" charset="0"/>
              </a:rPr>
              <a:t> مسئولیتهای شغلی بصورت کار علمی، اجتماعی ، اقتصادی ومدیریتی واصلاح در(قوانین ومقررات وعرفهای غلط)باید انجام شود.</a:t>
            </a:r>
            <a:r>
              <a:rPr kumimoji="0" lang="fa-IR" sz="2400" b="0" i="0" u="none" strike="noStrike" kern="1200" cap="none" spc="0" normalizeH="0" baseline="0" noProof="0" dirty="0" smtClean="0">
                <a:ln>
                  <a:noFill/>
                </a:ln>
                <a:solidFill>
                  <a:sysClr val="windowText" lastClr="000000"/>
                </a:solidFill>
                <a:effectLst/>
                <a:uLnTx/>
                <a:uFillTx/>
                <a:latin typeface="Calibri"/>
                <a:cs typeface="Arial" panose="020B0604020202020204" pitchFamily="34" charset="0"/>
              </a:rPr>
              <a:t> مانند:</a:t>
            </a:r>
            <a:r>
              <a:rPr kumimoji="0" lang="fa-IR" sz="2400" b="0" i="0" u="none" strike="noStrike" kern="1200" cap="none" spc="0" normalizeH="0" noProof="0" dirty="0" smtClean="0">
                <a:ln>
                  <a:noFill/>
                </a:ln>
                <a:solidFill>
                  <a:sysClr val="windowText" lastClr="000000"/>
                </a:solidFill>
                <a:effectLst/>
                <a:uLnTx/>
                <a:uFillTx/>
                <a:latin typeface="Calibri"/>
                <a:cs typeface="Arial" panose="020B0604020202020204" pitchFamily="34" charset="0"/>
              </a:rPr>
              <a:t> نصب سیستم ضبط صدا برای مکالمه </a:t>
            </a:r>
            <a:r>
              <a:rPr lang="fa-IR" sz="2400" dirty="0" smtClean="0">
                <a:solidFill>
                  <a:sysClr val="windowText" lastClr="000000"/>
                </a:solidFill>
                <a:latin typeface="Calibri"/>
                <a:cs typeface="Arial" panose="020B0604020202020204" pitchFamily="34" charset="0"/>
              </a:rPr>
              <a:t>پزشک</a:t>
            </a:r>
            <a:r>
              <a:rPr kumimoji="0" lang="fa-IR" sz="2400" b="0" i="0" u="none" strike="noStrike" kern="1200" cap="none" spc="0" normalizeH="0" noProof="0" dirty="0" smtClean="0">
                <a:ln>
                  <a:noFill/>
                </a:ln>
                <a:solidFill>
                  <a:sysClr val="windowText" lastClr="000000"/>
                </a:solidFill>
                <a:effectLst/>
                <a:uLnTx/>
                <a:uFillTx/>
                <a:latin typeface="Calibri"/>
                <a:cs typeface="Arial" panose="020B0604020202020204" pitchFamily="34" charset="0"/>
              </a:rPr>
              <a:t> وامر کننده و پرستار ودستورگیرنده درمواقع آنکال  ویا تنظیم فرم مخصوص معرفی بیمار برای درمان ،جراحی ویا بستری توسط پزشک که نکات حقوقی مرتبط رعایت شود. مثلا“ درج تعهد بیمار در همراه داشتن ذی صاحب اختیارقانونی درهنگام مراجعه ودرطول حضور بیمار درمرکز تشخیصی / درمانی و..... </a:t>
            </a:r>
            <a:r>
              <a:rPr kumimoji="0" lang="fa-IR" sz="2400" b="0" i="0" u="none" strike="noStrike" kern="1200" cap="none" spc="0" normalizeH="0" noProof="0" dirty="0" err="1" smtClean="0">
                <a:ln>
                  <a:noFill/>
                </a:ln>
                <a:solidFill>
                  <a:sysClr val="windowText" lastClr="000000"/>
                </a:solidFill>
                <a:effectLst/>
                <a:uLnTx/>
                <a:uFillTx/>
                <a:latin typeface="Calibri"/>
                <a:cs typeface="Arial" panose="020B0604020202020204" pitchFamily="34" charset="0"/>
              </a:rPr>
              <a:t>واصلاح</a:t>
            </a:r>
            <a:r>
              <a:rPr kumimoji="0" lang="fa-IR" sz="2400" b="0" i="0" u="none" strike="noStrike" kern="1200" cap="none" spc="0" normalizeH="0" noProof="0" dirty="0" smtClean="0">
                <a:ln>
                  <a:noFill/>
                </a:ln>
                <a:solidFill>
                  <a:sysClr val="windowText" lastClr="000000"/>
                </a:solidFill>
                <a:effectLst/>
                <a:uLnTx/>
                <a:uFillTx/>
                <a:latin typeface="Calibri"/>
                <a:cs typeface="Arial" panose="020B0604020202020204" pitchFamily="34" charset="0"/>
              </a:rPr>
              <a:t> </a:t>
            </a:r>
            <a:r>
              <a:rPr kumimoji="0" lang="fa-IR" sz="2400" b="0" i="0" u="none" strike="noStrike" kern="1200" cap="none" spc="0" normalizeH="0" noProof="0" dirty="0" err="1" smtClean="0">
                <a:ln>
                  <a:noFill/>
                </a:ln>
                <a:solidFill>
                  <a:sysClr val="windowText" lastClr="000000"/>
                </a:solidFill>
                <a:effectLst/>
                <a:uLnTx/>
                <a:uFillTx/>
                <a:latin typeface="Calibri"/>
                <a:cs typeface="Arial" panose="020B0604020202020204" pitchFamily="34" charset="0"/>
              </a:rPr>
              <a:t>فرایندها</a:t>
            </a:r>
            <a:endParaRPr kumimoji="0" lang="fa-IR" sz="2400" b="0" i="0" u="none" strike="noStrike" kern="1200" cap="none" spc="0" normalizeH="0" baseline="0" noProof="0" dirty="0" smtClean="0">
              <a:ln>
                <a:noFill/>
              </a:ln>
              <a:solidFill>
                <a:sysClr val="windowText" lastClr="000000"/>
              </a:solidFill>
              <a:effectLst/>
              <a:uLnTx/>
              <a:uFillTx/>
              <a:latin typeface="Calibri"/>
              <a:cs typeface="Arial" panose="020B0604020202020204" pitchFamily="34" charset="0"/>
            </a:endParaRP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fa-IR" sz="2400" b="0" i="0" u="none" strike="noStrike" kern="1200" cap="none" spc="0" normalizeH="0" baseline="0" noProof="0" dirty="0" smtClean="0">
                <a:ln>
                  <a:noFill/>
                </a:ln>
                <a:solidFill>
                  <a:sysClr val="windowText" lastClr="000000"/>
                </a:solidFill>
                <a:effectLst/>
                <a:uLnTx/>
                <a:uFillTx/>
                <a:latin typeface="Calibri"/>
                <a:cs typeface="Arial" panose="020B0604020202020204" pitchFamily="34" charset="0"/>
              </a:rPr>
              <a:t>-انتقال </a:t>
            </a:r>
            <a:r>
              <a:rPr kumimoji="0" lang="fa-IR" sz="2400" b="0" i="0" u="none" strike="noStrike" kern="1200" cap="none" spc="0" normalizeH="0" baseline="0" noProof="0" dirty="0" smtClean="0">
                <a:ln>
                  <a:noFill/>
                </a:ln>
                <a:solidFill>
                  <a:srgbClr val="FF0000"/>
                </a:solidFill>
                <a:effectLst/>
                <a:uLnTx/>
                <a:uFillTx/>
                <a:latin typeface="Calibri"/>
                <a:cs typeface="Arial" panose="020B0604020202020204" pitchFamily="34" charset="0"/>
              </a:rPr>
              <a:t>ریسک</a:t>
            </a:r>
            <a:r>
              <a:rPr kumimoji="0" lang="fa-IR" sz="2400" b="0" i="0" u="none" strike="noStrike" kern="1200" cap="none" spc="0" normalizeH="0" baseline="0" noProof="0" dirty="0" smtClean="0">
                <a:ln>
                  <a:noFill/>
                </a:ln>
                <a:solidFill>
                  <a:sysClr val="windowText" lastClr="000000"/>
                </a:solidFill>
                <a:effectLst/>
                <a:uLnTx/>
                <a:uFillTx/>
                <a:latin typeface="Calibri"/>
                <a:cs typeface="Arial" panose="020B0604020202020204" pitchFamily="34" charset="0"/>
              </a:rPr>
              <a:t>: انتقال </a:t>
            </a:r>
            <a:r>
              <a:rPr kumimoji="0" lang="fa-IR" sz="2400" b="0" i="0" u="none" strike="noStrike" kern="1200" cap="none" spc="0" normalizeH="0" baseline="0" noProof="0" dirty="0" smtClean="0">
                <a:ln>
                  <a:noFill/>
                </a:ln>
                <a:solidFill>
                  <a:srgbClr val="FF0000"/>
                </a:solidFill>
                <a:effectLst/>
                <a:uLnTx/>
                <a:uFillTx/>
                <a:latin typeface="Calibri"/>
                <a:cs typeface="Arial" panose="020B0604020202020204" pitchFamily="34" charset="0"/>
              </a:rPr>
              <a:t>ریسک </a:t>
            </a:r>
            <a:r>
              <a:rPr kumimoji="0" lang="fa-IR" sz="2400" b="0" i="0" u="none" strike="noStrike" kern="1200" cap="none" spc="0" normalizeH="0" baseline="0" noProof="0" dirty="0" smtClean="0">
                <a:ln>
                  <a:noFill/>
                </a:ln>
                <a:solidFill>
                  <a:sysClr val="windowText" lastClr="000000"/>
                </a:solidFill>
                <a:effectLst/>
                <a:uLnTx/>
                <a:uFillTx/>
                <a:latin typeface="Calibri"/>
                <a:cs typeface="Arial" panose="020B0604020202020204" pitchFamily="34" charset="0"/>
              </a:rPr>
              <a:t>بواسطه قرارداد:1-تنظیم قراردادفیمابین با مفادحقوقی کاملا دقیق وشفاف2-انتقال</a:t>
            </a:r>
            <a:r>
              <a:rPr kumimoji="0" lang="fa-IR" sz="2400" b="0" i="0" u="none" strike="noStrike" kern="1200" cap="none" spc="0" normalizeH="0" baseline="0" noProof="0" dirty="0" smtClean="0">
                <a:ln>
                  <a:noFill/>
                </a:ln>
                <a:solidFill>
                  <a:srgbClr val="FF0000"/>
                </a:solidFill>
                <a:effectLst/>
                <a:uLnTx/>
                <a:uFillTx/>
                <a:latin typeface="Calibri"/>
                <a:cs typeface="Arial" panose="020B0604020202020204" pitchFamily="34" charset="0"/>
              </a:rPr>
              <a:t> ریسک</a:t>
            </a:r>
            <a:r>
              <a:rPr kumimoji="0" lang="fa-IR" sz="2400" b="0" i="0" u="none" strike="noStrike" kern="1200" cap="none" spc="0" normalizeH="0" baseline="0" noProof="0" dirty="0" smtClean="0">
                <a:ln>
                  <a:noFill/>
                </a:ln>
                <a:solidFill>
                  <a:sysClr val="windowText" lastClr="000000"/>
                </a:solidFill>
                <a:effectLst/>
                <a:uLnTx/>
                <a:uFillTx/>
                <a:latin typeface="Calibri"/>
                <a:cs typeface="Arial" panose="020B0604020202020204" pitchFamily="34" charset="0"/>
              </a:rPr>
              <a:t> باقرارداد بیمه(بیمه نامه) به بیمه گرمانند:بیمه نامه(مسئولیت مسئولین فنی مراکز درمانی-مسئولیت  کارفرمادرمقابل کارکنان واشخاص ثالث-.....)3- اصلاح</a:t>
            </a:r>
            <a:r>
              <a:rPr kumimoji="0" lang="fa-IR" sz="2400" b="0" i="0" u="none" strike="noStrike" kern="1200" cap="none" spc="0" normalizeH="0" noProof="0" dirty="0" smtClean="0">
                <a:ln>
                  <a:noFill/>
                </a:ln>
                <a:solidFill>
                  <a:sysClr val="windowText" lastClr="000000"/>
                </a:solidFill>
                <a:effectLst/>
                <a:uLnTx/>
                <a:uFillTx/>
                <a:latin typeface="Calibri"/>
                <a:cs typeface="Arial" panose="020B0604020202020204" pitchFamily="34" charset="0"/>
              </a:rPr>
              <a:t> فرایند</a:t>
            </a:r>
            <a:endParaRPr kumimoji="0" lang="fa-IR" sz="2400" b="0" i="0" u="none" strike="noStrike" kern="1200" cap="none" spc="0" normalizeH="0" baseline="0" noProof="0" dirty="0" smtClean="0">
              <a:ln>
                <a:noFill/>
              </a:ln>
              <a:solidFill>
                <a:sysClr val="windowText" lastClr="000000"/>
              </a:solidFill>
              <a:effectLst/>
              <a:uLnTx/>
              <a:uFillTx/>
              <a:latin typeface="Calibri"/>
              <a:cs typeface="Arial" panose="020B0604020202020204" pitchFamily="34" charset="0"/>
            </a:endParaRP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None/>
              <a:tabLst/>
              <a:defRPr/>
            </a:pPr>
            <a:endParaRPr kumimoji="0" lang="fa-IR" sz="2400" b="0" i="0" u="none" strike="noStrike" kern="1200" cap="none" spc="0" normalizeH="0" baseline="0" noProof="0" dirty="0" smtClean="0">
              <a:ln>
                <a:noFill/>
              </a:ln>
              <a:solidFill>
                <a:sysClr val="windowText" lastClr="000000"/>
              </a:solidFill>
              <a:effectLst/>
              <a:uLnTx/>
              <a:uFillTx/>
              <a:latin typeface="Calibri"/>
              <a:cs typeface="Arial" panose="020B0604020202020204" pitchFamily="34" charset="0"/>
            </a:endParaRP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None/>
              <a:tabLst/>
              <a:defRPr/>
            </a:pPr>
            <a:endParaRPr kumimoji="0" lang="fa-IR" sz="2400" b="0" i="0" u="none" strike="noStrike" kern="1200" cap="none" spc="0" normalizeH="0" baseline="0" noProof="0" dirty="0">
              <a:ln>
                <a:noFill/>
              </a:ln>
              <a:solidFill>
                <a:srgbClr val="FF0000"/>
              </a:solidFill>
              <a:effectLst/>
              <a:uLnTx/>
              <a:uFillTx/>
              <a:latin typeface="Calibri"/>
              <a:cs typeface="Arial" panose="020B0604020202020204" pitchFamily="34" charset="0"/>
            </a:endParaRPr>
          </a:p>
        </p:txBody>
      </p:sp>
    </p:spTree>
    <p:extLst>
      <p:ext uri="{BB962C8B-B14F-4D97-AF65-F5344CB8AC3E}">
        <p14:creationId xmlns:p14="http://schemas.microsoft.com/office/powerpoint/2010/main" val="29500533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000"/>
                                        <p:tgtEl>
                                          <p:spTgt spid="6">
                                            <p:txEl>
                                              <p:pRg st="1" end="1"/>
                                            </p:txEl>
                                          </p:spTgt>
                                        </p:tgtEl>
                                      </p:cBhvr>
                                    </p:animEffect>
                                    <p:anim calcmode="lin" valueType="num">
                                      <p:cBhvr>
                                        <p:cTn id="13" dur="2000" fill="hold"/>
                                        <p:tgtEl>
                                          <p:spTgt spid="6">
                                            <p:txEl>
                                              <p:pRg st="1" end="1"/>
                                            </p:txEl>
                                          </p:spTgt>
                                        </p:tgtEl>
                                        <p:attrNameLst>
                                          <p:attrName>style.rotation</p:attrName>
                                        </p:attrNameLst>
                                      </p:cBhvr>
                                      <p:tavLst>
                                        <p:tav tm="0">
                                          <p:val>
                                            <p:fltVal val="720"/>
                                          </p:val>
                                        </p:tav>
                                        <p:tav tm="100000">
                                          <p:val>
                                            <p:fltVal val="0"/>
                                          </p:val>
                                        </p:tav>
                                      </p:tavLst>
                                    </p:anim>
                                    <p:anim calcmode="lin" valueType="num">
                                      <p:cBhvr>
                                        <p:cTn id="14" dur="2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15" dur="2000" fill="hold"/>
                                        <p:tgtEl>
                                          <p:spTgt spid="6">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16" fill="hold">
                      <p:stCondLst>
                        <p:cond delay="indefinite"/>
                      </p:stCondLst>
                      <p:childTnLst>
                        <p:par>
                          <p:cTn id="17" fill="hold">
                            <p:stCondLst>
                              <p:cond delay="0"/>
                            </p:stCondLst>
                            <p:childTnLst>
                              <p:par>
                                <p:cTn id="18" presetID="35"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2000"/>
                                        <p:tgtEl>
                                          <p:spTgt spid="6">
                                            <p:txEl>
                                              <p:pRg st="2" end="2"/>
                                            </p:txEl>
                                          </p:spTgt>
                                        </p:tgtEl>
                                      </p:cBhvr>
                                    </p:animEffect>
                                    <p:anim calcmode="lin" valueType="num">
                                      <p:cBhvr>
                                        <p:cTn id="21" dur="2000" fill="hold"/>
                                        <p:tgtEl>
                                          <p:spTgt spid="6">
                                            <p:txEl>
                                              <p:pRg st="2" end="2"/>
                                            </p:txEl>
                                          </p:spTgt>
                                        </p:tgtEl>
                                        <p:attrNameLst>
                                          <p:attrName>style.rotation</p:attrName>
                                        </p:attrNameLst>
                                      </p:cBhvr>
                                      <p:tavLst>
                                        <p:tav tm="0">
                                          <p:val>
                                            <p:fltVal val="720"/>
                                          </p:val>
                                        </p:tav>
                                        <p:tav tm="100000">
                                          <p:val>
                                            <p:fltVal val="0"/>
                                          </p:val>
                                        </p:tav>
                                      </p:tavLst>
                                    </p:anim>
                                    <p:anim calcmode="lin" valueType="num">
                                      <p:cBhvr>
                                        <p:cTn id="22" dur="2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23" dur="2000" fill="hold"/>
                                        <p:tgtEl>
                                          <p:spTgt spid="6">
                                            <p:txEl>
                                              <p:pRg st="2" end="2"/>
                                            </p:txEl>
                                          </p:spTgt>
                                        </p:tgtEl>
                                        <p:attrNameLst>
                                          <p:attrName>ppt_w</p:attrName>
                                        </p:attrNameLst>
                                      </p:cBhvr>
                                      <p:tavLst>
                                        <p:tav tm="0">
                                          <p:val>
                                            <p:fltVal val="0"/>
                                          </p:val>
                                        </p:tav>
                                        <p:tav tm="100000">
                                          <p:val>
                                            <p:strVal val="#ppt_w"/>
                                          </p:val>
                                        </p:tav>
                                      </p:tavLst>
                                    </p:anim>
                                  </p:childTnLst>
                                </p:cTn>
                              </p:par>
                            </p:childTnLst>
                          </p:cTn>
                        </p:par>
                      </p:childTnLst>
                    </p:cTn>
                  </p:par>
                  <p:par>
                    <p:cTn id="24" fill="hold">
                      <p:stCondLst>
                        <p:cond delay="indefinite"/>
                      </p:stCondLst>
                      <p:childTnLst>
                        <p:par>
                          <p:cTn id="25" fill="hold">
                            <p:stCondLst>
                              <p:cond delay="0"/>
                            </p:stCondLst>
                            <p:childTnLst>
                              <p:par>
                                <p:cTn id="26" presetID="35"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2000"/>
                                        <p:tgtEl>
                                          <p:spTgt spid="6">
                                            <p:txEl>
                                              <p:pRg st="3" end="3"/>
                                            </p:txEl>
                                          </p:spTgt>
                                        </p:tgtEl>
                                      </p:cBhvr>
                                    </p:animEffect>
                                    <p:anim calcmode="lin" valueType="num">
                                      <p:cBhvr>
                                        <p:cTn id="29" dur="2000" fill="hold"/>
                                        <p:tgtEl>
                                          <p:spTgt spid="6">
                                            <p:txEl>
                                              <p:pRg st="3" end="3"/>
                                            </p:txEl>
                                          </p:spTgt>
                                        </p:tgtEl>
                                        <p:attrNameLst>
                                          <p:attrName>style.rotation</p:attrName>
                                        </p:attrNameLst>
                                      </p:cBhvr>
                                      <p:tavLst>
                                        <p:tav tm="0">
                                          <p:val>
                                            <p:fltVal val="720"/>
                                          </p:val>
                                        </p:tav>
                                        <p:tav tm="100000">
                                          <p:val>
                                            <p:fltVal val="0"/>
                                          </p:val>
                                        </p:tav>
                                      </p:tavLst>
                                    </p:anim>
                                    <p:anim calcmode="lin" valueType="num">
                                      <p:cBhvr>
                                        <p:cTn id="30" dur="2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31" dur="2000" fill="hold"/>
                                        <p:tgtEl>
                                          <p:spTgt spid="6">
                                            <p:txEl>
                                              <p:pRg st="3" end="3"/>
                                            </p:txEl>
                                          </p:spTgt>
                                        </p:tgtEl>
                                        <p:attrNameLst>
                                          <p:attrName>ppt_w</p:attrName>
                                        </p:attrNameLst>
                                      </p:cBhvr>
                                      <p:tavLst>
                                        <p:tav tm="0">
                                          <p:val>
                                            <p:fltVal val="0"/>
                                          </p:val>
                                        </p:tav>
                                        <p:tav tm="100000">
                                          <p:val>
                                            <p:strVal val="#ppt_w"/>
                                          </p:val>
                                        </p:tav>
                                      </p:tavLst>
                                    </p:anim>
                                  </p:childTnLst>
                                </p:cTn>
                              </p:par>
                            </p:childTnLst>
                          </p:cTn>
                        </p:par>
                      </p:childTnLst>
                    </p:cTn>
                  </p:par>
                  <p:par>
                    <p:cTn id="32" fill="hold">
                      <p:stCondLst>
                        <p:cond delay="indefinite"/>
                      </p:stCondLst>
                      <p:childTnLst>
                        <p:par>
                          <p:cTn id="33" fill="hold">
                            <p:stCondLst>
                              <p:cond delay="0"/>
                            </p:stCondLst>
                            <p:childTnLst>
                              <p:par>
                                <p:cTn id="34" presetID="35" presetClass="entr" presetSubtype="0" fill="hold" nodeType="click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fade">
                                      <p:cBhvr>
                                        <p:cTn id="36" dur="2000"/>
                                        <p:tgtEl>
                                          <p:spTgt spid="6">
                                            <p:txEl>
                                              <p:pRg st="4" end="4"/>
                                            </p:txEl>
                                          </p:spTgt>
                                        </p:tgtEl>
                                      </p:cBhvr>
                                    </p:animEffect>
                                    <p:anim calcmode="lin" valueType="num">
                                      <p:cBhvr>
                                        <p:cTn id="37" dur="2000" fill="hold"/>
                                        <p:tgtEl>
                                          <p:spTgt spid="6">
                                            <p:txEl>
                                              <p:pRg st="4" end="4"/>
                                            </p:txEl>
                                          </p:spTgt>
                                        </p:tgtEl>
                                        <p:attrNameLst>
                                          <p:attrName>style.rotation</p:attrName>
                                        </p:attrNameLst>
                                      </p:cBhvr>
                                      <p:tavLst>
                                        <p:tav tm="0">
                                          <p:val>
                                            <p:fltVal val="720"/>
                                          </p:val>
                                        </p:tav>
                                        <p:tav tm="100000">
                                          <p:val>
                                            <p:fltVal val="0"/>
                                          </p:val>
                                        </p:tav>
                                      </p:tavLst>
                                    </p:anim>
                                    <p:anim calcmode="lin" valueType="num">
                                      <p:cBhvr>
                                        <p:cTn id="38" dur="2000" fill="hold"/>
                                        <p:tgtEl>
                                          <p:spTgt spid="6">
                                            <p:txEl>
                                              <p:pRg st="4" end="4"/>
                                            </p:txEl>
                                          </p:spTgt>
                                        </p:tgtEl>
                                        <p:attrNameLst>
                                          <p:attrName>ppt_h</p:attrName>
                                        </p:attrNameLst>
                                      </p:cBhvr>
                                      <p:tavLst>
                                        <p:tav tm="0">
                                          <p:val>
                                            <p:fltVal val="0"/>
                                          </p:val>
                                        </p:tav>
                                        <p:tav tm="100000">
                                          <p:val>
                                            <p:strVal val="#ppt_h"/>
                                          </p:val>
                                        </p:tav>
                                      </p:tavLst>
                                    </p:anim>
                                    <p:anim calcmode="lin" valueType="num">
                                      <p:cBhvr>
                                        <p:cTn id="39" dur="2000" fill="hold"/>
                                        <p:tgtEl>
                                          <p:spTgt spid="6">
                                            <p:txEl>
                                              <p:pRg st="4" end="4"/>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447" y="2103437"/>
            <a:ext cx="10515600" cy="1325563"/>
          </a:xfrm>
        </p:spPr>
        <p:txBody>
          <a:bodyPr>
            <a:noAutofit/>
          </a:bodyPr>
          <a:lstStyle/>
          <a:p>
            <a:pPr algn="ctr" rtl="1"/>
            <a:r>
              <a:rPr lang="fa-IR" sz="9600" dirty="0" smtClean="0">
                <a:solidFill>
                  <a:srgbClr val="FF0000"/>
                </a:solidFill>
                <a:cs typeface="B Esfehan" panose="00000700000000000000" pitchFamily="2" charset="-78"/>
              </a:rPr>
              <a:t>بیمه</a:t>
            </a:r>
            <a:r>
              <a:rPr lang="fa-IR" sz="9600" dirty="0" smtClean="0">
                <a:cs typeface="B Esfehan" panose="00000700000000000000" pitchFamily="2" charset="-78"/>
              </a:rPr>
              <a:t> </a:t>
            </a:r>
            <a:endParaRPr lang="en-US" sz="9600" dirty="0">
              <a:cs typeface="B Esfehan" panose="00000700000000000000" pitchFamily="2" charset="-78"/>
            </a:endParaRPr>
          </a:p>
        </p:txBody>
      </p:sp>
    </p:spTree>
    <p:extLst>
      <p:ext uri="{BB962C8B-B14F-4D97-AF65-F5344CB8AC3E}">
        <p14:creationId xmlns:p14="http://schemas.microsoft.com/office/powerpoint/2010/main" val="3695332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p:nvPr>
        </p:nvSpPr>
        <p:spPr>
          <a:xfrm>
            <a:off x="3338944" y="0"/>
            <a:ext cx="8853056" cy="2857496"/>
          </a:xfrm>
        </p:spPr>
        <p:style>
          <a:lnRef idx="1">
            <a:schemeClr val="accent2"/>
          </a:lnRef>
          <a:fillRef idx="2">
            <a:schemeClr val="accent2"/>
          </a:fillRef>
          <a:effectRef idx="1">
            <a:schemeClr val="accent2"/>
          </a:effectRef>
          <a:fontRef idx="minor">
            <a:schemeClr val="dk1"/>
          </a:fontRef>
        </p:style>
        <p:txBody>
          <a:bodyPr>
            <a:normAutofit/>
          </a:bodyPr>
          <a:lstStyle/>
          <a:p>
            <a:pPr algn="just" rtl="1"/>
            <a:r>
              <a:rPr lang="fa-IR" sz="2800" b="1" dirty="0" smtClean="0">
                <a:cs typeface="B Nazanin" pitchFamily="2" charset="-78"/>
              </a:rPr>
              <a:t/>
            </a:r>
            <a:br>
              <a:rPr lang="fa-IR" sz="2800" b="1" dirty="0" smtClean="0">
                <a:cs typeface="B Nazanin" pitchFamily="2" charset="-78"/>
              </a:rPr>
            </a:br>
            <a:r>
              <a:rPr lang="fa-IR" sz="2800" b="1" dirty="0" smtClean="0">
                <a:cs typeface="B Nazanin" pitchFamily="2" charset="-78"/>
              </a:rPr>
              <a:t>بیمه:</a:t>
            </a:r>
            <a:r>
              <a:rPr lang="fa-IR" sz="3200" dirty="0" smtClean="0">
                <a:cs typeface="B Nazanin" pitchFamily="2" charset="-78"/>
              </a:rPr>
              <a:t>عقدی بین بیمه گر(شرکتهای بیمه)وبیمه گذار است که براساس آن شرکتهای بیمه در مقابل دریافت حق بیمه معین از بیمه گذار، برای مدت مشخصی، متعهد جبران زیانهای وارده به مورد بیمه شامل جان، مال، سرمایه یا مسؤولیت در مقابل خطر یا خطرهای خاص خواهند بود. </a:t>
            </a:r>
            <a:br>
              <a:rPr lang="fa-IR" sz="3200" dirty="0" smtClean="0">
                <a:cs typeface="B Nazanin" pitchFamily="2" charset="-78"/>
              </a:rPr>
            </a:br>
            <a:r>
              <a:rPr lang="fa-IR" sz="3200" dirty="0" smtClean="0">
                <a:cs typeface="B Nazanin" pitchFamily="2" charset="-78"/>
              </a:rPr>
              <a:t>ویا تعهد پرداخت مبلغ معینی درموعد مشخص می نماید.</a:t>
            </a:r>
            <a:endParaRPr lang="en-US" sz="3200" dirty="0" smtClean="0">
              <a:cs typeface="B Nazanin" pitchFamily="2" charset="-78"/>
            </a:endParaRPr>
          </a:p>
          <a:p>
            <a:endParaRPr lang="en-US" sz="3200" dirty="0"/>
          </a:p>
        </p:txBody>
      </p:sp>
      <p:pic>
        <p:nvPicPr>
          <p:cNvPr id="4" name="Picture 2" descr="C:\Users\sayeh\Pictures\Picture222.jpg"/>
          <p:cNvPicPr>
            <a:picLocks noChangeAspect="1" noChangeArrowheads="1"/>
          </p:cNvPicPr>
          <p:nvPr/>
        </p:nvPicPr>
        <p:blipFill>
          <a:blip r:embed="rId2" cstate="print"/>
          <a:srcRect/>
          <a:stretch>
            <a:fillRect/>
          </a:stretch>
        </p:blipFill>
        <p:spPr bwMode="auto">
          <a:xfrm>
            <a:off x="-1" y="0"/>
            <a:ext cx="3338945" cy="2852936"/>
          </a:xfrm>
          <a:prstGeom prst="rect">
            <a:avLst/>
          </a:prstGeom>
          <a:noFill/>
        </p:spPr>
      </p:pic>
      <p:pic>
        <p:nvPicPr>
          <p:cNvPr id="5" name="Picture 3" descr="C:\Users\sayeh\Pictures\Picture265435.jpg"/>
          <p:cNvPicPr>
            <a:picLocks noChangeAspect="1" noChangeArrowheads="1"/>
          </p:cNvPicPr>
          <p:nvPr/>
        </p:nvPicPr>
        <p:blipFill>
          <a:blip r:embed="rId3" cstate="print"/>
          <a:srcRect/>
          <a:stretch>
            <a:fillRect/>
          </a:stretch>
        </p:blipFill>
        <p:spPr bwMode="auto">
          <a:xfrm>
            <a:off x="8091055" y="2852936"/>
            <a:ext cx="4100945" cy="4000504"/>
          </a:xfrm>
          <a:prstGeom prst="rect">
            <a:avLst/>
          </a:prstGeom>
          <a:noFill/>
        </p:spPr>
      </p:pic>
      <p:sp>
        <p:nvSpPr>
          <p:cNvPr id="6" name="Content Placeholder 2"/>
          <p:cNvSpPr txBox="1">
            <a:spLocks/>
          </p:cNvSpPr>
          <p:nvPr/>
        </p:nvSpPr>
        <p:spPr>
          <a:xfrm>
            <a:off x="-1" y="2852936"/>
            <a:ext cx="8091055" cy="4005064"/>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1">
            <a:normAutofit/>
          </a:bodyPr>
          <a:lstStyle/>
          <a:p>
            <a:pPr marL="342900" marR="0" lvl="0" indent="-342900" algn="r" defTabSz="914400" rtl="1" eaLnBrk="1" fontAlgn="auto" latinLnBrk="0" hangingPunct="1">
              <a:lnSpc>
                <a:spcPct val="100000"/>
              </a:lnSpc>
              <a:spcBef>
                <a:spcPct val="20000"/>
              </a:spcBef>
              <a:spcAft>
                <a:spcPts val="0"/>
              </a:spcAft>
              <a:buClrTx/>
              <a:buSzTx/>
              <a:buFont typeface="Arial" pitchFamily="34" charset="0"/>
              <a:buBlip>
                <a:blip r:embed="rId4"/>
              </a:buBlip>
              <a:tabLst/>
              <a:defRPr/>
            </a:pPr>
            <a:r>
              <a:rPr kumimoji="0" lang="fa-IR" sz="3200" b="1" i="0" u="none" strike="noStrike" kern="1200" cap="none" spc="0" normalizeH="0" baseline="0" noProof="0" dirty="0" smtClean="0">
                <a:ln>
                  <a:noFill/>
                </a:ln>
                <a:solidFill>
                  <a:schemeClr val="tx1"/>
                </a:solidFill>
                <a:effectLst/>
                <a:uLnTx/>
                <a:uFillTx/>
                <a:latin typeface="+mn-lt"/>
                <a:ea typeface="+mn-ea"/>
                <a:cs typeface="B Nazanin" pitchFamily="2" charset="-78"/>
              </a:rPr>
              <a:t>بیمه گذار:</a:t>
            </a:r>
            <a:r>
              <a:rPr kumimoji="0" lang="fa-IR" sz="3200" b="0" i="0" u="none" strike="noStrike" kern="1200" cap="none" spc="0" normalizeH="0" baseline="0" noProof="0" dirty="0" smtClean="0">
                <a:ln>
                  <a:noFill/>
                </a:ln>
                <a:solidFill>
                  <a:schemeClr val="tx1"/>
                </a:solidFill>
                <a:effectLst/>
                <a:uLnTx/>
                <a:uFillTx/>
                <a:latin typeface="+mn-lt"/>
                <a:ea typeface="+mn-ea"/>
                <a:cs typeface="B Nazanin" pitchFamily="2" charset="-78"/>
              </a:rPr>
              <a:t> شخصیت حقیقی یا حقوقی که با پرداخت حق بیمه، جان و مال یا مسؤولیت خویش یا افراد تحت تکفل خود را در مقابل حوادث مختلف تحت پوشش قرار می دهد. </a:t>
            </a:r>
            <a:endParaRPr kumimoji="0" lang="en-US" sz="3200" b="0" i="0" u="none" strike="noStrike" kern="1200" cap="none" spc="0" normalizeH="0" baseline="0" noProof="0" dirty="0" smtClean="0">
              <a:ln>
                <a:noFill/>
              </a:ln>
              <a:solidFill>
                <a:schemeClr val="tx1"/>
              </a:solidFill>
              <a:effectLst/>
              <a:uLnTx/>
              <a:uFillTx/>
              <a:latin typeface="+mn-lt"/>
              <a:ea typeface="+mn-ea"/>
              <a:cs typeface="B Nazanin" pitchFamily="2" charset="-78"/>
            </a:endParaRP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Blip>
                <a:blip r:embed="rId4"/>
              </a:buBlip>
              <a:tabLst/>
              <a:defRPr/>
            </a:pPr>
            <a:r>
              <a:rPr kumimoji="0" lang="fa-IR" sz="3200" b="1" i="0" u="none" strike="noStrike" kern="1200" cap="none" spc="0" normalizeH="0" baseline="0" noProof="0" dirty="0" smtClean="0">
                <a:ln>
                  <a:noFill/>
                </a:ln>
                <a:solidFill>
                  <a:schemeClr val="tx1"/>
                </a:solidFill>
                <a:effectLst/>
                <a:uLnTx/>
                <a:uFillTx/>
                <a:latin typeface="+mn-lt"/>
                <a:ea typeface="+mn-ea"/>
                <a:cs typeface="B Nazanin" pitchFamily="2" charset="-78"/>
              </a:rPr>
              <a:t>بیمه گر:</a:t>
            </a:r>
            <a:r>
              <a:rPr kumimoji="0" lang="fa-IR" sz="3200" b="0" i="0" u="none" strike="noStrike" kern="1200" cap="none" spc="0" normalizeH="0" baseline="0" noProof="0" dirty="0" smtClean="0">
                <a:ln>
                  <a:noFill/>
                </a:ln>
                <a:solidFill>
                  <a:schemeClr val="tx1"/>
                </a:solidFill>
                <a:effectLst/>
                <a:uLnTx/>
                <a:uFillTx/>
                <a:latin typeface="+mn-lt"/>
                <a:ea typeface="+mn-ea"/>
                <a:cs typeface="B Nazanin" pitchFamily="2" charset="-78"/>
              </a:rPr>
              <a:t> شخصیت حقوقی که در مقابل دریافت حق بیمه از بیمه گذار در صورت وقوع حادثه در چارچوب قرارداد بیمه متعهد جبران خسارت وارده به مورد بیمه و پرداخت زیان وارده به بیمه گذار می گردد. </a:t>
            </a:r>
            <a:endParaRPr kumimoji="0" lang="en-US" sz="3200" b="0" i="0" u="none" strike="noStrike" kern="1200" cap="none" spc="0" normalizeH="0" baseline="0" noProof="0" dirty="0" smtClean="0">
              <a:ln>
                <a:noFill/>
              </a:ln>
              <a:solidFill>
                <a:schemeClr val="tx1"/>
              </a:solidFill>
              <a:effectLst/>
              <a:uLnTx/>
              <a:uFillTx/>
              <a:latin typeface="+mn-lt"/>
              <a:ea typeface="+mn-ea"/>
              <a:cs typeface="B Nazanin" pitchFamily="2" charset="-78"/>
            </a:endParaRP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lt1"/>
              </a:solidFill>
              <a:effectLst/>
              <a:uLnTx/>
              <a:uFillTx/>
              <a:latin typeface="+mn-lt"/>
              <a:ea typeface="+mn-ea"/>
              <a:cs typeface="B Nazanin" pitchFamily="2" charset="-78"/>
            </a:endParaRPr>
          </a:p>
        </p:txBody>
      </p:sp>
    </p:spTree>
    <p:extLst>
      <p:ext uri="{BB962C8B-B14F-4D97-AF65-F5344CB8AC3E}">
        <p14:creationId xmlns:p14="http://schemas.microsoft.com/office/powerpoint/2010/main" val="424991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4)">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edge">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amond(in)">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sayeh\Pictures\حوادث\8645213.jpg"/>
          <p:cNvPicPr>
            <a:picLocks noChangeAspect="1" noChangeArrowheads="1"/>
          </p:cNvPicPr>
          <p:nvPr/>
        </p:nvPicPr>
        <p:blipFill>
          <a:blip r:embed="rId2" cstate="print">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Lst>
          </a:blip>
          <a:srcRect/>
          <a:stretch>
            <a:fillRect/>
          </a:stretch>
        </p:blipFill>
        <p:spPr bwMode="auto">
          <a:xfrm>
            <a:off x="0" y="0"/>
            <a:ext cx="12192000" cy="6858000"/>
          </a:xfrm>
          <a:prstGeom prst="rect">
            <a:avLst/>
          </a:prstGeom>
          <a:noFill/>
        </p:spPr>
      </p:pic>
      <p:sp>
        <p:nvSpPr>
          <p:cNvPr id="4" name="Content Placeholder 2"/>
          <p:cNvSpPr txBox="1">
            <a:spLocks/>
          </p:cNvSpPr>
          <p:nvPr/>
        </p:nvSpPr>
        <p:spPr>
          <a:xfrm>
            <a:off x="467544" y="900544"/>
            <a:ext cx="11724456" cy="3519055"/>
          </a:xfrm>
          <a:prstGeom prst="rect">
            <a:avLst/>
          </a:prstGeom>
        </p:spPr>
        <p:txBody>
          <a:bodyPr vert="horz" lIns="91440" tIns="45720" rIns="91440" bIns="45720" rtlCol="1">
            <a:noAutofit/>
          </a:bodyPr>
          <a:lstStyle/>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Blip>
                <a:blip r:embed="rId4"/>
              </a:buBlip>
              <a:tabLst/>
              <a:defRPr/>
            </a:pPr>
            <a:r>
              <a:rPr kumimoji="0" lang="fa-IR" sz="3200" b="1" i="0" u="none" strike="noStrike" kern="1200" cap="none" spc="0" normalizeH="0" baseline="0" noProof="0" dirty="0" smtClean="0">
                <a:ln>
                  <a:noFill/>
                </a:ln>
                <a:solidFill>
                  <a:srgbClr val="FF0000"/>
                </a:solidFill>
                <a:effectLst/>
                <a:uLnTx/>
                <a:uFillTx/>
                <a:latin typeface="+mn-lt"/>
                <a:ea typeface="+mn-ea"/>
                <a:cs typeface="B Nazanin" pitchFamily="2" charset="-78"/>
              </a:rPr>
              <a:t>حق بیمه: </a:t>
            </a:r>
            <a:r>
              <a:rPr kumimoji="0" lang="fa-IR" sz="3200" b="0" i="0" u="none" strike="noStrike" kern="1200" cap="none" spc="0" normalizeH="0" baseline="0" noProof="0" dirty="0" smtClean="0">
                <a:ln>
                  <a:noFill/>
                </a:ln>
                <a:solidFill>
                  <a:srgbClr val="FF0000"/>
                </a:solidFill>
                <a:effectLst/>
                <a:uLnTx/>
                <a:uFillTx/>
                <a:latin typeface="+mn-lt"/>
                <a:ea typeface="+mn-ea"/>
                <a:cs typeface="B Nazanin" pitchFamily="2" charset="-78"/>
              </a:rPr>
              <a:t>وجهی که بیمه گذار، بابت خرید پوشش بیمه ای، به بیمه گر می پردازد. </a:t>
            </a:r>
            <a:endParaRPr kumimoji="0" lang="en-US" sz="3200" b="0" i="0" u="none" strike="noStrike" kern="1200" cap="none" spc="0" normalizeH="0" baseline="0" noProof="0" dirty="0" smtClean="0">
              <a:ln>
                <a:noFill/>
              </a:ln>
              <a:solidFill>
                <a:srgbClr val="FF0000"/>
              </a:solidFill>
              <a:effectLst/>
              <a:uLnTx/>
              <a:uFillTx/>
              <a:latin typeface="+mn-lt"/>
              <a:ea typeface="+mn-ea"/>
              <a:cs typeface="B Nazanin" pitchFamily="2" charset="-78"/>
            </a:endParaRP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Blip>
                <a:blip r:embed="rId4"/>
              </a:buBlip>
              <a:tabLst/>
              <a:defRPr/>
            </a:pPr>
            <a:r>
              <a:rPr kumimoji="0" lang="fa-IR" sz="3200" b="1" i="0" u="none" strike="noStrike" kern="1200" cap="none" spc="0" normalizeH="0" baseline="0" noProof="0" dirty="0" smtClean="0">
                <a:ln>
                  <a:noFill/>
                </a:ln>
                <a:solidFill>
                  <a:srgbClr val="FF0000"/>
                </a:solidFill>
                <a:effectLst/>
                <a:uLnTx/>
                <a:uFillTx/>
                <a:latin typeface="+mn-lt"/>
                <a:ea typeface="+mn-ea"/>
                <a:cs typeface="B Nazanin" pitchFamily="2" charset="-78"/>
              </a:rPr>
              <a:t>بیمه نامه: </a:t>
            </a:r>
            <a:r>
              <a:rPr kumimoji="0" lang="fa-IR" sz="3200" b="0" i="0" u="none" strike="noStrike" kern="1200" cap="none" spc="0" normalizeH="0" baseline="0" noProof="0" dirty="0" smtClean="0">
                <a:ln>
                  <a:noFill/>
                </a:ln>
                <a:solidFill>
                  <a:srgbClr val="FF0000"/>
                </a:solidFill>
                <a:effectLst/>
                <a:uLnTx/>
                <a:uFillTx/>
                <a:latin typeface="+mn-lt"/>
                <a:ea typeface="+mn-ea"/>
                <a:cs typeface="B Nazanin" pitchFamily="2" charset="-78"/>
              </a:rPr>
              <a:t>سند یا قراردادی که براساس آن، بیمه گر در ازاء دریافت مبلغی به عنوان حق بیمه، متعهد جبران زیان وارده به بیمه گذار یا ذینفع بیمه نامه در طول اعتبار قرارداد بیمه خواهد بود. </a:t>
            </a:r>
            <a:endParaRPr kumimoji="0" lang="en-US" sz="3200" b="0" i="0" u="none" strike="noStrike" kern="1200" cap="none" spc="0" normalizeH="0" baseline="0" noProof="0" dirty="0" smtClean="0">
              <a:ln>
                <a:noFill/>
              </a:ln>
              <a:solidFill>
                <a:srgbClr val="FF0000"/>
              </a:solidFill>
              <a:effectLst/>
              <a:uLnTx/>
              <a:uFillTx/>
              <a:latin typeface="+mn-lt"/>
              <a:ea typeface="+mn-ea"/>
              <a:cs typeface="B Nazanin" pitchFamily="2" charset="-78"/>
            </a:endParaRP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Blip>
                <a:blip r:embed="rId4"/>
              </a:buBlip>
              <a:tabLst/>
              <a:defRPr/>
            </a:pPr>
            <a:r>
              <a:rPr kumimoji="0" lang="fa-IR" sz="3200" b="1" i="0" u="none" strike="noStrike" kern="1200" cap="none" spc="0" normalizeH="0" baseline="0" noProof="0" dirty="0" smtClean="0">
                <a:ln>
                  <a:noFill/>
                </a:ln>
                <a:solidFill>
                  <a:srgbClr val="FF0000"/>
                </a:solidFill>
                <a:effectLst/>
                <a:uLnTx/>
                <a:uFillTx/>
                <a:latin typeface="+mn-lt"/>
                <a:ea typeface="+mn-ea"/>
                <a:cs typeface="B Nazanin" pitchFamily="2" charset="-78"/>
              </a:rPr>
              <a:t>شرایط بیمه نامه: </a:t>
            </a:r>
            <a:r>
              <a:rPr kumimoji="0" lang="fa-IR" sz="3200" b="0" i="0" u="none" strike="noStrike" kern="1200" cap="none" spc="0" normalizeH="0" baseline="0" noProof="0" dirty="0" smtClean="0">
                <a:ln>
                  <a:noFill/>
                </a:ln>
                <a:solidFill>
                  <a:srgbClr val="FF0000"/>
                </a:solidFill>
                <a:effectLst/>
                <a:uLnTx/>
                <a:uFillTx/>
                <a:latin typeface="+mn-lt"/>
                <a:ea typeface="+mn-ea"/>
                <a:cs typeface="B Nazanin" pitchFamily="2" charset="-78"/>
              </a:rPr>
              <a:t>هر بیمه نامه، شامل شرایط سه گانه ای است که عبارتند از: شرایط عمومی، شرایط خصوصی و شرایط ویژه.</a:t>
            </a:r>
            <a:endParaRPr kumimoji="0" lang="en-US" sz="3200" b="0" i="0" u="none" strike="noStrike" kern="1200" cap="none" spc="0" normalizeH="0" baseline="0" noProof="0" dirty="0" smtClean="0">
              <a:ln>
                <a:noFill/>
              </a:ln>
              <a:solidFill>
                <a:srgbClr val="FF0000"/>
              </a:solidFill>
              <a:effectLst/>
              <a:uLnTx/>
              <a:uFillTx/>
              <a:latin typeface="+mn-lt"/>
              <a:ea typeface="+mn-ea"/>
              <a:cs typeface="B Nazanin" pitchFamily="2" charset="-78"/>
            </a:endParaRP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rgbClr val="FF0000"/>
              </a:solidFill>
              <a:effectLst/>
              <a:uLnTx/>
              <a:uFillTx/>
              <a:latin typeface="+mn-lt"/>
              <a:ea typeface="+mn-ea"/>
            </a:endParaRPr>
          </a:p>
        </p:txBody>
      </p:sp>
    </p:spTree>
    <p:extLst>
      <p:ext uri="{BB962C8B-B14F-4D97-AF65-F5344CB8AC3E}">
        <p14:creationId xmlns:p14="http://schemas.microsoft.com/office/powerpoint/2010/main" val="17582048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i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ox(i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ox(in)">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user1\My Documents\My Pictures\b1515.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Lst>
          </a:blip>
          <a:srcRect/>
          <a:stretch>
            <a:fillRect/>
          </a:stretch>
        </p:blipFill>
        <p:spPr bwMode="auto">
          <a:xfrm>
            <a:off x="-1" y="0"/>
            <a:ext cx="12192001"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pic>
      <p:sp>
        <p:nvSpPr>
          <p:cNvPr id="4" name="Content Placeholder 2"/>
          <p:cNvSpPr txBox="1">
            <a:spLocks/>
          </p:cNvSpPr>
          <p:nvPr/>
        </p:nvSpPr>
        <p:spPr>
          <a:xfrm>
            <a:off x="323528" y="1011382"/>
            <a:ext cx="11868472" cy="5749636"/>
          </a:xfrm>
          <a:prstGeom prst="rect">
            <a:avLst/>
          </a:prstGeom>
        </p:spPr>
        <p:txBody>
          <a:bodyPr vert="horz" lIns="91440" tIns="45720" rIns="91440" bIns="45720" rtlCol="1">
            <a:normAutofit/>
          </a:bodyPr>
          <a:lstStyle/>
          <a:p>
            <a:pPr marL="342900" marR="0" lvl="0" indent="-342900" algn="r" defTabSz="914400" rtl="1" eaLnBrk="1" fontAlgn="auto" latinLnBrk="0" hangingPunct="1">
              <a:lnSpc>
                <a:spcPct val="100000"/>
              </a:lnSpc>
              <a:spcBef>
                <a:spcPct val="20000"/>
              </a:spcBef>
              <a:spcAft>
                <a:spcPts val="0"/>
              </a:spcAft>
              <a:buClrTx/>
              <a:buSzTx/>
              <a:buFont typeface="Arial" pitchFamily="34" charset="0"/>
              <a:buBlip>
                <a:blip r:embed="rId4"/>
              </a:buBlip>
              <a:tabLst/>
              <a:defRPr/>
            </a:pPr>
            <a:r>
              <a:rPr kumimoji="0" lang="fa-IR" sz="3200" b="1" i="0" u="none" strike="noStrike" kern="1200" cap="none" spc="0" normalizeH="0" baseline="0" noProof="0" dirty="0" smtClean="0">
                <a:ln>
                  <a:noFill/>
                </a:ln>
                <a:solidFill>
                  <a:srgbClr val="FFFF00"/>
                </a:solidFill>
                <a:effectLst/>
                <a:uLnTx/>
                <a:uFillTx/>
                <a:latin typeface="+mn-lt"/>
                <a:ea typeface="+mn-ea"/>
                <a:cs typeface="B Nazanin" pitchFamily="2" charset="-78"/>
              </a:rPr>
              <a:t>شرایط عمومی بیمه نامه (شرایط چاپی): </a:t>
            </a:r>
            <a:r>
              <a:rPr kumimoji="0" lang="fa-IR" sz="3200" b="0" i="0" u="none" strike="noStrike" kern="1200" cap="none" spc="0" normalizeH="0" baseline="0" noProof="0" dirty="0" smtClean="0">
                <a:ln>
                  <a:noFill/>
                </a:ln>
                <a:solidFill>
                  <a:srgbClr val="FFFF00"/>
                </a:solidFill>
                <a:effectLst/>
                <a:uLnTx/>
                <a:uFillTx/>
                <a:latin typeface="+mn-lt"/>
                <a:ea typeface="+mn-ea"/>
                <a:cs typeface="B Nazanin" pitchFamily="2" charset="-78"/>
              </a:rPr>
              <a:t>مجموعه قوانین و مقرراتی که به طور عام و برای هر یک از انواع رشته های بیمه، تهیه و تدوین شده و حاکم بر اجرای هر یک از رشته های بیمه ای می باشد، مانند اصل حسن نیت.</a:t>
            </a:r>
            <a:endParaRPr kumimoji="0" lang="en-US" sz="3200" b="0" i="0" u="none" strike="noStrike" kern="1200" cap="none" spc="0" normalizeH="0" baseline="0" noProof="0" dirty="0" smtClean="0">
              <a:ln>
                <a:noFill/>
              </a:ln>
              <a:solidFill>
                <a:srgbClr val="FFFF00"/>
              </a:solidFill>
              <a:effectLst/>
              <a:uLnTx/>
              <a:uFillTx/>
              <a:latin typeface="+mn-lt"/>
              <a:ea typeface="+mn-ea"/>
              <a:cs typeface="B Nazanin" pitchFamily="2" charset="-78"/>
            </a:endParaRP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Blip>
                <a:blip r:embed="rId4"/>
              </a:buBlip>
              <a:tabLst/>
              <a:defRPr/>
            </a:pPr>
            <a:r>
              <a:rPr kumimoji="0" lang="fa-IR" sz="3200" b="1" i="0" u="none" strike="noStrike" kern="1200" cap="none" spc="0" normalizeH="0" baseline="0" noProof="0" dirty="0" smtClean="0">
                <a:ln>
                  <a:noFill/>
                </a:ln>
                <a:solidFill>
                  <a:srgbClr val="FFFF00"/>
                </a:solidFill>
                <a:effectLst/>
                <a:uLnTx/>
                <a:uFillTx/>
                <a:latin typeface="+mn-lt"/>
                <a:ea typeface="+mn-ea"/>
                <a:cs typeface="B Nazanin" pitchFamily="2" charset="-78"/>
              </a:rPr>
              <a:t>شرایط خصوصی بیمه نامه (شرایط تایپی): </a:t>
            </a:r>
            <a:r>
              <a:rPr kumimoji="0" lang="fa-IR" sz="3200" b="0" i="0" u="none" strike="noStrike" kern="1200" cap="none" spc="0" normalizeH="0" baseline="0" noProof="0" dirty="0" smtClean="0">
                <a:ln>
                  <a:noFill/>
                </a:ln>
                <a:solidFill>
                  <a:srgbClr val="FFFF00"/>
                </a:solidFill>
                <a:effectLst/>
                <a:uLnTx/>
                <a:uFillTx/>
                <a:latin typeface="+mn-lt"/>
                <a:ea typeface="+mn-ea"/>
                <a:cs typeface="B Nazanin" pitchFamily="2" charset="-78"/>
              </a:rPr>
              <a:t>مقرراتی که جنبه عمومی نداشته و ناظر به توافق های خاص بیمه گذار در هر بیمه نامه می باشد و در بیمه نامه نوشته می شود. نام بیمه گذار، تاریخ صدور، تاریخ شروع، آدرس، مورد بیمه، حق بیمه، سرمایه مورد بیمه، نام   بیمه گر.</a:t>
            </a:r>
            <a:endParaRPr kumimoji="0" lang="en-US" sz="3200" b="0" i="0" u="none" strike="noStrike" kern="1200" cap="none" spc="0" normalizeH="0" baseline="0" noProof="0" dirty="0" smtClean="0">
              <a:ln>
                <a:noFill/>
              </a:ln>
              <a:solidFill>
                <a:srgbClr val="FFFF00"/>
              </a:solidFill>
              <a:effectLst/>
              <a:uLnTx/>
              <a:uFillTx/>
              <a:latin typeface="+mn-lt"/>
              <a:ea typeface="+mn-ea"/>
              <a:cs typeface="B Nazanin" pitchFamily="2" charset="-78"/>
            </a:endParaRP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Blip>
                <a:blip r:embed="rId5"/>
              </a:buBlip>
              <a:tabLst/>
              <a:defRPr/>
            </a:pPr>
            <a:r>
              <a:rPr kumimoji="0" lang="fa-IR" sz="3200" b="1" i="0" u="none" strike="noStrike" kern="1200" cap="none" spc="0" normalizeH="0" baseline="0" noProof="0" dirty="0" smtClean="0">
                <a:ln>
                  <a:noFill/>
                </a:ln>
                <a:solidFill>
                  <a:srgbClr val="FFFF00"/>
                </a:solidFill>
                <a:effectLst/>
                <a:uLnTx/>
                <a:uFillTx/>
                <a:latin typeface="+mn-lt"/>
                <a:ea typeface="+mn-ea"/>
                <a:cs typeface="B Nazanin" pitchFamily="2" charset="-78"/>
              </a:rPr>
              <a:t>شایان ذکر است که شرایط خصوصی در هر بیمه نامه، متفاوت از بیمه نامه دیگر می باشد. </a:t>
            </a:r>
            <a:endParaRPr kumimoji="0" lang="en-US" sz="3200" b="1" i="0" u="none" strike="noStrike" kern="1200" cap="none" spc="0" normalizeH="0" baseline="0" noProof="0" dirty="0" smtClean="0">
              <a:ln>
                <a:noFill/>
              </a:ln>
              <a:solidFill>
                <a:srgbClr val="FFFF00"/>
              </a:solidFill>
              <a:effectLst/>
              <a:uLnTx/>
              <a:uFillTx/>
              <a:latin typeface="+mn-lt"/>
              <a:ea typeface="+mn-ea"/>
              <a:cs typeface="B Nazanin" pitchFamily="2" charset="-78"/>
            </a:endParaRP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rgbClr val="FFFF00"/>
              </a:solidFill>
              <a:effectLst/>
              <a:uLnTx/>
              <a:uFillTx/>
              <a:latin typeface="+mn-lt"/>
              <a:ea typeface="+mn-ea"/>
              <a:cs typeface="+mn-cs"/>
            </a:endParaRPr>
          </a:p>
        </p:txBody>
      </p:sp>
    </p:spTree>
    <p:extLst>
      <p:ext uri="{BB962C8B-B14F-4D97-AF65-F5344CB8AC3E}">
        <p14:creationId xmlns:p14="http://schemas.microsoft.com/office/powerpoint/2010/main" val="166399706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4">
                                            <p:txEl>
                                              <p:pRg st="1" end="1"/>
                                            </p:txEl>
                                          </p:spTgt>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4">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elham\Pictures\New folder\Picture2.jpg"/>
          <p:cNvPicPr>
            <a:picLocks noChangeAspect="1" noChangeArrowheads="1"/>
          </p:cNvPicPr>
          <p:nvPr/>
        </p:nvPicPr>
        <p:blipFill>
          <a:blip r:embed="rId2" cstate="print"/>
          <a:srcRect/>
          <a:stretch>
            <a:fillRect/>
          </a:stretch>
        </p:blipFill>
        <p:spPr bwMode="auto">
          <a:xfrm>
            <a:off x="0" y="13573"/>
            <a:ext cx="12192000" cy="6844427"/>
          </a:xfrm>
          <a:prstGeom prst="rect">
            <a:avLst/>
          </a:prstGeom>
          <a:noFill/>
        </p:spPr>
      </p:pic>
      <p:sp>
        <p:nvSpPr>
          <p:cNvPr id="4" name="Rectangle 3"/>
          <p:cNvSpPr/>
          <p:nvPr/>
        </p:nvSpPr>
        <p:spPr>
          <a:xfrm>
            <a:off x="-96981" y="1905506"/>
            <a:ext cx="12122726" cy="2751522"/>
          </a:xfrm>
          <a:prstGeom prst="rect">
            <a:avLst/>
          </a:prstGeom>
        </p:spPr>
        <p:txBody>
          <a:bodyPr wrap="square">
            <a:spAutoFit/>
          </a:bodyPr>
          <a:lstStyle/>
          <a:p>
            <a:pPr marL="342900" lvl="0" indent="-342900" algn="r" rtl="1">
              <a:spcBef>
                <a:spcPct val="20000"/>
              </a:spcBef>
              <a:buBlip>
                <a:blip r:embed="rId3"/>
              </a:buBlip>
              <a:defRPr/>
            </a:pPr>
            <a:r>
              <a:rPr lang="fa-IR" sz="3200" b="1" dirty="0">
                <a:solidFill>
                  <a:prstClr val="black"/>
                </a:solidFill>
                <a:cs typeface="B Nazanin" pitchFamily="2" charset="-78"/>
              </a:rPr>
              <a:t>شرایط ویژه (مخصوص) بیمه نامه: </a:t>
            </a:r>
            <a:r>
              <a:rPr lang="fa-IR" sz="3200" dirty="0">
                <a:solidFill>
                  <a:prstClr val="black"/>
                </a:solidFill>
                <a:cs typeface="B Nazanin" pitchFamily="2" charset="-78"/>
              </a:rPr>
              <a:t>شرایط پشت بیمه نامه که به نحوی تکمیل توافق های فی مابین بیمه گر و بیمه گذار در شرایط خصوصی بوده و به عبارت دیگر، تکمیل کننده شرایط خصوصی است و معمولاً به بیمه نامه الصاق می شود. </a:t>
            </a:r>
            <a:r>
              <a:rPr lang="fa-IR" sz="3200" dirty="0">
                <a:solidFill>
                  <a:prstClr val="black"/>
                </a:solidFill>
                <a:effectLst>
                  <a:outerShdw blurRad="38100" dist="38100" dir="2700000" algn="tl">
                    <a:srgbClr val="000000">
                      <a:alpha val="43137"/>
                    </a:srgbClr>
                  </a:outerShdw>
                </a:effectLst>
                <a:cs typeface="B Nazanin" pitchFamily="2" charset="-78"/>
              </a:rPr>
              <a:t>مانند</a:t>
            </a:r>
            <a:r>
              <a:rPr lang="fa-IR" sz="3200" dirty="0" smtClean="0">
                <a:solidFill>
                  <a:prstClr val="black"/>
                </a:solidFill>
                <a:effectLst>
                  <a:outerShdw blurRad="38100" dist="38100" dir="2700000" algn="tl">
                    <a:srgbClr val="000000">
                      <a:alpha val="43137"/>
                    </a:srgbClr>
                  </a:outerShdw>
                </a:effectLst>
                <a:cs typeface="B Nazanin" pitchFamily="2" charset="-78"/>
              </a:rPr>
              <a:t>:</a:t>
            </a:r>
          </a:p>
          <a:p>
            <a:pPr marL="342900" lvl="0" indent="-342900" algn="r" rtl="1">
              <a:spcBef>
                <a:spcPct val="20000"/>
              </a:spcBef>
              <a:buBlip>
                <a:blip r:embed="rId3"/>
              </a:buBlip>
              <a:defRPr/>
            </a:pPr>
            <a:r>
              <a:rPr lang="fa-IR" sz="3200" dirty="0" smtClean="0">
                <a:solidFill>
                  <a:prstClr val="black"/>
                </a:solidFill>
                <a:effectLst>
                  <a:outerShdw blurRad="38100" dist="38100" dir="2700000" algn="tl">
                    <a:srgbClr val="000000">
                      <a:alpha val="43137"/>
                    </a:srgbClr>
                  </a:outerShdw>
                </a:effectLst>
                <a:cs typeface="B Nazanin" pitchFamily="2" charset="-78"/>
              </a:rPr>
              <a:t>پوشش پرداخت دیه درسه سال به روز</a:t>
            </a:r>
          </a:p>
          <a:p>
            <a:pPr marL="342900" lvl="0" indent="-342900" algn="r" rtl="1">
              <a:spcBef>
                <a:spcPct val="20000"/>
              </a:spcBef>
              <a:buBlip>
                <a:blip r:embed="rId3"/>
              </a:buBlip>
              <a:defRPr/>
            </a:pPr>
            <a:r>
              <a:rPr lang="fa-IR" sz="3200" dirty="0" smtClean="0">
                <a:solidFill>
                  <a:prstClr val="black"/>
                </a:solidFill>
                <a:effectLst>
                  <a:outerShdw blurRad="38100" dist="38100" dir="2700000" algn="tl">
                    <a:srgbClr val="000000">
                      <a:alpha val="43137"/>
                    </a:srgbClr>
                  </a:outerShdw>
                </a:effectLst>
                <a:cs typeface="B Nazanin" pitchFamily="2" charset="-78"/>
              </a:rPr>
              <a:t>پوشش پرداخت خسارت بدون رای دادگاه</a:t>
            </a:r>
            <a:endParaRPr lang="en-US" sz="3200" dirty="0">
              <a:solidFill>
                <a:prstClr val="black"/>
              </a:solidFill>
              <a:effectLst>
                <a:outerShdw blurRad="38100" dist="38100" dir="2700000" algn="tl">
                  <a:srgbClr val="000000">
                    <a:alpha val="43137"/>
                  </a:srgbClr>
                </a:outerShdw>
              </a:effectLst>
              <a:cs typeface="B Nazanin" pitchFamily="2" charset="-78"/>
            </a:endParaRPr>
          </a:p>
        </p:txBody>
      </p:sp>
    </p:spTree>
    <p:extLst>
      <p:ext uri="{BB962C8B-B14F-4D97-AF65-F5344CB8AC3E}">
        <p14:creationId xmlns:p14="http://schemas.microsoft.com/office/powerpoint/2010/main" val="37975292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3" presetClass="emph" presetSubtype="0" fill="remove" nodeType="clickEffect">
                                  <p:stCondLst>
                                    <p:cond delay="0"/>
                                  </p:stCondLst>
                                  <p:childTnLst>
                                    <p:animClr clrSpc="rgb" dir="cw">
                                      <p:cBhvr override="childStyle">
                                        <p:cTn id="6" dur="1500" accel="50000" autoRev="1" fill="hold" tmFilter="0, 0; .33333, 1; 1, 1">
                                          <p:stCondLst>
                                            <p:cond delay="0"/>
                                          </p:stCondLst>
                                        </p:cTn>
                                        <p:tgtEl>
                                          <p:spTgt spid="3"/>
                                        </p:tgtEl>
                                        <p:attrNameLst>
                                          <p:attrName>style.color</p:attrName>
                                        </p:attrNameLst>
                                      </p:cBhvr>
                                      <p:to>
                                        <a:schemeClr val="accent2"/>
                                      </p:to>
                                    </p:animClr>
                                    <p:animClr clrSpc="rgb" dir="cw">
                                      <p:cBhvr>
                                        <p:cTn id="7" dur="1500" accel="50000" autoRev="1" fill="hold" tmFilter="0, 0; .33333, 1; 1, 1">
                                          <p:stCondLst>
                                            <p:cond delay="0"/>
                                          </p:stCondLst>
                                        </p:cTn>
                                        <p:tgtEl>
                                          <p:spTgt spid="3"/>
                                        </p:tgtEl>
                                        <p:attrNameLst>
                                          <p:attrName>fillcolor</p:attrName>
                                        </p:attrNameLst>
                                      </p:cBhvr>
                                      <p:to>
                                        <a:schemeClr val="accent2"/>
                                      </p:to>
                                    </p:animClr>
                                    <p:set>
                                      <p:cBhvr>
                                        <p:cTn id="8" dur="3000" fill="hold"/>
                                        <p:tgtEl>
                                          <p:spTgt spid="3"/>
                                        </p:tgtEl>
                                        <p:attrNameLst>
                                          <p:attrName>fill.type</p:attrName>
                                        </p:attrNameLst>
                                      </p:cBhvr>
                                      <p:to>
                                        <p:strVal val="solid"/>
                                      </p:to>
                                    </p:set>
                                    <p:set>
                                      <p:cBhvr>
                                        <p:cTn id="9" dur="3000" fill="hold"/>
                                        <p:tgtEl>
                                          <p:spTgt spid="3"/>
                                        </p:tgtEl>
                                        <p:attrNameLst>
                                          <p:attrName>fill.on</p:attrName>
                                        </p:attrNameLst>
                                      </p:cBhvr>
                                      <p:to>
                                        <p:strVal val="true"/>
                                      </p:to>
                                    </p:set>
                                    <p:animScale>
                                      <p:cBhvr>
                                        <p:cTn id="10" dur="1500" accel="50000" autoRev="1" fill="hold" tmFilter="0, 0; .33333, 1; 1, 1">
                                          <p:stCondLst>
                                            <p:cond delay="0"/>
                                          </p:stCondLst>
                                        </p:cTn>
                                        <p:tgtEl>
                                          <p:spTgt spid="3"/>
                                        </p:tgtEl>
                                      </p:cBhvr>
                                      <p:from x="100000" y="100000"/>
                                      <p:to x="100000" y="140000"/>
                                    </p:animScale>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0" y="0"/>
            <a:ext cx="12192000" cy="6954982"/>
          </a:xfrm>
          <a:prstGeom prst="rect">
            <a:avLst/>
          </a:prstGeom>
          <a:blipFill>
            <a:blip r:embed="rId2"/>
            <a:tile tx="0" ty="0" sx="100000" sy="100000" flip="none" algn="tl"/>
          </a:blip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rtl="1">
              <a:buFont typeface="Arial" panose="020B0604020202020204" pitchFamily="34" charset="0"/>
              <a:buNone/>
            </a:pPr>
            <a:endParaRPr lang="fa-IR" dirty="0" smtClean="0"/>
          </a:p>
          <a:p>
            <a:pPr algn="just" rtl="1">
              <a:buFont typeface="Arial" panose="020B0604020202020204" pitchFamily="34" charset="0"/>
              <a:buNone/>
            </a:pPr>
            <a:r>
              <a:rPr lang="fa-IR" sz="4000" dirty="0" smtClean="0">
                <a:solidFill>
                  <a:srgbClr val="FF0000"/>
                </a:solidFill>
              </a:rPr>
              <a:t>تعریف:</a:t>
            </a:r>
          </a:p>
          <a:p>
            <a:pPr algn="just" rtl="1">
              <a:buFont typeface="Arial" panose="020B0604020202020204" pitchFamily="34" charset="0"/>
              <a:buNone/>
            </a:pPr>
            <a:r>
              <a:rPr lang="fa-IR" sz="4000" dirty="0" smtClean="0"/>
              <a:t>براساس ماده یک قانون </a:t>
            </a:r>
            <a:r>
              <a:rPr lang="fa-IR" sz="4000" dirty="0" smtClean="0">
                <a:solidFill>
                  <a:srgbClr val="FF0000"/>
                </a:solidFill>
              </a:rPr>
              <a:t>مسئولیت مدنی </a:t>
            </a:r>
            <a:r>
              <a:rPr lang="fa-IR" sz="4000" dirty="0" smtClean="0"/>
              <a:t>جمهوری اسلامی ایران (مصوب1339)</a:t>
            </a:r>
          </a:p>
          <a:p>
            <a:pPr algn="just" rtl="1">
              <a:buFont typeface="Arial" panose="020B0604020202020204" pitchFamily="34" charset="0"/>
              <a:buNone/>
            </a:pPr>
            <a:r>
              <a:rPr lang="fa-IR" sz="4000" dirty="0" smtClean="0"/>
              <a:t>”هر كس بدون مجوز قانون عمداً يا در نتيجه بي احتياطي بجان يا سلامتي يا مال يا آزادي يا حيثيت يا شهرت تجارتي يا بهرحق ديگر كه بموجب قانون براي افراد ايجاد گرديده لطمه اي واردنمايد كه موجب ضرر مادي يا معنوي ديگري شود مسئول جبران خسارت ناشي از عمل خود ميباشد“</a:t>
            </a:r>
          </a:p>
          <a:p>
            <a:pPr algn="just" rtl="1">
              <a:buFont typeface="Arial" panose="020B0604020202020204" pitchFamily="34" charset="0"/>
              <a:buNone/>
            </a:pPr>
            <a:endParaRPr lang="fa-IR" sz="4000" dirty="0"/>
          </a:p>
        </p:txBody>
      </p:sp>
    </p:spTree>
    <p:extLst>
      <p:ext uri="{BB962C8B-B14F-4D97-AF65-F5344CB8AC3E}">
        <p14:creationId xmlns:p14="http://schemas.microsoft.com/office/powerpoint/2010/main" val="475820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heel(4)">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0" y="0"/>
            <a:ext cx="12192000" cy="3685309"/>
          </a:xfrm>
          <a:prstGeom prst="rect">
            <a:avLst/>
          </a:prstGeom>
        </p:spPr>
        <p:style>
          <a:lnRef idx="1">
            <a:schemeClr val="accent4"/>
          </a:lnRef>
          <a:fillRef idx="2">
            <a:schemeClr val="accent4"/>
          </a:fillRef>
          <a:effectRef idx="1">
            <a:schemeClr val="accent4"/>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just" rtl="1">
              <a:buFont typeface="Arial" panose="020B0604020202020204" pitchFamily="34" charset="0"/>
              <a:buBlip>
                <a:blip r:embed="rId2"/>
              </a:buBlip>
            </a:pPr>
            <a:r>
              <a:rPr lang="fa-IR" b="1" smtClean="0">
                <a:cs typeface="B Nazanin" pitchFamily="2" charset="-78"/>
              </a:rPr>
              <a:t>فرانشیز: </a:t>
            </a:r>
            <a:r>
              <a:rPr lang="fa-IR" smtClean="0">
                <a:cs typeface="B Nazanin" pitchFamily="2" charset="-78"/>
              </a:rPr>
              <a:t>مبلغی از خسارت وارده به مورد بیمه می باشد که طبق شرایط مندرج در بیمه نامه، جبران آن به عهده بیمه گذار خواهد بود. </a:t>
            </a:r>
            <a:endParaRPr lang="en-US" smtClean="0">
              <a:cs typeface="B Nazanin" pitchFamily="2" charset="-78"/>
            </a:endParaRPr>
          </a:p>
          <a:p>
            <a:pPr algn="just" rtl="1">
              <a:buFont typeface="Arial" panose="020B0604020202020204" pitchFamily="34" charset="0"/>
              <a:buBlip>
                <a:blip r:embed="rId2"/>
              </a:buBlip>
            </a:pPr>
            <a:r>
              <a:rPr lang="fa-IR" b="1" smtClean="0">
                <a:cs typeface="B Nazanin" pitchFamily="2" charset="-78"/>
              </a:rPr>
              <a:t>خسارت یا غرامت بیمه: </a:t>
            </a:r>
            <a:r>
              <a:rPr lang="fa-IR" smtClean="0">
                <a:cs typeface="B Nazanin" pitchFamily="2" charset="-78"/>
              </a:rPr>
              <a:t>زیان وارده به مورد بیمه که در نتیجه وقوع حادثه به بیمه گذار وارد می شود و هیچ گاه بیشتر از مبلغ مورد تعهد یا سرمایه بیمه نامه نمی باشد. </a:t>
            </a:r>
            <a:endParaRPr lang="en-US" smtClean="0">
              <a:cs typeface="B Nazanin" pitchFamily="2" charset="-78"/>
            </a:endParaRPr>
          </a:p>
          <a:p>
            <a:pPr algn="just" rtl="1">
              <a:buFont typeface="Arial" panose="020B0604020202020204" pitchFamily="34" charset="0"/>
              <a:buBlip>
                <a:blip r:embed="rId2"/>
              </a:buBlip>
            </a:pPr>
            <a:r>
              <a:rPr lang="fa-IR" b="1" smtClean="0">
                <a:cs typeface="B Nazanin" pitchFamily="2" charset="-78"/>
              </a:rPr>
              <a:t>الحاقیه: </a:t>
            </a:r>
            <a:r>
              <a:rPr lang="fa-IR" smtClean="0">
                <a:cs typeface="B Nazanin" pitchFamily="2" charset="-78"/>
              </a:rPr>
              <a:t>تغییراتی که در توافق های بیمه گر و بیمه گذار در طول اعتبار بیمه نامه داده می شود و از طرف بیمه گر به صورت کتبی به بیمه گذار اعلام می گردد. </a:t>
            </a:r>
            <a:endParaRPr lang="en-US" smtClean="0">
              <a:cs typeface="B Nazanin" pitchFamily="2" charset="-78"/>
            </a:endParaRPr>
          </a:p>
          <a:p>
            <a:pPr algn="just" rtl="1">
              <a:buFont typeface="Arial" panose="020B0604020202020204" pitchFamily="34" charset="0"/>
              <a:buBlip>
                <a:blip r:embed="rId2"/>
              </a:buBlip>
            </a:pPr>
            <a:r>
              <a:rPr lang="fa-IR" b="1" smtClean="0">
                <a:cs typeface="B Nazanin" pitchFamily="2" charset="-78"/>
              </a:rPr>
              <a:t>انواع الحاقیه: </a:t>
            </a:r>
            <a:r>
              <a:rPr lang="fa-IR" smtClean="0">
                <a:cs typeface="B Nazanin" pitchFamily="2" charset="-78"/>
              </a:rPr>
              <a:t>انواع الحاقیه عبارتند از: الحاقیه اضافی، الحاقیه برگشتی و الحاقیه اصلاحی.</a:t>
            </a:r>
            <a:endParaRPr lang="en-US" smtClean="0">
              <a:cs typeface="B Nazanin" pitchFamily="2" charset="-78"/>
            </a:endParaRPr>
          </a:p>
          <a:p>
            <a:pPr algn="r" rtl="1"/>
            <a:endParaRPr lang="en-US" dirty="0"/>
          </a:p>
        </p:txBody>
      </p:sp>
      <p:pic>
        <p:nvPicPr>
          <p:cNvPr id="4" name="Picture 2" descr="C:\Users\elham\Pictures\New folder\Picture3.jpg"/>
          <p:cNvPicPr>
            <a:picLocks noChangeAspect="1" noChangeArrowheads="1"/>
          </p:cNvPicPr>
          <p:nvPr/>
        </p:nvPicPr>
        <p:blipFill>
          <a:blip r:embed="rId3" cstate="print"/>
          <a:srcRect/>
          <a:stretch>
            <a:fillRect/>
          </a:stretch>
        </p:blipFill>
        <p:spPr bwMode="auto">
          <a:xfrm>
            <a:off x="0" y="3685309"/>
            <a:ext cx="12192000" cy="3172691"/>
          </a:xfrm>
          <a:prstGeom prst="rect">
            <a:avLst/>
          </a:prstGeom>
          <a:noFill/>
        </p:spPr>
      </p:pic>
    </p:spTree>
    <p:extLst>
      <p:ext uri="{BB962C8B-B14F-4D97-AF65-F5344CB8AC3E}">
        <p14:creationId xmlns:p14="http://schemas.microsoft.com/office/powerpoint/2010/main" val="31662593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3000" fill="hold"/>
                                        <p:tgtEl>
                                          <p:spTgt spid="3">
                                            <p:bg/>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3000" fill="hold"/>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3000" fill="hold"/>
                                        <p:tgtEl>
                                          <p:spTgt spid="3">
                                            <p:txEl>
                                              <p:pRg st="1" end="1"/>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0" nodeType="clickEffect">
                                  <p:stCondLst>
                                    <p:cond delay="0"/>
                                  </p:stCondLst>
                                  <p:childTnLst>
                                    <p:animRot by="21600000">
                                      <p:cBhvr>
                                        <p:cTn id="18" dur="3000" fill="hold"/>
                                        <p:tgtEl>
                                          <p:spTgt spid="3">
                                            <p:txEl>
                                              <p:pRg st="2" end="2"/>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0" nodeType="clickEffect">
                                  <p:stCondLst>
                                    <p:cond delay="0"/>
                                  </p:stCondLst>
                                  <p:childTnLst>
                                    <p:animRot by="21600000">
                                      <p:cBhvr>
                                        <p:cTn id="22" dur="3000" fill="hold"/>
                                        <p:tgtEl>
                                          <p:spTgt spid="3">
                                            <p:txEl>
                                              <p:pRg st="3" end="3"/>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1"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8)">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Users\elham\Pictures\INSURANCE\Picture41.jpg"/>
          <p:cNvPicPr>
            <a:picLocks noChangeAspect="1" noChangeArrowheads="1"/>
          </p:cNvPicPr>
          <p:nvPr/>
        </p:nvPicPr>
        <p:blipFill>
          <a:blip r:embed="rId2" cstate="print"/>
          <a:srcRect/>
          <a:stretch>
            <a:fillRect/>
          </a:stretch>
        </p:blipFill>
        <p:spPr bwMode="auto">
          <a:xfrm>
            <a:off x="0" y="1"/>
            <a:ext cx="12192000" cy="6858000"/>
          </a:xfrm>
          <a:prstGeom prst="rect">
            <a:avLst/>
          </a:prstGeom>
          <a:noFill/>
        </p:spPr>
      </p:pic>
    </p:spTree>
    <p:extLst>
      <p:ext uri="{BB962C8B-B14F-4D97-AF65-F5344CB8AC3E}">
        <p14:creationId xmlns:p14="http://schemas.microsoft.com/office/powerpoint/2010/main" val="322998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elham\Pictures\INSURANCE\Picture31.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0" y="0"/>
            <a:ext cx="12192000" cy="6954036"/>
          </a:xfrm>
          <a:prstGeom prst="rect">
            <a:avLst/>
          </a:prstGeom>
          <a:noFill/>
        </p:spPr>
      </p:pic>
      <p:sp>
        <p:nvSpPr>
          <p:cNvPr id="5" name="Rectangle 4"/>
          <p:cNvSpPr/>
          <p:nvPr/>
        </p:nvSpPr>
        <p:spPr>
          <a:xfrm>
            <a:off x="4186662" y="150505"/>
            <a:ext cx="5479385"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a-IR" sz="3200" b="1" i="0" u="none" strike="noStrike" kern="0" cap="none" spc="0" normalizeH="0" baseline="0" noProof="0" dirty="0" smtClean="0">
                <a:ln>
                  <a:noFill/>
                </a:ln>
                <a:effectLst/>
                <a:uLnTx/>
                <a:uFillTx/>
                <a:cs typeface="B Esfehan" pitchFamily="2" charset="-78"/>
              </a:rPr>
              <a:t>انواع بیمه </a:t>
            </a:r>
            <a:r>
              <a:rPr lang="fa-IR" sz="3200" b="1" kern="0" dirty="0" smtClean="0">
                <a:cs typeface="B Esfehan" pitchFamily="2" charset="-78"/>
              </a:rPr>
              <a:t>جامعه پزشکی ، درمانی :</a:t>
            </a:r>
            <a:endParaRPr kumimoji="0" lang="en-US" sz="1800" b="0" i="0" u="none" strike="noStrike" kern="0" cap="none" spc="0" normalizeH="0" baseline="0" noProof="0" dirty="0" smtClean="0">
              <a:ln>
                <a:noFill/>
              </a:ln>
              <a:effectLst/>
              <a:uLnTx/>
              <a:uFillTx/>
            </a:endParaRPr>
          </a:p>
        </p:txBody>
      </p:sp>
      <p:sp>
        <p:nvSpPr>
          <p:cNvPr id="7" name="Rectangle 6"/>
          <p:cNvSpPr/>
          <p:nvPr/>
        </p:nvSpPr>
        <p:spPr>
          <a:xfrm>
            <a:off x="225632" y="923971"/>
            <a:ext cx="11815948" cy="5693866"/>
          </a:xfrm>
          <a:prstGeom prst="rect">
            <a:avLst/>
          </a:prstGeom>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1" i="0" u="none" strike="noStrike" kern="0" cap="none" spc="0" normalizeH="0" baseline="0" noProof="0" dirty="0" smtClean="0">
                <a:ln>
                  <a:noFill/>
                </a:ln>
                <a:effectLst/>
                <a:uLnTx/>
                <a:uFillTx/>
                <a:cs typeface="B Nazanin" pitchFamily="2" charset="-78"/>
              </a:rPr>
              <a:t>مهمترین بیمه های  مرتبط با جامعه پزشکی که در ایران صادر می شوند عبارتند :</a:t>
            </a:r>
          </a:p>
          <a:p>
            <a:pPr marL="0" marR="0" lvl="0" indent="0" algn="r" defTabSz="914400" rtl="1" eaLnBrk="1" fontAlgn="auto" latinLnBrk="0" hangingPunct="1">
              <a:lnSpc>
                <a:spcPct val="100000"/>
              </a:lnSpc>
              <a:spcBef>
                <a:spcPts val="0"/>
              </a:spcBef>
              <a:spcAft>
                <a:spcPts val="0"/>
              </a:spcAft>
              <a:buClrTx/>
              <a:buSzTx/>
              <a:buFontTx/>
              <a:buNone/>
              <a:tabLst/>
              <a:defRPr/>
            </a:pPr>
            <a:r>
              <a:rPr lang="fa-IR" sz="2800" b="1" kern="0" dirty="0" smtClean="0">
                <a:solidFill>
                  <a:srgbClr val="FFFF00"/>
                </a:solidFill>
                <a:cs typeface="B Nazanin" pitchFamily="2" charset="-78"/>
              </a:rPr>
              <a:t>الف ) بیمه نامه های مرتبط با شخصیت حقیقی درجامعه درمانی ،پزشکی کشور:</a:t>
            </a:r>
          </a:p>
          <a:p>
            <a:pPr marR="0" indent="0" algn="r" rtl="1" fontAlgn="auto">
              <a:lnSpc>
                <a:spcPct val="100000"/>
              </a:lnSpc>
              <a:spcBef>
                <a:spcPts val="0"/>
              </a:spcBef>
              <a:spcAft>
                <a:spcPts val="0"/>
              </a:spcAft>
              <a:buClrTx/>
              <a:buSzTx/>
              <a:buFontTx/>
              <a:buNone/>
              <a:tabLst/>
              <a:defRPr/>
            </a:pPr>
            <a:r>
              <a:rPr lang="fa-IR" sz="2800" b="1" kern="0" dirty="0">
                <a:solidFill>
                  <a:srgbClr val="FFFF00"/>
                </a:solidFill>
              </a:rPr>
              <a:t>1-الف) بیمه نامه مسئولیت مدنی حرفه ای اعضاء جامعه پزشکی ،درمانی</a:t>
            </a:r>
          </a:p>
          <a:p>
            <a:pPr marR="0" indent="0" algn="r" rtl="1" fontAlgn="auto">
              <a:lnSpc>
                <a:spcPct val="100000"/>
              </a:lnSpc>
              <a:spcBef>
                <a:spcPts val="0"/>
              </a:spcBef>
              <a:spcAft>
                <a:spcPts val="0"/>
              </a:spcAft>
              <a:buClrTx/>
              <a:buSzTx/>
              <a:buFontTx/>
              <a:buNone/>
              <a:tabLst/>
              <a:defRPr/>
            </a:pPr>
            <a:r>
              <a:rPr lang="fa-IR" sz="2800" b="1" kern="0" dirty="0">
                <a:solidFill>
                  <a:srgbClr val="FFFF00"/>
                </a:solidFill>
              </a:rPr>
              <a:t>2-الف </a:t>
            </a:r>
            <a:r>
              <a:rPr lang="fa-IR" sz="2800" b="1" kern="0" dirty="0" smtClean="0">
                <a:solidFill>
                  <a:srgbClr val="FFFF00"/>
                </a:solidFill>
              </a:rPr>
              <a:t>) </a:t>
            </a:r>
            <a:r>
              <a:rPr lang="fa-IR" sz="2800" b="1" kern="0" dirty="0">
                <a:solidFill>
                  <a:srgbClr val="FFFF00"/>
                </a:solidFill>
              </a:rPr>
              <a:t>بیمه نامه مسئولیت مدنی کارفرما درمقابل کارکنان (مطب / مرکز خصوصی بنام شخص حقیقی)</a:t>
            </a:r>
          </a:p>
          <a:p>
            <a:pPr algn="r" rtl="1">
              <a:defRPr/>
            </a:pPr>
            <a:r>
              <a:rPr lang="fa-IR" sz="2800" b="1" kern="0" dirty="0">
                <a:solidFill>
                  <a:srgbClr val="FFFF00"/>
                </a:solidFill>
              </a:rPr>
              <a:t>3-الف</a:t>
            </a:r>
            <a:r>
              <a:rPr lang="fa-IR" sz="2800" b="1" kern="0" dirty="0" smtClean="0">
                <a:solidFill>
                  <a:srgbClr val="FFFF00"/>
                </a:solidFill>
              </a:rPr>
              <a:t>) بیمه </a:t>
            </a:r>
            <a:r>
              <a:rPr lang="fa-IR" sz="2800" b="1" kern="0" dirty="0">
                <a:solidFill>
                  <a:srgbClr val="FFFF00"/>
                </a:solidFill>
              </a:rPr>
              <a:t>نامه مسئولیت مدنی کارفرما درمقابل اشخاص ثالث(مطب/ مرکز خصوصی بنام شخص حقیقی)</a:t>
            </a:r>
          </a:p>
          <a:p>
            <a:pPr algn="r" rtl="1">
              <a:defRPr/>
            </a:pPr>
            <a:r>
              <a:rPr lang="fa-IR" sz="2800" b="1" kern="0" dirty="0">
                <a:solidFill>
                  <a:srgbClr val="FFFF00"/>
                </a:solidFill>
              </a:rPr>
              <a:t>4-الف) بیمه نامه تجهیزات الکترونیکی (پزشکی) – </a:t>
            </a:r>
            <a:r>
              <a:rPr lang="en-US" sz="2800" b="1" kern="0" dirty="0">
                <a:solidFill>
                  <a:srgbClr val="FFFF00"/>
                </a:solidFill>
              </a:rPr>
              <a:t>E.E</a:t>
            </a:r>
          </a:p>
          <a:p>
            <a:pPr algn="r" rtl="1">
              <a:defRPr/>
            </a:pPr>
            <a:r>
              <a:rPr lang="fa-IR" sz="2800" b="1" kern="0" dirty="0">
                <a:solidFill>
                  <a:srgbClr val="FFFF00"/>
                </a:solidFill>
              </a:rPr>
              <a:t>5-الف) بیمه نامه آتش سوزی اموال </a:t>
            </a:r>
            <a:r>
              <a:rPr lang="fa-IR" sz="2800" b="1" kern="0" dirty="0" smtClean="0">
                <a:solidFill>
                  <a:srgbClr val="FFFF00"/>
                </a:solidFill>
              </a:rPr>
              <a:t>ودارائیها (مطب</a:t>
            </a:r>
            <a:r>
              <a:rPr lang="fa-IR" sz="2800" b="1" kern="0" dirty="0">
                <a:solidFill>
                  <a:srgbClr val="FFFF00"/>
                </a:solidFill>
              </a:rPr>
              <a:t>/ مرکز خصوصی بنام شخص حقیقی)</a:t>
            </a:r>
          </a:p>
          <a:p>
            <a:pPr lvl="0" algn="r" rtl="1">
              <a:defRPr/>
            </a:pPr>
            <a:r>
              <a:rPr kumimoji="0" lang="fa-IR" sz="2800" b="1" i="0" u="none" strike="noStrike" kern="0" cap="none" spc="0" normalizeH="0" baseline="0" noProof="0" dirty="0" smtClean="0">
                <a:ln>
                  <a:noFill/>
                </a:ln>
                <a:solidFill>
                  <a:srgbClr val="FFFF00"/>
                </a:solidFill>
                <a:effectLst/>
                <a:uLnTx/>
                <a:uFillTx/>
              </a:rPr>
              <a:t>6-الف) بیمه نامه عمر واندوخته</a:t>
            </a:r>
            <a:r>
              <a:rPr kumimoji="0" lang="fa-IR" sz="2800" b="1" i="0" u="none" strike="noStrike" kern="0" cap="none" spc="0" normalizeH="0" noProof="0" dirty="0" smtClean="0">
                <a:ln>
                  <a:noFill/>
                </a:ln>
                <a:solidFill>
                  <a:srgbClr val="FFFF00"/>
                </a:solidFill>
                <a:effectLst/>
                <a:uLnTx/>
                <a:uFillTx/>
              </a:rPr>
              <a:t> ( سرمایه گذاری تضمینی )</a:t>
            </a:r>
          </a:p>
          <a:p>
            <a:pPr lvl="0" algn="r" rtl="1">
              <a:defRPr/>
            </a:pPr>
            <a:r>
              <a:rPr lang="fa-IR" sz="2800" b="1" kern="0" baseline="0" dirty="0" smtClean="0">
                <a:solidFill>
                  <a:srgbClr val="FFFF00"/>
                </a:solidFill>
              </a:rPr>
              <a:t>7-الف ) بیمه نامه اتومبیل</a:t>
            </a:r>
            <a:r>
              <a:rPr lang="fa-IR" sz="2800" b="1" kern="0" dirty="0" smtClean="0">
                <a:solidFill>
                  <a:srgbClr val="FFFF00"/>
                </a:solidFill>
              </a:rPr>
              <a:t> (شخص ثالث اجباری – بدنه )</a:t>
            </a:r>
          </a:p>
          <a:p>
            <a:pPr lvl="0" algn="r" rtl="1">
              <a:defRPr/>
            </a:pPr>
            <a:r>
              <a:rPr kumimoji="0" lang="fa-IR" sz="2800" b="1" i="0" u="none" strike="noStrike" kern="0" cap="none" spc="0" normalizeH="0" baseline="0" noProof="0" dirty="0" smtClean="0">
                <a:ln>
                  <a:noFill/>
                </a:ln>
                <a:solidFill>
                  <a:srgbClr val="FFFF00"/>
                </a:solidFill>
                <a:effectLst/>
                <a:uLnTx/>
                <a:uFillTx/>
              </a:rPr>
              <a:t>8- الف) بیمه نامه مسافرت خارجی </a:t>
            </a:r>
          </a:p>
          <a:p>
            <a:pPr lvl="0" algn="r" rtl="1">
              <a:defRPr/>
            </a:pPr>
            <a:r>
              <a:rPr lang="fa-IR" sz="2800" b="1" kern="0" dirty="0" smtClean="0">
                <a:solidFill>
                  <a:srgbClr val="FFFF00"/>
                </a:solidFill>
              </a:rPr>
              <a:t>9-الف) بیمه نامه مسئولیت مدیران وهیات مدیره مجتمعهای اداری ، تجاری ، مسکونی</a:t>
            </a:r>
            <a:endParaRPr kumimoji="0" lang="en-US" sz="2800" b="1" i="0" u="none" strike="noStrike" kern="0" cap="none" spc="0" normalizeH="0" baseline="0" noProof="0" dirty="0" smtClean="0">
              <a:ln>
                <a:noFill/>
              </a:ln>
              <a:solidFill>
                <a:srgbClr val="FFFF00"/>
              </a:solidFill>
              <a:effectLst/>
              <a:uLnTx/>
              <a:uFillTx/>
            </a:endParaRPr>
          </a:p>
        </p:txBody>
      </p:sp>
    </p:spTree>
    <p:extLst>
      <p:ext uri="{BB962C8B-B14F-4D97-AF65-F5344CB8AC3E}">
        <p14:creationId xmlns:p14="http://schemas.microsoft.com/office/powerpoint/2010/main" val="187721186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65997" y="13721"/>
            <a:ext cx="5388013" cy="584775"/>
          </a:xfrm>
          <a:prstGeom prst="rect">
            <a:avLst/>
          </a:prstGeom>
        </p:spPr>
        <p:txBody>
          <a:bodyPr wrap="non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0" cap="none" spc="0" normalizeH="0" baseline="0" noProof="0" dirty="0" smtClean="0">
                <a:ln>
                  <a:noFill/>
                </a:ln>
                <a:solidFill>
                  <a:srgbClr val="FF0000"/>
                </a:solidFill>
                <a:effectLst/>
                <a:uLnTx/>
                <a:uFillTx/>
              </a:rPr>
              <a:t>بیمه نامه های مورد نیاز مرکز درمانی:</a:t>
            </a:r>
          </a:p>
        </p:txBody>
      </p:sp>
      <p:sp>
        <p:nvSpPr>
          <p:cNvPr id="5" name="Rectangle 4"/>
          <p:cNvSpPr/>
          <p:nvPr/>
        </p:nvSpPr>
        <p:spPr>
          <a:xfrm>
            <a:off x="858982" y="598496"/>
            <a:ext cx="10685991" cy="637097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r" rtl="1">
              <a:defRPr/>
            </a:pPr>
            <a:r>
              <a:rPr lang="fa-IR" sz="2400" b="1" kern="0" spc="50" dirty="0">
                <a:ln w="11430"/>
                <a:solidFill>
                  <a:schemeClr val="accent1">
                    <a:lumMod val="50000"/>
                  </a:schemeClr>
                </a:solidFill>
                <a:effectLst>
                  <a:outerShdw blurRad="76200" dist="50800" dir="5400000" algn="tl" rotWithShape="0">
                    <a:srgbClr val="000000">
                      <a:alpha val="65000"/>
                    </a:srgbClr>
                  </a:outerShdw>
                </a:effectLst>
                <a:cs typeface="B Nazanin" pitchFamily="2" charset="-78"/>
              </a:rPr>
              <a:t>ب</a:t>
            </a:r>
            <a:r>
              <a:rPr lang="fa-IR" sz="2400" b="1" kern="0" spc="50" dirty="0" smtClean="0">
                <a:ln w="11430"/>
                <a:solidFill>
                  <a:schemeClr val="accent1">
                    <a:lumMod val="50000"/>
                  </a:schemeClr>
                </a:solidFill>
                <a:effectLst>
                  <a:outerShdw blurRad="76200" dist="50800" dir="5400000" algn="tl" rotWithShape="0">
                    <a:srgbClr val="000000">
                      <a:alpha val="65000"/>
                    </a:srgbClr>
                  </a:outerShdw>
                </a:effectLst>
                <a:cs typeface="B Nazanin" pitchFamily="2" charset="-78"/>
              </a:rPr>
              <a:t> </a:t>
            </a:r>
            <a:r>
              <a:rPr lang="fa-IR" sz="2400" b="1" kern="0" spc="50" dirty="0">
                <a:ln w="11430"/>
                <a:solidFill>
                  <a:schemeClr val="accent1">
                    <a:lumMod val="50000"/>
                  </a:schemeClr>
                </a:solidFill>
                <a:effectLst>
                  <a:outerShdw blurRad="76200" dist="50800" dir="5400000" algn="tl" rotWithShape="0">
                    <a:srgbClr val="000000">
                      <a:alpha val="65000"/>
                    </a:srgbClr>
                  </a:outerShdw>
                </a:effectLst>
                <a:cs typeface="B Nazanin" pitchFamily="2" charset="-78"/>
              </a:rPr>
              <a:t>) بیمه نامه های مرتبط </a:t>
            </a:r>
            <a:r>
              <a:rPr lang="fa-IR" sz="2400" b="1" kern="0" spc="50" dirty="0" smtClean="0">
                <a:ln w="11430"/>
                <a:solidFill>
                  <a:schemeClr val="accent1">
                    <a:lumMod val="50000"/>
                  </a:schemeClr>
                </a:solidFill>
                <a:effectLst>
                  <a:outerShdw blurRad="76200" dist="50800" dir="5400000" algn="tl" rotWithShape="0">
                    <a:srgbClr val="000000">
                      <a:alpha val="65000"/>
                    </a:srgbClr>
                  </a:outerShdw>
                </a:effectLst>
                <a:cs typeface="B Nazanin" pitchFamily="2" charset="-78"/>
              </a:rPr>
              <a:t>با مالکیت شخصیت حقوقی ( جامعه درمانی ، پزشکی کشور  :</a:t>
            </a:r>
          </a:p>
          <a:p>
            <a:pPr lvl="0" algn="r" rtl="1">
              <a:defRPr/>
            </a:pPr>
            <a:r>
              <a:rPr lang="fa-IR" sz="2400" b="1" kern="0" spc="50" dirty="0">
                <a:ln w="11430"/>
                <a:solidFill>
                  <a:schemeClr val="accent1">
                    <a:lumMod val="50000"/>
                  </a:schemeClr>
                </a:solidFill>
                <a:effectLst>
                  <a:outerShdw blurRad="76200" dist="50800" dir="5400000" algn="tl" rotWithShape="0">
                    <a:srgbClr val="000000">
                      <a:alpha val="65000"/>
                    </a:srgbClr>
                  </a:outerShdw>
                </a:effectLst>
                <a:cs typeface="B Nazanin" pitchFamily="2" charset="-78"/>
              </a:rPr>
              <a:t> </a:t>
            </a:r>
            <a:r>
              <a:rPr lang="fa-IR" sz="2400" b="1" kern="0" spc="50" dirty="0" smtClean="0">
                <a:ln w="11430"/>
                <a:solidFill>
                  <a:schemeClr val="accent1">
                    <a:lumMod val="50000"/>
                  </a:schemeClr>
                </a:solidFill>
                <a:effectLst>
                  <a:outerShdw blurRad="76200" dist="50800" dir="5400000" algn="tl" rotWithShape="0">
                    <a:srgbClr val="000000">
                      <a:alpha val="65000"/>
                    </a:srgbClr>
                  </a:outerShdw>
                </a:effectLst>
                <a:cs typeface="B Nazanin" pitchFamily="2" charset="-78"/>
              </a:rPr>
              <a:t>             ( مرکز پاراکلینیکی ، طبی ،جراحی محدود ، بیمارستانی و....)</a:t>
            </a:r>
          </a:p>
          <a:p>
            <a:pPr marR="0" indent="0" algn="r" rtl="1" fontAlgn="auto">
              <a:lnSpc>
                <a:spcPct val="100000"/>
              </a:lnSpc>
              <a:spcBef>
                <a:spcPts val="0"/>
              </a:spcBef>
              <a:spcAft>
                <a:spcPts val="0"/>
              </a:spcAft>
              <a:buClrTx/>
              <a:buSzTx/>
              <a:buFontTx/>
              <a:buNone/>
              <a:tabLst/>
              <a:defRPr/>
            </a:pPr>
            <a:r>
              <a:rPr lang="fa-IR" sz="2400" b="1" kern="0" spc="50" dirty="0" smtClean="0">
                <a:ln w="11430"/>
                <a:solidFill>
                  <a:schemeClr val="accent1">
                    <a:lumMod val="50000"/>
                  </a:schemeClr>
                </a:solidFill>
                <a:effectLst>
                  <a:outerShdw blurRad="76200" dist="50800" dir="5400000" algn="tl" rotWithShape="0">
                    <a:srgbClr val="000000">
                      <a:alpha val="65000"/>
                    </a:srgbClr>
                  </a:outerShdw>
                </a:effectLst>
              </a:rPr>
              <a:t>1- ب </a:t>
            </a:r>
            <a:r>
              <a:rPr lang="fa-IR" sz="2400" b="1" kern="0" spc="50" dirty="0">
                <a:ln w="11430"/>
                <a:solidFill>
                  <a:schemeClr val="accent1">
                    <a:lumMod val="50000"/>
                  </a:schemeClr>
                </a:solidFill>
                <a:effectLst>
                  <a:outerShdw blurRad="76200" dist="50800" dir="5400000" algn="tl" rotWithShape="0">
                    <a:srgbClr val="000000">
                      <a:alpha val="65000"/>
                    </a:srgbClr>
                  </a:outerShdw>
                </a:effectLst>
              </a:rPr>
              <a:t>) بیمه نامه مسئولیت مدنی کارفرما درمقابل کارکنان </a:t>
            </a:r>
            <a:endParaRPr lang="fa-IR" sz="2400" b="1" kern="0" spc="50" dirty="0" smtClean="0">
              <a:ln w="11430"/>
              <a:solidFill>
                <a:schemeClr val="accent1">
                  <a:lumMod val="50000"/>
                </a:schemeClr>
              </a:solidFill>
              <a:effectLst>
                <a:outerShdw blurRad="76200" dist="50800" dir="5400000" algn="tl" rotWithShape="0">
                  <a:srgbClr val="000000">
                    <a:alpha val="65000"/>
                  </a:srgbClr>
                </a:outerShdw>
              </a:effectLst>
            </a:endParaRPr>
          </a:p>
          <a:p>
            <a:pPr marR="0" indent="0" algn="r" rtl="1" fontAlgn="auto">
              <a:lnSpc>
                <a:spcPct val="100000"/>
              </a:lnSpc>
              <a:spcBef>
                <a:spcPts val="0"/>
              </a:spcBef>
              <a:spcAft>
                <a:spcPts val="0"/>
              </a:spcAft>
              <a:buClrTx/>
              <a:buSzTx/>
              <a:buFontTx/>
              <a:buNone/>
              <a:tabLst/>
              <a:defRPr/>
            </a:pPr>
            <a:r>
              <a:rPr lang="fa-IR" sz="2400" b="1" kern="0" spc="50" dirty="0" smtClean="0">
                <a:ln w="11430"/>
                <a:solidFill>
                  <a:schemeClr val="accent1">
                    <a:lumMod val="50000"/>
                  </a:schemeClr>
                </a:solidFill>
                <a:effectLst>
                  <a:outerShdw blurRad="76200" dist="50800" dir="5400000" algn="tl" rotWithShape="0">
                    <a:srgbClr val="000000">
                      <a:alpha val="65000"/>
                    </a:srgbClr>
                  </a:outerShdw>
                </a:effectLst>
              </a:rPr>
              <a:t>2- ب) </a:t>
            </a:r>
            <a:r>
              <a:rPr lang="fa-IR" sz="2400" b="1" kern="0" spc="50" dirty="0">
                <a:ln w="11430"/>
                <a:solidFill>
                  <a:schemeClr val="accent1">
                    <a:lumMod val="50000"/>
                  </a:schemeClr>
                </a:solidFill>
                <a:effectLst>
                  <a:outerShdw blurRad="76200" dist="50800" dir="5400000" algn="tl" rotWithShape="0">
                    <a:srgbClr val="000000">
                      <a:alpha val="65000"/>
                    </a:srgbClr>
                  </a:outerShdw>
                </a:effectLst>
              </a:rPr>
              <a:t>بیمه نامه مسئولیت مدنی کارفرما درمقابل اشخاص </a:t>
            </a:r>
            <a:r>
              <a:rPr lang="fa-IR" sz="2400" b="1" kern="0" spc="50" dirty="0" smtClean="0">
                <a:ln w="11430"/>
                <a:solidFill>
                  <a:schemeClr val="accent1">
                    <a:lumMod val="50000"/>
                  </a:schemeClr>
                </a:solidFill>
                <a:effectLst>
                  <a:outerShdw blurRad="76200" dist="50800" dir="5400000" algn="tl" rotWithShape="0">
                    <a:srgbClr val="000000">
                      <a:alpha val="65000"/>
                    </a:srgbClr>
                  </a:outerShdw>
                </a:effectLst>
              </a:rPr>
              <a:t>ثالث</a:t>
            </a:r>
            <a:endParaRPr lang="fa-IR" sz="2400" b="1" kern="0" spc="50" dirty="0">
              <a:ln w="11430"/>
              <a:solidFill>
                <a:schemeClr val="accent1">
                  <a:lumMod val="50000"/>
                </a:schemeClr>
              </a:solidFill>
              <a:effectLst>
                <a:outerShdw blurRad="76200" dist="50800" dir="5400000" algn="tl" rotWithShape="0">
                  <a:srgbClr val="000000">
                    <a:alpha val="65000"/>
                  </a:srgbClr>
                </a:outerShdw>
              </a:effectLst>
            </a:endParaRPr>
          </a:p>
          <a:p>
            <a:pPr algn="r" rtl="1">
              <a:defRPr/>
            </a:pPr>
            <a:r>
              <a:rPr lang="fa-IR" sz="2400" b="1" kern="0" spc="50" dirty="0" smtClean="0">
                <a:ln w="11430"/>
                <a:solidFill>
                  <a:schemeClr val="accent1">
                    <a:lumMod val="50000"/>
                  </a:schemeClr>
                </a:solidFill>
                <a:effectLst>
                  <a:outerShdw blurRad="76200" dist="50800" dir="5400000" algn="tl" rotWithShape="0">
                    <a:srgbClr val="000000">
                      <a:alpha val="65000"/>
                    </a:srgbClr>
                  </a:outerShdw>
                </a:effectLst>
              </a:rPr>
              <a:t>3 - ب) </a:t>
            </a:r>
            <a:r>
              <a:rPr lang="fa-IR" sz="2400" b="1" kern="0" spc="50" dirty="0">
                <a:ln w="11430"/>
                <a:solidFill>
                  <a:schemeClr val="accent1">
                    <a:lumMod val="50000"/>
                  </a:schemeClr>
                </a:solidFill>
                <a:effectLst>
                  <a:outerShdw blurRad="76200" dist="50800" dir="5400000" algn="tl" rotWithShape="0">
                    <a:srgbClr val="000000">
                      <a:alpha val="65000"/>
                    </a:srgbClr>
                  </a:outerShdw>
                </a:effectLst>
              </a:rPr>
              <a:t>بیمه نامه تجهیزات الکترونیکی (پزشکی) – </a:t>
            </a:r>
            <a:r>
              <a:rPr lang="en-US" sz="2400" b="1" kern="0" spc="50" dirty="0">
                <a:ln w="11430"/>
                <a:solidFill>
                  <a:schemeClr val="accent1">
                    <a:lumMod val="50000"/>
                  </a:schemeClr>
                </a:solidFill>
                <a:effectLst>
                  <a:outerShdw blurRad="76200" dist="50800" dir="5400000" algn="tl" rotWithShape="0">
                    <a:srgbClr val="000000">
                      <a:alpha val="65000"/>
                    </a:srgbClr>
                  </a:outerShdw>
                </a:effectLst>
              </a:rPr>
              <a:t>E.E</a:t>
            </a:r>
          </a:p>
          <a:p>
            <a:pPr algn="r" rtl="1">
              <a:defRPr/>
            </a:pPr>
            <a:r>
              <a:rPr lang="fa-IR" sz="2400" b="1" kern="0" spc="50" dirty="0" smtClean="0">
                <a:ln w="11430"/>
                <a:solidFill>
                  <a:schemeClr val="accent1">
                    <a:lumMod val="50000"/>
                  </a:schemeClr>
                </a:solidFill>
                <a:effectLst>
                  <a:outerShdw blurRad="76200" dist="50800" dir="5400000" algn="tl" rotWithShape="0">
                    <a:srgbClr val="000000">
                      <a:alpha val="65000"/>
                    </a:srgbClr>
                  </a:outerShdw>
                </a:effectLst>
              </a:rPr>
              <a:t>4- ب) </a:t>
            </a:r>
            <a:r>
              <a:rPr lang="fa-IR" sz="2400" b="1" kern="0" spc="50" dirty="0">
                <a:ln w="11430"/>
                <a:solidFill>
                  <a:schemeClr val="accent1">
                    <a:lumMod val="50000"/>
                  </a:schemeClr>
                </a:solidFill>
                <a:effectLst>
                  <a:outerShdw blurRad="76200" dist="50800" dir="5400000" algn="tl" rotWithShape="0">
                    <a:srgbClr val="000000">
                      <a:alpha val="65000"/>
                    </a:srgbClr>
                  </a:outerShdw>
                </a:effectLst>
              </a:rPr>
              <a:t>بیمه نامه آتش سوزی اموال ودارائیها </a:t>
            </a:r>
          </a:p>
          <a:p>
            <a:pPr lvl="0" algn="r" rtl="1">
              <a:defRPr/>
            </a:pPr>
            <a:r>
              <a:rPr lang="fa-IR" sz="2400" b="1" kern="0" spc="50" dirty="0" smtClean="0">
                <a:ln w="11430"/>
                <a:solidFill>
                  <a:schemeClr val="accent1">
                    <a:lumMod val="50000"/>
                  </a:schemeClr>
                </a:solidFill>
                <a:effectLst>
                  <a:outerShdw blurRad="76200" dist="50800" dir="5400000" algn="tl" rotWithShape="0">
                    <a:srgbClr val="000000">
                      <a:alpha val="65000"/>
                    </a:srgbClr>
                  </a:outerShdw>
                </a:effectLst>
              </a:rPr>
              <a:t>5- ب </a:t>
            </a:r>
            <a:r>
              <a:rPr lang="fa-IR" sz="2400" b="1" kern="0" spc="50" dirty="0">
                <a:ln w="11430"/>
                <a:solidFill>
                  <a:schemeClr val="accent1">
                    <a:lumMod val="50000"/>
                  </a:schemeClr>
                </a:solidFill>
                <a:effectLst>
                  <a:outerShdw blurRad="76200" dist="50800" dir="5400000" algn="tl" rotWithShape="0">
                    <a:srgbClr val="000000">
                      <a:alpha val="65000"/>
                    </a:srgbClr>
                  </a:outerShdw>
                </a:effectLst>
              </a:rPr>
              <a:t>) بیمه نامه اتومبیل (شخص ثالث اجباری – بدنه </a:t>
            </a:r>
            <a:r>
              <a:rPr lang="fa-IR" sz="2400" b="1" kern="0" spc="50" dirty="0" smtClean="0">
                <a:ln w="11430"/>
                <a:solidFill>
                  <a:schemeClr val="accent1">
                    <a:lumMod val="50000"/>
                  </a:schemeClr>
                </a:solidFill>
                <a:effectLst>
                  <a:outerShdw blurRad="76200" dist="50800" dir="5400000" algn="tl" rotWithShape="0">
                    <a:srgbClr val="000000">
                      <a:alpha val="65000"/>
                    </a:srgbClr>
                  </a:outerShdw>
                </a:effectLst>
              </a:rPr>
              <a:t>)</a:t>
            </a:r>
          </a:p>
          <a:p>
            <a:pPr lvl="0" algn="r" rtl="1">
              <a:defRPr/>
            </a:pPr>
            <a:r>
              <a:rPr lang="fa-IR" sz="2400" b="1" kern="0" spc="50" dirty="0" smtClean="0">
                <a:ln w="11430"/>
                <a:solidFill>
                  <a:schemeClr val="accent1">
                    <a:lumMod val="50000"/>
                  </a:schemeClr>
                </a:solidFill>
                <a:effectLst>
                  <a:outerShdw blurRad="76200" dist="50800" dir="5400000" algn="tl" rotWithShape="0">
                    <a:srgbClr val="000000">
                      <a:alpha val="65000"/>
                    </a:srgbClr>
                  </a:outerShdw>
                </a:effectLst>
              </a:rPr>
              <a:t>6- ب) </a:t>
            </a:r>
            <a:r>
              <a:rPr lang="fa-IR" sz="2400" b="1" kern="0" spc="50" dirty="0">
                <a:ln w="11430"/>
                <a:solidFill>
                  <a:schemeClr val="accent1">
                    <a:lumMod val="50000"/>
                  </a:schemeClr>
                </a:solidFill>
                <a:effectLst>
                  <a:outerShdw blurRad="76200" dist="50800" dir="5400000" algn="tl" rotWithShape="0">
                    <a:srgbClr val="000000">
                      <a:alpha val="65000"/>
                    </a:srgbClr>
                  </a:outerShdw>
                </a:effectLst>
              </a:rPr>
              <a:t>بیمه نامه مسئولیت مدیران وهیات مدیره </a:t>
            </a:r>
            <a:r>
              <a:rPr lang="fa-IR" sz="2400" b="1" kern="0" spc="50" dirty="0" smtClean="0">
                <a:ln w="11430"/>
                <a:solidFill>
                  <a:schemeClr val="accent1">
                    <a:lumMod val="50000"/>
                  </a:schemeClr>
                </a:solidFill>
                <a:effectLst>
                  <a:outerShdw blurRad="76200" dist="50800" dir="5400000" algn="tl" rotWithShape="0">
                    <a:srgbClr val="000000">
                      <a:alpha val="65000"/>
                    </a:srgbClr>
                  </a:outerShdw>
                </a:effectLst>
              </a:rPr>
              <a:t>مجتمع های </a:t>
            </a:r>
            <a:r>
              <a:rPr lang="fa-IR" sz="2400" b="1" kern="0" spc="50" dirty="0">
                <a:ln w="11430"/>
                <a:solidFill>
                  <a:schemeClr val="accent1">
                    <a:lumMod val="50000"/>
                  </a:schemeClr>
                </a:solidFill>
                <a:effectLst>
                  <a:outerShdw blurRad="76200" dist="50800" dir="5400000" algn="tl" rotWithShape="0">
                    <a:srgbClr val="000000">
                      <a:alpha val="65000"/>
                    </a:srgbClr>
                  </a:outerShdw>
                </a:effectLst>
              </a:rPr>
              <a:t>اداری ، تجاری ، </a:t>
            </a:r>
            <a:r>
              <a:rPr lang="fa-IR" sz="2400" b="1" kern="0" spc="50" dirty="0" smtClean="0">
                <a:ln w="11430"/>
                <a:solidFill>
                  <a:schemeClr val="accent1">
                    <a:lumMod val="50000"/>
                  </a:schemeClr>
                </a:solidFill>
                <a:effectLst>
                  <a:outerShdw blurRad="76200" dist="50800" dir="5400000" algn="tl" rotWithShape="0">
                    <a:srgbClr val="000000">
                      <a:alpha val="65000"/>
                    </a:srgbClr>
                  </a:outerShdw>
                </a:effectLst>
              </a:rPr>
              <a:t>مسکونی</a:t>
            </a:r>
          </a:p>
          <a:p>
            <a:pPr lvl="0" algn="r" rtl="1">
              <a:defRPr/>
            </a:pPr>
            <a:r>
              <a:rPr lang="fa-IR" sz="2400" b="1" kern="0" spc="50" dirty="0" smtClean="0">
                <a:ln w="11430"/>
                <a:solidFill>
                  <a:schemeClr val="accent1">
                    <a:lumMod val="50000"/>
                  </a:schemeClr>
                </a:solidFill>
                <a:effectLst>
                  <a:outerShdw blurRad="76200" dist="50800" dir="5400000" algn="tl" rotWithShape="0">
                    <a:srgbClr val="000000">
                      <a:alpha val="65000"/>
                    </a:srgbClr>
                  </a:outerShdw>
                </a:effectLst>
              </a:rPr>
              <a:t>7- ب) بیمه نامه </a:t>
            </a:r>
            <a:r>
              <a:rPr lang="en-US" sz="2400" b="1" kern="0" spc="50" dirty="0" smtClean="0">
                <a:ln w="11430"/>
                <a:solidFill>
                  <a:schemeClr val="accent1">
                    <a:lumMod val="50000"/>
                  </a:schemeClr>
                </a:solidFill>
                <a:effectLst>
                  <a:outerShdw blurRad="76200" dist="50800" dir="5400000" algn="tl" rotWithShape="0">
                    <a:srgbClr val="000000">
                      <a:alpha val="65000"/>
                    </a:srgbClr>
                  </a:outerShdw>
                </a:effectLst>
              </a:rPr>
              <a:t> (CAR- EAR)</a:t>
            </a:r>
            <a:r>
              <a:rPr lang="fa-IR" sz="2400" b="1" kern="0" spc="50" dirty="0" smtClean="0">
                <a:ln w="11430"/>
                <a:solidFill>
                  <a:schemeClr val="accent1">
                    <a:lumMod val="50000"/>
                  </a:schemeClr>
                </a:solidFill>
                <a:effectLst>
                  <a:outerShdw blurRad="76200" dist="50800" dir="5400000" algn="tl" rotWithShape="0">
                    <a:srgbClr val="000000">
                      <a:alpha val="65000"/>
                    </a:srgbClr>
                  </a:outerShdw>
                </a:effectLst>
              </a:rPr>
              <a:t>وبیمه نامه های پیمانکاری</a:t>
            </a:r>
          </a:p>
          <a:p>
            <a:pPr lvl="0" algn="r" rtl="1">
              <a:defRPr/>
            </a:pPr>
            <a:r>
              <a:rPr lang="fa-IR" sz="2400" b="1" kern="0" spc="50" dirty="0" smtClean="0">
                <a:ln w="11430"/>
                <a:solidFill>
                  <a:schemeClr val="accent1">
                    <a:lumMod val="50000"/>
                  </a:schemeClr>
                </a:solidFill>
                <a:effectLst>
                  <a:outerShdw blurRad="76200" dist="50800" dir="5400000" algn="tl" rotWithShape="0">
                    <a:srgbClr val="000000">
                      <a:alpha val="65000"/>
                    </a:srgbClr>
                  </a:outerShdw>
                </a:effectLst>
              </a:rPr>
              <a:t>8-ب )بیمه نامه مسئولیت مدنی مسئولین فنی مراکز درمانی / تشخیصی / پاراکلینیکی )</a:t>
            </a:r>
          </a:p>
          <a:p>
            <a:pPr lvl="0" algn="r" rtl="1">
              <a:defRPr/>
            </a:pPr>
            <a:r>
              <a:rPr lang="fa-IR" sz="2400" b="1" kern="0" spc="50" dirty="0" smtClean="0">
                <a:ln w="11430"/>
                <a:solidFill>
                  <a:schemeClr val="accent1">
                    <a:lumMod val="50000"/>
                  </a:schemeClr>
                </a:solidFill>
                <a:effectLst>
                  <a:outerShdw blurRad="76200" dist="50800" dir="5400000" algn="tl" rotWithShape="0">
                    <a:srgbClr val="000000">
                      <a:alpha val="65000"/>
                    </a:srgbClr>
                  </a:outerShdw>
                </a:effectLst>
              </a:rPr>
              <a:t>9- ب) بیمه نامه مسئولیت برگزار کنندگان تورهای علمی ، سیاحتی ، زیارتی و...</a:t>
            </a:r>
          </a:p>
          <a:p>
            <a:pPr lvl="0" algn="r" rtl="1">
              <a:defRPr/>
            </a:pPr>
            <a:r>
              <a:rPr lang="fa-IR" sz="2400" b="1" kern="0" spc="50" dirty="0" smtClean="0">
                <a:ln w="11430"/>
                <a:solidFill>
                  <a:schemeClr val="accent1">
                    <a:lumMod val="50000"/>
                  </a:schemeClr>
                </a:solidFill>
                <a:effectLst>
                  <a:outerShdw blurRad="76200" dist="50800" dir="5400000" algn="tl" rotWithShape="0">
                    <a:srgbClr val="000000">
                      <a:alpha val="65000"/>
                    </a:srgbClr>
                  </a:outerShdw>
                </a:effectLst>
              </a:rPr>
              <a:t>10- ب) بیمه نامه مسئولیت مدنی باشگاههای ورزشی ، پزشکی (سالنها ، استخرها ی درمانی ، آب درمانی و...)</a:t>
            </a:r>
          </a:p>
          <a:p>
            <a:pPr lvl="0" algn="r" rtl="1">
              <a:defRPr/>
            </a:pPr>
            <a:r>
              <a:rPr lang="fa-IR" sz="2400" b="1" kern="0" spc="50" dirty="0" smtClean="0">
                <a:ln w="11430"/>
                <a:solidFill>
                  <a:schemeClr val="accent1">
                    <a:lumMod val="50000"/>
                  </a:schemeClr>
                </a:solidFill>
                <a:effectLst>
                  <a:outerShdw blurRad="76200" dist="50800" dir="5400000" algn="tl" rotWithShape="0">
                    <a:srgbClr val="000000">
                      <a:alpha val="65000"/>
                    </a:srgbClr>
                  </a:outerShdw>
                </a:effectLst>
              </a:rPr>
              <a:t>11- ب ) حوادث شغلی پرسنل /</a:t>
            </a:r>
            <a:r>
              <a:rPr lang="fa-IR" sz="2400" b="1" kern="0" spc="50" dirty="0">
                <a:ln w="11430"/>
                <a:solidFill>
                  <a:schemeClr val="accent1">
                    <a:lumMod val="50000"/>
                  </a:schemeClr>
                </a:solidFill>
                <a:effectLst>
                  <a:outerShdw blurRad="76200" dist="50800" dir="5400000" algn="tl" rotWithShape="0">
                    <a:srgbClr val="000000">
                      <a:alpha val="65000"/>
                    </a:srgbClr>
                  </a:outerShdw>
                </a:effectLst>
              </a:rPr>
              <a:t> بیماری شغلی پرسنل </a:t>
            </a:r>
            <a:r>
              <a:rPr lang="fa-IR" sz="2400" b="1" kern="0" spc="50" dirty="0" smtClean="0">
                <a:ln w="11430"/>
                <a:solidFill>
                  <a:schemeClr val="accent1">
                    <a:lumMod val="50000"/>
                  </a:schemeClr>
                </a:solidFill>
                <a:effectLst>
                  <a:outerShdw blurRad="76200" dist="50800" dir="5400000" algn="tl" rotWithShape="0">
                    <a:srgbClr val="000000">
                      <a:alpha val="65000"/>
                    </a:srgbClr>
                  </a:outerShdw>
                </a:effectLst>
              </a:rPr>
              <a:t>( طب کار دربدو استخدام وحین استخدام وطبقه بندی مشاغل ) </a:t>
            </a:r>
            <a:endParaRPr lang="en-US" sz="2400" b="1" kern="0" spc="50" dirty="0">
              <a:ln w="11430"/>
              <a:solidFill>
                <a:schemeClr val="accent1">
                  <a:lumMod val="50000"/>
                </a:schemeClr>
              </a:solidFill>
              <a:effectLst>
                <a:outerShdw blurRad="76200" dist="50800" dir="5400000" algn="tl" rotWithShape="0">
                  <a:srgbClr val="000000">
                    <a:alpha val="65000"/>
                  </a:srgbClr>
                </a:outerShdw>
              </a:effectLst>
            </a:endParaRPr>
          </a:p>
          <a:p>
            <a:pPr lvl="0" algn="r" rtl="1">
              <a:defRPr/>
            </a:pPr>
            <a:endParaRPr lang="fa-IR" sz="2400" b="1" kern="0" spc="50" dirty="0" smtClean="0">
              <a:ln w="11430"/>
              <a:solidFill>
                <a:schemeClr val="accent1">
                  <a:lumMod val="50000"/>
                </a:schemeClr>
              </a:solidFill>
              <a:effectLst>
                <a:outerShdw blurRad="76200" dist="50800" dir="5400000" algn="tl" rotWithShape="0">
                  <a:srgbClr val="000000">
                    <a:alpha val="65000"/>
                  </a:srgbClr>
                </a:outerShdw>
              </a:effectLst>
              <a:cs typeface="B Nazanin" pitchFamily="2" charset="-78"/>
            </a:endParaRPr>
          </a:p>
          <a:p>
            <a:pPr lvl="0" algn="r" rtl="1">
              <a:defRPr/>
            </a:pPr>
            <a:endParaRPr lang="fa-IR" sz="2400" b="1" kern="0" spc="50" dirty="0">
              <a:ln w="11430"/>
              <a:solidFill>
                <a:schemeClr val="accent1">
                  <a:lumMod val="50000"/>
                </a:schemeClr>
              </a:solidFill>
              <a:effectLst>
                <a:outerShdw blurRad="76200" dist="50800" dir="5400000" algn="tl" rotWithShape="0">
                  <a:srgbClr val="000000">
                    <a:alpha val="65000"/>
                  </a:srgbClr>
                </a:outerShdw>
              </a:effectLst>
              <a:cs typeface="B Nazanin" pitchFamily="2" charset="-78"/>
            </a:endParaRPr>
          </a:p>
        </p:txBody>
      </p:sp>
    </p:spTree>
    <p:extLst>
      <p:ext uri="{BB962C8B-B14F-4D97-AF65-F5344CB8AC3E}">
        <p14:creationId xmlns:p14="http://schemas.microsoft.com/office/powerpoint/2010/main" val="59470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46978" y="0"/>
            <a:ext cx="6898042" cy="553357"/>
          </a:xfrm>
          <a:prstGeom prst="rect">
            <a:avLst/>
          </a:prstGeom>
        </p:spPr>
        <p:txBody>
          <a:bodyPr wrap="none">
            <a:spAutoFit/>
          </a:bodyPr>
          <a:lstStyle/>
          <a:p>
            <a:pPr algn="ctr" rtl="1">
              <a:lnSpc>
                <a:spcPct val="107000"/>
              </a:lnSpc>
              <a:spcAft>
                <a:spcPts val="0"/>
              </a:spcAft>
            </a:pPr>
            <a:r>
              <a:rPr lang="fa-IR" sz="2800" dirty="0">
                <a:solidFill>
                  <a:srgbClr val="FF0000"/>
                </a:solidFill>
                <a:latin typeface="Calibri" panose="020F0502020204030204" pitchFamily="34" charset="0"/>
                <a:ea typeface="Calibri" panose="020F0502020204030204" pitchFamily="34" charset="0"/>
                <a:cs typeface="B Esfehan" panose="00000700000000000000" pitchFamily="2" charset="-78"/>
              </a:rPr>
              <a:t>بیمه مسؤولیت مدنی حرفه ای پزشکان وپیراپزشکان</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Rectangle 3"/>
          <p:cNvSpPr/>
          <p:nvPr/>
        </p:nvSpPr>
        <p:spPr>
          <a:xfrm>
            <a:off x="1" y="553357"/>
            <a:ext cx="12192000" cy="6079165"/>
          </a:xfrm>
          <a:prstGeom prst="rect">
            <a:avLst/>
          </a:prstGeom>
        </p:spPr>
        <p:txBody>
          <a:bodyPr wrap="square">
            <a:spAutoFit/>
          </a:bodyPr>
          <a:lstStyle/>
          <a:p>
            <a:pPr algn="ctr" rtl="1">
              <a:lnSpc>
                <a:spcPct val="107000"/>
              </a:lnSpc>
              <a:spcAft>
                <a:spcPts val="0"/>
              </a:spcAft>
            </a:pPr>
            <a:r>
              <a:rPr lang="fa-IR" sz="2400" dirty="0">
                <a:solidFill>
                  <a:srgbClr val="000000"/>
                </a:solidFill>
                <a:latin typeface="Calibri" panose="020F0502020204030204" pitchFamily="34" charset="0"/>
                <a:ea typeface="Calibri" panose="020F0502020204030204" pitchFamily="34" charset="0"/>
                <a:cs typeface="B Nazanin" panose="00000400000000000000" pitchFamily="2" charset="-78"/>
              </a:rPr>
              <a:t>موضوع بیمه مسئولیت حرفه ای پزشکان وپیراپزشکان عبارت است از جبران خسارت بدنی وارد به بیماران که ناشی از مسئولیت پزشک وپیراپزشکان به علت اشتباه، غفلت یا قصور وی در انجام خدمات حرفه ای به وقوع پیوسته باشد. بیمه نامه مسئولیت حرفه ای پزشکان ویا پیراپزشکان براساس قانون مسئولیت مدنی و قوانین و مقررات نظام پزشکی کشور تهیه  تدوین گردیده است</a:t>
            </a:r>
            <a:endParaRPr lang="en-US" sz="2400" dirty="0">
              <a:latin typeface="Calibri" panose="020F0502020204030204" pitchFamily="34" charset="0"/>
              <a:ea typeface="Calibri" panose="020F0502020204030204" pitchFamily="34" charset="0"/>
              <a:cs typeface="Arial" panose="020B0604020202020204" pitchFamily="34" charset="0"/>
            </a:endParaRPr>
          </a:p>
          <a:p>
            <a:pPr marL="342900" lvl="0" indent="-342900" algn="r" rtl="1">
              <a:spcAft>
                <a:spcPts val="0"/>
              </a:spcAft>
              <a:buFont typeface="Arial" panose="020B0604020202020204" pitchFamily="34" charset="0"/>
              <a:buChar char="•"/>
              <a:tabLst>
                <a:tab pos="457200" algn="l"/>
              </a:tabLst>
            </a:pPr>
            <a:r>
              <a:rPr lang="en-US" sz="2400" dirty="0">
                <a:solidFill>
                  <a:srgbClr val="FF0000"/>
                </a:solidFill>
                <a:latin typeface="Calibri" panose="020F0502020204030204" pitchFamily="34" charset="0"/>
                <a:ea typeface="Times New Roman" panose="02020603050405020304" pitchFamily="18" charset="0"/>
                <a:cs typeface="B Esfehan" panose="00000700000000000000" pitchFamily="2" charset="-78"/>
              </a:rPr>
              <a:t>-</a:t>
            </a:r>
            <a:r>
              <a:rPr lang="fa-IR" sz="2400" dirty="0">
                <a:solidFill>
                  <a:srgbClr val="000000"/>
                </a:solidFill>
                <a:latin typeface="Calibri" panose="020F0502020204030204" pitchFamily="34" charset="0"/>
                <a:ea typeface="Calibri" panose="020F0502020204030204" pitchFamily="34" charset="0"/>
                <a:cs typeface="B Nazanin" panose="00000400000000000000" pitchFamily="2" charset="-78"/>
              </a:rPr>
              <a:t>بیمه گذارشامل:پزشکان اعم ازرسته عمومی،متخصص،فوق تخصص،دستیار، رزیدنت و اینترن و پیراپزشکان(کلیه رسته ها) ودانشجویان دارای مدرک رسمی درحوزه سلامت کشورمی باشد.</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r" rtl="1">
              <a:spcAft>
                <a:spcPts val="0"/>
              </a:spcAft>
              <a:buFont typeface="Arial" panose="020B0604020202020204" pitchFamily="34" charset="0"/>
              <a:buChar char="•"/>
              <a:tabLst>
                <a:tab pos="457200" algn="l"/>
              </a:tabLst>
            </a:pPr>
            <a:r>
              <a:rPr lang="fa-IR" sz="2400" dirty="0">
                <a:solidFill>
                  <a:srgbClr val="000000"/>
                </a:solidFill>
                <a:latin typeface="Calibri" panose="020F0502020204030204" pitchFamily="34" charset="0"/>
                <a:ea typeface="Calibri" panose="020F0502020204030204" pitchFamily="34" charset="0"/>
                <a:cs typeface="B Nazanin" panose="00000400000000000000" pitchFamily="2" charset="-78"/>
              </a:rPr>
              <a:t>محدوده پوشش بیمه نامه دربندالف داخل مرز جمهوری اسلامی ایران ودرتمام اوقات شبانه روزومدت اعزام رسمی  بیمه گزار به مراسم عبادی حج و عتبات عالیات با اعلام قبلی به بیمه گرتحت پوشش میباشد.</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r" rtl="1">
              <a:spcAft>
                <a:spcPts val="0"/>
              </a:spcAft>
              <a:buFont typeface="Arial" panose="020B0604020202020204" pitchFamily="34" charset="0"/>
              <a:buChar char="•"/>
              <a:tabLst>
                <a:tab pos="457200" algn="l"/>
              </a:tabLst>
            </a:pPr>
            <a:r>
              <a:rPr lang="fa-IR" sz="2400" dirty="0">
                <a:solidFill>
                  <a:srgbClr val="000000"/>
                </a:solidFill>
                <a:latin typeface="Calibri" panose="020F0502020204030204" pitchFamily="34" charset="0"/>
                <a:ea typeface="Calibri" panose="020F0502020204030204" pitchFamily="34" charset="0"/>
                <a:cs typeface="B Nazanin" panose="00000400000000000000" pitchFamily="2" charset="-78"/>
              </a:rPr>
              <a:t>با توجه به نحوه رسیدگی جرائم درمانی، محدودیت زمانی جهت «ادعای خسارت زیان دیده» به بیمه گزار و متعاقباً به  بیمه گربشرط پوشش بدون انقطاع بیمه وجود ندارد.(حذف محدودیت چهار سال)</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r" rtl="1">
              <a:spcAft>
                <a:spcPts val="0"/>
              </a:spcAft>
              <a:buFont typeface="Arial" panose="020B0604020202020204" pitchFamily="34" charset="0"/>
              <a:buChar char="•"/>
              <a:tabLst>
                <a:tab pos="457200" algn="l"/>
              </a:tabLst>
            </a:pPr>
            <a:r>
              <a:rPr lang="fa-IR" sz="2400" dirty="0">
                <a:solidFill>
                  <a:srgbClr val="000000"/>
                </a:solidFill>
                <a:latin typeface="Calibri" panose="020F0502020204030204" pitchFamily="34" charset="0"/>
                <a:ea typeface="Calibri" panose="020F0502020204030204" pitchFamily="34" charset="0"/>
                <a:cs typeface="B Nazanin" panose="00000400000000000000" pitchFamily="2" charset="-78"/>
              </a:rPr>
              <a:t>مهلت اعلام خسارت حداکثر تا30 روزاز اطلاع رسمی بیمه گذار می باشد.ودرمواقع فورس ماژر با هماهنگی  مدیریت مجری قرارداد عمل می گردد.</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r" rtl="1">
              <a:spcAft>
                <a:spcPts val="0"/>
              </a:spcAft>
              <a:buFont typeface="Arial" panose="020B0604020202020204" pitchFamily="34" charset="0"/>
              <a:buChar char="•"/>
              <a:tabLst>
                <a:tab pos="457200" algn="l"/>
              </a:tabLst>
            </a:pPr>
            <a:r>
              <a:rPr lang="fa-IR" sz="2400" dirty="0">
                <a:solidFill>
                  <a:srgbClr val="000000"/>
                </a:solidFill>
                <a:latin typeface="Calibri" panose="020F0502020204030204" pitchFamily="34" charset="0"/>
                <a:ea typeface="Calibri" panose="020F0502020204030204" pitchFamily="34" charset="0"/>
                <a:cs typeface="B Nazanin" panose="00000400000000000000" pitchFamily="2" charset="-78"/>
              </a:rPr>
              <a:t>تعهدات بیمه گر نسبت به افزایش ارزش ریالی دیه در سال بعد و نیز افزایش دیات در سنوات آتی ناشی از تأخیر آرای صادر</a:t>
            </a:r>
            <a:r>
              <a:rPr lang="fa-IR" sz="2400" dirty="0">
                <a:latin typeface="Calibri" panose="020F0502020204030204" pitchFamily="34" charset="0"/>
                <a:ea typeface="Calibri" panose="020F0502020204030204" pitchFamily="34" charset="0"/>
                <a:cs typeface="B Nazanin" panose="00000400000000000000" pitchFamily="2" charset="-78"/>
              </a:rPr>
              <a:t>ه توسط محاکم قضایی حداکثر تا سه سال درپوشش بیمه نامه می باشد.</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r" rtl="1">
              <a:spcAft>
                <a:spcPts val="0"/>
              </a:spcAft>
              <a:buFont typeface="Arial" panose="020B0604020202020204" pitchFamily="34" charset="0"/>
              <a:buChar char="•"/>
              <a:tabLst>
                <a:tab pos="457200" algn="l"/>
              </a:tabLst>
            </a:pPr>
            <a:r>
              <a:rPr lang="fa-IR" sz="2400" dirty="0">
                <a:solidFill>
                  <a:srgbClr val="000000"/>
                </a:solidFill>
                <a:latin typeface="Calibri" panose="020F0502020204030204" pitchFamily="34" charset="0"/>
                <a:ea typeface="Calibri" panose="020F0502020204030204" pitchFamily="34" charset="0"/>
                <a:cs typeface="B Nazanin" panose="00000400000000000000" pitchFamily="2" charset="-78"/>
              </a:rPr>
              <a:t>چنانچه مسؤولیت بیمه گزار توسط یکی از مراجع ذیصلاح و یا بیمه گر محرز شد، قبل از صدور رأی از سوی مراجع قانونی با کسب  موافقت بیمه گزار و مدعی یا مدعیان، بیمه گر نسبت به پرداخت و تسویه خسارت اقدام  می نماید. (بدون کسر مبلغ خسارت بواسطه اعمال این پوشش- بدون رأی دادگاه)</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20417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924800" y="2119745"/>
            <a:ext cx="184731" cy="369332"/>
          </a:xfrm>
          <a:prstGeom prst="rect">
            <a:avLst/>
          </a:prstGeom>
          <a:noFill/>
        </p:spPr>
        <p:txBody>
          <a:bodyPr wrap="none" rtlCol="0">
            <a:spAutoFit/>
          </a:bodyPr>
          <a:lstStyle/>
          <a:p>
            <a:endParaRPr lang="en-US" dirty="0"/>
          </a:p>
        </p:txBody>
      </p:sp>
      <p:sp>
        <p:nvSpPr>
          <p:cNvPr id="7" name="Rectangle 6"/>
          <p:cNvSpPr/>
          <p:nvPr/>
        </p:nvSpPr>
        <p:spPr>
          <a:xfrm>
            <a:off x="568037" y="867658"/>
            <a:ext cx="11291454" cy="4832861"/>
          </a:xfrm>
          <a:prstGeom prst="rect">
            <a:avLst/>
          </a:prstGeom>
        </p:spPr>
        <p:txBody>
          <a:bodyPr wrap="square">
            <a:spAutoFit/>
          </a:bodyPr>
          <a:lstStyle/>
          <a:p>
            <a:pPr marL="342900" lvl="0" indent="-342900" algn="r" rtl="1">
              <a:spcAft>
                <a:spcPts val="0"/>
              </a:spcAft>
              <a:buFont typeface="Arial" panose="020B0604020202020204" pitchFamily="34" charset="0"/>
              <a:buChar char="•"/>
              <a:tabLst>
                <a:tab pos="457200" algn="l"/>
              </a:tabLst>
            </a:pPr>
            <a:r>
              <a:rPr lang="fa-IR" sz="2400" dirty="0">
                <a:solidFill>
                  <a:srgbClr val="000000"/>
                </a:solidFill>
                <a:latin typeface="Calibri" panose="020F0502020204030204" pitchFamily="34" charset="0"/>
                <a:ea typeface="Calibri" panose="020F0502020204030204" pitchFamily="34" charset="0"/>
                <a:cs typeface="B Nazanin" panose="00000400000000000000" pitchFamily="2" charset="-78"/>
              </a:rPr>
              <a:t>پوشش عملکرد منشی و مسؤول بخش تزریقات مطب مشمول پوشش بیمه مسؤولیت مدنی حرفه ای پزشکان در صورت محکومیت پزشک در مراجع ذی صلاح بوده و در صورت محکومیت پیراپزشک از محل بیمه نامه پیراپزشکان قابل پرداخت می باشد.</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r" rtl="1">
              <a:spcAft>
                <a:spcPts val="0"/>
              </a:spcAft>
              <a:buFont typeface="Arial" panose="020B0604020202020204" pitchFamily="34" charset="0"/>
              <a:buChar char="•"/>
              <a:tabLst>
                <a:tab pos="457200" algn="l"/>
              </a:tabLst>
            </a:pPr>
            <a:r>
              <a:rPr lang="fa-IR" sz="2400" dirty="0">
                <a:solidFill>
                  <a:srgbClr val="000000"/>
                </a:solidFill>
                <a:latin typeface="Calibri" panose="020F0502020204030204" pitchFamily="34" charset="0"/>
                <a:ea typeface="Calibri" panose="020F0502020204030204" pitchFamily="34" charset="0"/>
                <a:cs typeface="B Nazanin" panose="00000400000000000000" pitchFamily="2" charset="-78"/>
              </a:rPr>
              <a:t>ملاک تعیین میزان خسارت یکی از موارد(پزشک معتمد بیمه گر،مراجع ذیصلاح انتظامی سازمان نظام پزشکی،قضائی وپزشکی قانونی واسناد معتبردرمانی و کارشناسان رسمی دادگستری در رشته مربوطه)می باشد. </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r" rtl="1">
              <a:spcAft>
                <a:spcPts val="0"/>
              </a:spcAft>
              <a:buFont typeface="Arial" panose="020B0604020202020204" pitchFamily="34" charset="0"/>
              <a:buChar char="•"/>
              <a:tabLst>
                <a:tab pos="457200" algn="l"/>
              </a:tabLst>
            </a:pPr>
            <a:r>
              <a:rPr lang="fa-IR" sz="2400" dirty="0">
                <a:solidFill>
                  <a:srgbClr val="000000"/>
                </a:solidFill>
                <a:latin typeface="Calibri" panose="020F0502020204030204" pitchFamily="34" charset="0"/>
                <a:ea typeface="Calibri" panose="020F0502020204030204" pitchFamily="34" charset="0"/>
                <a:cs typeface="B Nazanin" panose="00000400000000000000" pitchFamily="2" charset="-78"/>
              </a:rPr>
              <a:t>در صورت انجام عملیات خارج از تخصص حرفه ای بیمه گزار در مواقع فورس ماژور و اورژانسی خسارت وارده تحت پوشش بیمه نامه می باشد.</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r" rtl="1">
              <a:spcAft>
                <a:spcPts val="0"/>
              </a:spcAft>
              <a:buFont typeface="Arial" panose="020B0604020202020204" pitchFamily="34" charset="0"/>
              <a:buChar char="•"/>
              <a:tabLst>
                <a:tab pos="457200" algn="l"/>
              </a:tabLst>
            </a:pPr>
            <a:r>
              <a:rPr lang="fa-IR" sz="2400" dirty="0">
                <a:solidFill>
                  <a:srgbClr val="000000"/>
                </a:solidFill>
                <a:latin typeface="Calibri" panose="020F0502020204030204" pitchFamily="34" charset="0"/>
                <a:ea typeface="Calibri" panose="020F0502020204030204" pitchFamily="34" charset="0"/>
                <a:cs typeface="B Nazanin" panose="00000400000000000000" pitchFamily="2" charset="-78"/>
              </a:rPr>
              <a:t>حق بیمه در محل های عملیات حرفه ای بیمه گزار مانند بیمارستان، مطب ، منزل و ......... یکسان می باشد</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23850" algn="r" rtl="1">
              <a:lnSpc>
                <a:spcPct val="107000"/>
              </a:lnSpc>
              <a:spcAft>
                <a:spcPts val="800"/>
              </a:spcAft>
            </a:pPr>
            <a:r>
              <a:rPr lang="en-US" sz="2400" dirty="0">
                <a:solidFill>
                  <a:srgbClr val="000000"/>
                </a:solidFill>
                <a:latin typeface="Calibri" panose="020F0502020204030204" pitchFamily="34" charset="0"/>
                <a:ea typeface="Calibri" panose="020F0502020204030204" pitchFamily="34" charset="0"/>
                <a:cs typeface="B Nazanin" panose="00000400000000000000" pitchFamily="2" charset="-78"/>
              </a:rPr>
              <a:t>-</a:t>
            </a:r>
            <a:r>
              <a:rPr lang="fa-IR" sz="2400" dirty="0">
                <a:solidFill>
                  <a:srgbClr val="000000"/>
                </a:solidFill>
                <a:latin typeface="Calibri" panose="020F0502020204030204" pitchFamily="34" charset="0"/>
                <a:ea typeface="Calibri" panose="020F0502020204030204" pitchFamily="34" charset="0"/>
                <a:cs typeface="B Nazanin" panose="00000400000000000000" pitchFamily="2" charset="-78"/>
              </a:rPr>
              <a:t>عملیات حرفه ای بیمه گزارعلاوه برمدرک تحصیلی براساس شرح وظایف قانونی وگواهینامه ومجوزهای رسمی مبنی برانجام عملیات درمانی تشخیصی موردپوشش میباشد</a:t>
            </a:r>
            <a:r>
              <a:rPr lang="en-US" sz="2400" dirty="0">
                <a:solidFill>
                  <a:srgbClr val="000000"/>
                </a:solidFill>
                <a:latin typeface="Calibri" panose="020F0502020204030204" pitchFamily="34" charset="0"/>
                <a:ea typeface="Calibri" panose="020F0502020204030204" pitchFamily="34" charset="0"/>
                <a:cs typeface="B Nazanin" panose="00000400000000000000" pitchFamily="2" charset="-78"/>
              </a:rPr>
              <a:t>.</a:t>
            </a:r>
            <a:endParaRPr lang="en-US" sz="240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fa-IR" sz="2400" dirty="0">
                <a:solidFill>
                  <a:srgbClr val="000000"/>
                </a:solidFill>
                <a:latin typeface="Calibri" panose="020F0502020204030204" pitchFamily="34" charset="0"/>
                <a:ea typeface="Calibri" panose="020F0502020204030204" pitchFamily="34" charset="0"/>
                <a:cs typeface="B Nazanin" panose="00000400000000000000" pitchFamily="2" charset="-78"/>
              </a:rPr>
              <a:t>-حق بیمه رزیدنت همان رشته ودانشجویان یکسان بوده واضافه نرخ تعلق نمی گیرد .</a:t>
            </a:r>
            <a:endParaRPr lang="en-US" sz="240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fa-IR" sz="2400" dirty="0">
                <a:solidFill>
                  <a:srgbClr val="000000"/>
                </a:solidFill>
                <a:latin typeface="Calibri" panose="020F0502020204030204" pitchFamily="34" charset="0"/>
                <a:ea typeface="Calibri" panose="020F0502020204030204" pitchFamily="34" charset="0"/>
                <a:cs typeface="B Nazanin" panose="00000400000000000000" pitchFamily="2" charset="-78"/>
              </a:rPr>
              <a:t>-برای اولین مرتبه پوشش مسئولیت بهیاران وکمک بهیاران وبیمار بران ارائه می شود.</a:t>
            </a:r>
            <a:r>
              <a:rPr lang="en-US" sz="2400" dirty="0">
                <a:solidFill>
                  <a:srgbClr val="000000"/>
                </a:solidFill>
                <a:latin typeface="Calibri" panose="020F0502020204030204" pitchFamily="34" charset="0"/>
                <a:ea typeface="Calibri" panose="020F0502020204030204" pitchFamily="34" charset="0"/>
                <a:cs typeface="B Nazanin" panose="00000400000000000000" pitchFamily="2" charset="-78"/>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699462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172042" y="0"/>
            <a:ext cx="7950752" cy="631065"/>
          </a:xfrm>
        </p:spPr>
        <p:txBody>
          <a:bodyPr>
            <a:normAutofit fontScale="90000"/>
          </a:bodyPr>
          <a:lstStyle/>
          <a:p>
            <a:pPr algn="ctr"/>
            <a:r>
              <a:rPr lang="fa-IR" dirty="0" smtClean="0"/>
              <a:t>تعهدات:</a:t>
            </a:r>
            <a:endParaRPr lang="fa-IR" dirty="0"/>
          </a:p>
        </p:txBody>
      </p:sp>
      <p:sp>
        <p:nvSpPr>
          <p:cNvPr id="4" name="Content Placeholder 2"/>
          <p:cNvSpPr txBox="1">
            <a:spLocks/>
          </p:cNvSpPr>
          <p:nvPr/>
        </p:nvSpPr>
        <p:spPr>
          <a:xfrm>
            <a:off x="154546" y="631064"/>
            <a:ext cx="11874322" cy="62269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Low" rtl="1"/>
            <a:r>
              <a:rPr lang="fa-IR" dirty="0" smtClean="0">
                <a:solidFill>
                  <a:srgbClr val="FF0000"/>
                </a:solidFill>
              </a:rPr>
              <a:t>دیه وارش</a:t>
            </a:r>
            <a:r>
              <a:rPr lang="fa-IR" dirty="0" smtClean="0"/>
              <a:t>:مبلغ تعهد بیمه گر در جبران خسارت ناشی از فوت،نقص عضو،ازکارافتادگی کامل و دائم وجرح بدنی که بیمه گذار مسئول به وجود آمدن آن شناخته شده باشد.</a:t>
            </a:r>
          </a:p>
          <a:p>
            <a:pPr algn="justLow" rtl="1"/>
            <a:r>
              <a:rPr lang="fa-IR" dirty="0" smtClean="0">
                <a:solidFill>
                  <a:srgbClr val="FF0000"/>
                </a:solidFill>
              </a:rPr>
              <a:t>هزینه  پزشکی(درمانی)</a:t>
            </a:r>
            <a:r>
              <a:rPr lang="fa-IR" dirty="0" smtClean="0"/>
              <a:t>: هزینه درمان ناشی ازصدمات جسمی و یا روانی وارده به زیاندیده با شرط احراز مسئولیت بیمه گذار تحت پوشش می باشد.</a:t>
            </a:r>
          </a:p>
          <a:p>
            <a:pPr algn="justLow" rtl="1"/>
            <a:r>
              <a:rPr lang="fa-IR" dirty="0">
                <a:solidFill>
                  <a:srgbClr val="FF0000"/>
                </a:solidFill>
              </a:rPr>
              <a:t>ماههای حرام </a:t>
            </a:r>
            <a:r>
              <a:rPr lang="fa-IR" dirty="0" smtClean="0"/>
              <a:t>: شامل چهارماه قمری ( رجب – محرم ، ذی القعده ، ذی الحجه )</a:t>
            </a:r>
          </a:p>
          <a:p>
            <a:pPr algn="justLow" rtl="1"/>
            <a:r>
              <a:rPr lang="fa-IR" dirty="0" smtClean="0"/>
              <a:t>دراین ماهها دیه فوت </a:t>
            </a:r>
            <a:r>
              <a:rPr lang="fa-IR" sz="3200" dirty="0" smtClean="0">
                <a:solidFill>
                  <a:srgbClr val="FF0000"/>
                </a:solidFill>
              </a:rPr>
              <a:t>1/3 </a:t>
            </a:r>
            <a:r>
              <a:rPr lang="fa-IR" dirty="0" smtClean="0"/>
              <a:t>بیشتر می شود.</a:t>
            </a:r>
          </a:p>
          <a:p>
            <a:pPr algn="justLow" rtl="1"/>
            <a:r>
              <a:rPr lang="fa-IR" dirty="0" smtClean="0"/>
              <a:t>تااین تاریخ تعدد دیات عضو تا </a:t>
            </a:r>
            <a:r>
              <a:rPr lang="fa-IR" dirty="0" smtClean="0">
                <a:solidFill>
                  <a:srgbClr val="FF0000"/>
                </a:solidFill>
              </a:rPr>
              <a:t>5برابر دیه ماه عادی برای یک نفر</a:t>
            </a:r>
            <a:r>
              <a:rPr lang="fa-IR" dirty="0" smtClean="0"/>
              <a:t> صادرشده است.</a:t>
            </a:r>
          </a:p>
          <a:p>
            <a:pPr lvl="0" algn="justLow" rtl="1"/>
            <a:r>
              <a:rPr lang="fa-IR" dirty="0"/>
              <a:t>حوادث شغلی پرسنل / بیماری شغلی پرسنل ( طب کار دربدو استخدام وحین استخدام وطبقه بندی مشاغل ) </a:t>
            </a:r>
            <a:endParaRPr lang="fa-IR" dirty="0" smtClean="0"/>
          </a:p>
          <a:p>
            <a:pPr lvl="0" algn="justLow" rtl="1"/>
            <a:r>
              <a:rPr lang="fa-IR" dirty="0" err="1" smtClean="0"/>
              <a:t>مواردی</a:t>
            </a:r>
            <a:r>
              <a:rPr lang="fa-IR" dirty="0" smtClean="0"/>
              <a:t> </a:t>
            </a:r>
            <a:r>
              <a:rPr lang="fa-IR" dirty="0" err="1" smtClean="0"/>
              <a:t>ازعلل</a:t>
            </a:r>
            <a:r>
              <a:rPr lang="fa-IR" dirty="0" smtClean="0"/>
              <a:t> </a:t>
            </a:r>
            <a:r>
              <a:rPr lang="fa-IR" dirty="0" err="1" smtClean="0"/>
              <a:t>تغییرماهیت</a:t>
            </a:r>
            <a:r>
              <a:rPr lang="fa-IR" dirty="0" smtClean="0"/>
              <a:t> پرونده حقوقی به کیفری </a:t>
            </a:r>
            <a:r>
              <a:rPr lang="fa-IR" dirty="0" err="1" smtClean="0"/>
              <a:t>درشکایتهای</a:t>
            </a:r>
            <a:r>
              <a:rPr lang="fa-IR" dirty="0" smtClean="0"/>
              <a:t> درمانی </a:t>
            </a:r>
            <a:r>
              <a:rPr lang="fa-IR" dirty="0" smtClean="0">
                <a:sym typeface="Wingdings" panose="05000000000000000000" pitchFamily="2" charset="2"/>
              </a:rPr>
              <a:t>:(1-نزاع </a:t>
            </a:r>
            <a:r>
              <a:rPr lang="fa-IR" dirty="0" err="1" smtClean="0">
                <a:sym typeface="Wingdings" panose="05000000000000000000" pitchFamily="2" charset="2"/>
              </a:rPr>
              <a:t>ودرگیری</a:t>
            </a:r>
            <a:r>
              <a:rPr lang="fa-IR" dirty="0" smtClean="0">
                <a:sym typeface="Wingdings" panose="05000000000000000000" pitchFamily="2" charset="2"/>
              </a:rPr>
              <a:t> 2 -استفاده از مسکرات </a:t>
            </a:r>
            <a:r>
              <a:rPr lang="fa-IR" dirty="0" err="1" smtClean="0">
                <a:sym typeface="Wingdings" panose="05000000000000000000" pitchFamily="2" charset="2"/>
              </a:rPr>
              <a:t>وموادمخدر</a:t>
            </a:r>
            <a:r>
              <a:rPr lang="fa-IR" dirty="0" smtClean="0">
                <a:sym typeface="Wingdings" panose="05000000000000000000" pitchFamily="2" charset="2"/>
              </a:rPr>
              <a:t> 3- استفاده از داروهای خواب آور 4- عمد عوامل درمانی 5-....)</a:t>
            </a:r>
          </a:p>
          <a:p>
            <a:pPr lvl="0" algn="justLow" rtl="1"/>
            <a:r>
              <a:rPr lang="fa-IR" dirty="0" err="1" smtClean="0">
                <a:sym typeface="Wingdings" panose="05000000000000000000" pitchFamily="2" charset="2"/>
              </a:rPr>
              <a:t>درحین</a:t>
            </a:r>
            <a:r>
              <a:rPr lang="fa-IR" dirty="0" smtClean="0">
                <a:sym typeface="Wingdings" panose="05000000000000000000" pitchFamily="2" charset="2"/>
              </a:rPr>
              <a:t> عملیات درمانی / تشخیصی </a:t>
            </a:r>
            <a:r>
              <a:rPr lang="fa-IR" dirty="0" err="1" smtClean="0">
                <a:sym typeface="Wingdings" panose="05000000000000000000" pitchFamily="2" charset="2"/>
              </a:rPr>
              <a:t>ویا</a:t>
            </a:r>
            <a:r>
              <a:rPr lang="fa-IR" dirty="0" smtClean="0">
                <a:sym typeface="Wingdings" panose="05000000000000000000" pitchFamily="2" charset="2"/>
              </a:rPr>
              <a:t> منتج </a:t>
            </a:r>
            <a:r>
              <a:rPr lang="fa-IR" dirty="0" err="1" smtClean="0">
                <a:sym typeface="Wingdings" panose="05000000000000000000" pitchFamily="2" charset="2"/>
              </a:rPr>
              <a:t>ازاعمال</a:t>
            </a:r>
            <a:r>
              <a:rPr lang="fa-IR" dirty="0" smtClean="0">
                <a:sym typeface="Wingdings" panose="05000000000000000000" pitchFamily="2" charset="2"/>
              </a:rPr>
              <a:t> </a:t>
            </a:r>
            <a:r>
              <a:rPr lang="fa-IR" dirty="0" err="1" smtClean="0">
                <a:sym typeface="Wingdings" panose="05000000000000000000" pitchFamily="2" charset="2"/>
              </a:rPr>
              <a:t>واقدامات</a:t>
            </a:r>
            <a:r>
              <a:rPr lang="fa-IR" smtClean="0">
                <a:sym typeface="Wingdings" panose="05000000000000000000" pitchFamily="2" charset="2"/>
              </a:rPr>
              <a:t> قبلی</a:t>
            </a:r>
            <a:endParaRPr lang="fa-IR" dirty="0" smtClean="0"/>
          </a:p>
          <a:p>
            <a:pPr lvl="0" algn="justLow" rtl="1"/>
            <a:endParaRPr lang="fa-IR" dirty="0" smtClean="0"/>
          </a:p>
          <a:p>
            <a:pPr lvl="0" algn="justLow" rtl="1"/>
            <a:endParaRPr lang="en-US" dirty="0"/>
          </a:p>
          <a:p>
            <a:pPr algn="justLow" rtl="1"/>
            <a:endParaRPr lang="fa-IR" dirty="0" smtClean="0"/>
          </a:p>
          <a:p>
            <a:pPr algn="justLow" rtl="1"/>
            <a:endParaRPr lang="fa-IR" dirty="0" smtClean="0"/>
          </a:p>
          <a:p>
            <a:pPr algn="justLow" rtl="1"/>
            <a:endParaRPr lang="fa-IR" dirty="0" smtClean="0"/>
          </a:p>
          <a:p>
            <a:pPr algn="justLow" rtl="1"/>
            <a:endParaRPr lang="fa-IR" dirty="0"/>
          </a:p>
        </p:txBody>
      </p:sp>
    </p:spTree>
    <p:extLst>
      <p:ext uri="{BB962C8B-B14F-4D97-AF65-F5344CB8AC3E}">
        <p14:creationId xmlns:p14="http://schemas.microsoft.com/office/powerpoint/2010/main" val="428429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3" presetClass="emph" presetSubtype="0" fill="remove" nodeType="clickEffect">
                                  <p:stCondLst>
                                    <p:cond delay="0"/>
                                  </p:stCondLst>
                                  <p:childTnLst>
                                    <p:animClr clrSpc="rgb" dir="cw">
                                      <p:cBhvr override="childStyle">
                                        <p:cTn id="12" dur="1500" accel="50000" autoRev="1" fill="hold" tmFilter="0, 0; .33333, 1; 1, 1">
                                          <p:stCondLst>
                                            <p:cond delay="0"/>
                                          </p:stCondLst>
                                        </p:cTn>
                                        <p:tgtEl>
                                          <p:spTgt spid="4">
                                            <p:txEl>
                                              <p:pRg st="0" end="0"/>
                                            </p:txEl>
                                          </p:spTgt>
                                        </p:tgtEl>
                                        <p:attrNameLst>
                                          <p:attrName>style.color</p:attrName>
                                        </p:attrNameLst>
                                      </p:cBhvr>
                                      <p:to>
                                        <a:schemeClr val="accent2"/>
                                      </p:to>
                                    </p:animClr>
                                    <p:animClr clrSpc="rgb" dir="cw">
                                      <p:cBhvr>
                                        <p:cTn id="13" dur="1500" accel="50000" autoRev="1" fill="hold" tmFilter="0, 0; .33333, 1; 1, 1">
                                          <p:stCondLst>
                                            <p:cond delay="0"/>
                                          </p:stCondLst>
                                        </p:cTn>
                                        <p:tgtEl>
                                          <p:spTgt spid="4">
                                            <p:txEl>
                                              <p:pRg st="0" end="0"/>
                                            </p:txEl>
                                          </p:spTgt>
                                        </p:tgtEl>
                                        <p:attrNameLst>
                                          <p:attrName>fillcolor</p:attrName>
                                        </p:attrNameLst>
                                      </p:cBhvr>
                                      <p:to>
                                        <a:schemeClr val="accent2"/>
                                      </p:to>
                                    </p:animClr>
                                    <p:set>
                                      <p:cBhvr>
                                        <p:cTn id="14" dur="3000" fill="hold"/>
                                        <p:tgtEl>
                                          <p:spTgt spid="4">
                                            <p:txEl>
                                              <p:pRg st="0" end="0"/>
                                            </p:txEl>
                                          </p:spTgt>
                                        </p:tgtEl>
                                        <p:attrNameLst>
                                          <p:attrName>fill.type</p:attrName>
                                        </p:attrNameLst>
                                      </p:cBhvr>
                                      <p:to>
                                        <p:strVal val="solid"/>
                                      </p:to>
                                    </p:set>
                                    <p:set>
                                      <p:cBhvr>
                                        <p:cTn id="15" dur="3000" fill="hold"/>
                                        <p:tgtEl>
                                          <p:spTgt spid="4">
                                            <p:txEl>
                                              <p:pRg st="0" end="0"/>
                                            </p:txEl>
                                          </p:spTgt>
                                        </p:tgtEl>
                                        <p:attrNameLst>
                                          <p:attrName>fill.on</p:attrName>
                                        </p:attrNameLst>
                                      </p:cBhvr>
                                      <p:to>
                                        <p:strVal val="true"/>
                                      </p:to>
                                    </p:set>
                                    <p:animScale>
                                      <p:cBhvr>
                                        <p:cTn id="16" dur="1500" accel="50000" autoRev="1" fill="hold" tmFilter="0, 0; .33333, 1; 1, 1">
                                          <p:stCondLst>
                                            <p:cond delay="0"/>
                                          </p:stCondLst>
                                        </p:cTn>
                                        <p:tgtEl>
                                          <p:spTgt spid="4">
                                            <p:txEl>
                                              <p:pRg st="0" end="0"/>
                                            </p:txEl>
                                          </p:spTgt>
                                        </p:tgtEl>
                                      </p:cBhvr>
                                      <p:from x="100000" y="100000"/>
                                      <p:to x="100000" y="140000"/>
                                    </p:animScale>
                                  </p:childTnLst>
                                </p:cTn>
                              </p:par>
                            </p:childTnLst>
                          </p:cTn>
                        </p:par>
                      </p:childTnLst>
                    </p:cTn>
                  </p:par>
                  <p:par>
                    <p:cTn id="17" fill="hold">
                      <p:stCondLst>
                        <p:cond delay="indefinite"/>
                      </p:stCondLst>
                      <p:childTnLst>
                        <p:par>
                          <p:cTn id="18" fill="hold">
                            <p:stCondLst>
                              <p:cond delay="0"/>
                            </p:stCondLst>
                            <p:childTnLst>
                              <p:par>
                                <p:cTn id="19" presetID="33" presetClass="emph" presetSubtype="0" fill="remove" nodeType="clickEffect">
                                  <p:stCondLst>
                                    <p:cond delay="0"/>
                                  </p:stCondLst>
                                  <p:childTnLst>
                                    <p:animClr clrSpc="rgb" dir="cw">
                                      <p:cBhvr override="childStyle">
                                        <p:cTn id="20" dur="1500" accel="50000" autoRev="1" fill="hold" tmFilter="0, 0; .33333, 1; 1, 1">
                                          <p:stCondLst>
                                            <p:cond delay="0"/>
                                          </p:stCondLst>
                                        </p:cTn>
                                        <p:tgtEl>
                                          <p:spTgt spid="4">
                                            <p:txEl>
                                              <p:pRg st="1" end="1"/>
                                            </p:txEl>
                                          </p:spTgt>
                                        </p:tgtEl>
                                        <p:attrNameLst>
                                          <p:attrName>style.color</p:attrName>
                                        </p:attrNameLst>
                                      </p:cBhvr>
                                      <p:to>
                                        <a:schemeClr val="accent2"/>
                                      </p:to>
                                    </p:animClr>
                                    <p:animClr clrSpc="rgb" dir="cw">
                                      <p:cBhvr>
                                        <p:cTn id="21" dur="1500" accel="50000" autoRev="1" fill="hold" tmFilter="0, 0; .33333, 1; 1, 1">
                                          <p:stCondLst>
                                            <p:cond delay="0"/>
                                          </p:stCondLst>
                                        </p:cTn>
                                        <p:tgtEl>
                                          <p:spTgt spid="4">
                                            <p:txEl>
                                              <p:pRg st="1" end="1"/>
                                            </p:txEl>
                                          </p:spTgt>
                                        </p:tgtEl>
                                        <p:attrNameLst>
                                          <p:attrName>fillcolor</p:attrName>
                                        </p:attrNameLst>
                                      </p:cBhvr>
                                      <p:to>
                                        <a:schemeClr val="accent2"/>
                                      </p:to>
                                    </p:animClr>
                                    <p:set>
                                      <p:cBhvr>
                                        <p:cTn id="22" dur="3000" fill="hold"/>
                                        <p:tgtEl>
                                          <p:spTgt spid="4">
                                            <p:txEl>
                                              <p:pRg st="1" end="1"/>
                                            </p:txEl>
                                          </p:spTgt>
                                        </p:tgtEl>
                                        <p:attrNameLst>
                                          <p:attrName>fill.type</p:attrName>
                                        </p:attrNameLst>
                                      </p:cBhvr>
                                      <p:to>
                                        <p:strVal val="solid"/>
                                      </p:to>
                                    </p:set>
                                    <p:set>
                                      <p:cBhvr>
                                        <p:cTn id="23" dur="3000" fill="hold"/>
                                        <p:tgtEl>
                                          <p:spTgt spid="4">
                                            <p:txEl>
                                              <p:pRg st="1" end="1"/>
                                            </p:txEl>
                                          </p:spTgt>
                                        </p:tgtEl>
                                        <p:attrNameLst>
                                          <p:attrName>fill.on</p:attrName>
                                        </p:attrNameLst>
                                      </p:cBhvr>
                                      <p:to>
                                        <p:strVal val="true"/>
                                      </p:to>
                                    </p:set>
                                    <p:animScale>
                                      <p:cBhvr>
                                        <p:cTn id="24" dur="1500" accel="50000" autoRev="1" fill="hold" tmFilter="0, 0; .33333, 1; 1, 1">
                                          <p:stCondLst>
                                            <p:cond delay="0"/>
                                          </p:stCondLst>
                                        </p:cTn>
                                        <p:tgtEl>
                                          <p:spTgt spid="4">
                                            <p:txEl>
                                              <p:pRg st="1" end="1"/>
                                            </p:txEl>
                                          </p:spTgt>
                                        </p:tgtEl>
                                      </p:cBhvr>
                                      <p:from x="100000" y="100000"/>
                                      <p:to x="100000" y="140000"/>
                                    </p:animScale>
                                  </p:childTnLst>
                                </p:cTn>
                              </p:par>
                            </p:childTnLst>
                          </p:cTn>
                        </p:par>
                      </p:childTnLst>
                    </p:cTn>
                  </p:par>
                  <p:par>
                    <p:cTn id="25" fill="hold">
                      <p:stCondLst>
                        <p:cond delay="indefinite"/>
                      </p:stCondLst>
                      <p:childTnLst>
                        <p:par>
                          <p:cTn id="26" fill="hold">
                            <p:stCondLst>
                              <p:cond delay="0"/>
                            </p:stCondLst>
                            <p:childTnLst>
                              <p:par>
                                <p:cTn id="27" presetID="33" presetClass="emph" presetSubtype="0" fill="remove" nodeType="clickEffect">
                                  <p:stCondLst>
                                    <p:cond delay="0"/>
                                  </p:stCondLst>
                                  <p:childTnLst>
                                    <p:animClr clrSpc="rgb" dir="cw">
                                      <p:cBhvr override="childStyle">
                                        <p:cTn id="28" dur="1500" accel="50000" autoRev="1" fill="hold" tmFilter="0, 0; .33333, 1; 1, 1">
                                          <p:stCondLst>
                                            <p:cond delay="0"/>
                                          </p:stCondLst>
                                        </p:cTn>
                                        <p:tgtEl>
                                          <p:spTgt spid="4">
                                            <p:txEl>
                                              <p:pRg st="2" end="2"/>
                                            </p:txEl>
                                          </p:spTgt>
                                        </p:tgtEl>
                                        <p:attrNameLst>
                                          <p:attrName>style.color</p:attrName>
                                        </p:attrNameLst>
                                      </p:cBhvr>
                                      <p:to>
                                        <a:schemeClr val="accent2"/>
                                      </p:to>
                                    </p:animClr>
                                    <p:animClr clrSpc="rgb" dir="cw">
                                      <p:cBhvr>
                                        <p:cTn id="29" dur="1500" accel="50000" autoRev="1" fill="hold" tmFilter="0, 0; .33333, 1; 1, 1">
                                          <p:stCondLst>
                                            <p:cond delay="0"/>
                                          </p:stCondLst>
                                        </p:cTn>
                                        <p:tgtEl>
                                          <p:spTgt spid="4">
                                            <p:txEl>
                                              <p:pRg st="2" end="2"/>
                                            </p:txEl>
                                          </p:spTgt>
                                        </p:tgtEl>
                                        <p:attrNameLst>
                                          <p:attrName>fillcolor</p:attrName>
                                        </p:attrNameLst>
                                      </p:cBhvr>
                                      <p:to>
                                        <a:schemeClr val="accent2"/>
                                      </p:to>
                                    </p:animClr>
                                    <p:set>
                                      <p:cBhvr>
                                        <p:cTn id="30" dur="3000" fill="hold"/>
                                        <p:tgtEl>
                                          <p:spTgt spid="4">
                                            <p:txEl>
                                              <p:pRg st="2" end="2"/>
                                            </p:txEl>
                                          </p:spTgt>
                                        </p:tgtEl>
                                        <p:attrNameLst>
                                          <p:attrName>fill.type</p:attrName>
                                        </p:attrNameLst>
                                      </p:cBhvr>
                                      <p:to>
                                        <p:strVal val="solid"/>
                                      </p:to>
                                    </p:set>
                                    <p:set>
                                      <p:cBhvr>
                                        <p:cTn id="31" dur="3000" fill="hold"/>
                                        <p:tgtEl>
                                          <p:spTgt spid="4">
                                            <p:txEl>
                                              <p:pRg st="2" end="2"/>
                                            </p:txEl>
                                          </p:spTgt>
                                        </p:tgtEl>
                                        <p:attrNameLst>
                                          <p:attrName>fill.on</p:attrName>
                                        </p:attrNameLst>
                                      </p:cBhvr>
                                      <p:to>
                                        <p:strVal val="true"/>
                                      </p:to>
                                    </p:set>
                                    <p:animScale>
                                      <p:cBhvr>
                                        <p:cTn id="32" dur="1500" accel="50000" autoRev="1" fill="hold" tmFilter="0, 0; .33333, 1; 1, 1">
                                          <p:stCondLst>
                                            <p:cond delay="0"/>
                                          </p:stCondLst>
                                        </p:cTn>
                                        <p:tgtEl>
                                          <p:spTgt spid="4">
                                            <p:txEl>
                                              <p:pRg st="2" end="2"/>
                                            </p:txEl>
                                          </p:spTgt>
                                        </p:tgtEl>
                                      </p:cBhvr>
                                      <p:from x="100000" y="100000"/>
                                      <p:to x="100000" y="140000"/>
                                    </p:animScale>
                                  </p:childTnLst>
                                </p:cTn>
                              </p:par>
                            </p:childTnLst>
                          </p:cTn>
                        </p:par>
                      </p:childTnLst>
                    </p:cTn>
                  </p:par>
                  <p:par>
                    <p:cTn id="33" fill="hold">
                      <p:stCondLst>
                        <p:cond delay="indefinite"/>
                      </p:stCondLst>
                      <p:childTnLst>
                        <p:par>
                          <p:cTn id="34" fill="hold">
                            <p:stCondLst>
                              <p:cond delay="0"/>
                            </p:stCondLst>
                            <p:childTnLst>
                              <p:par>
                                <p:cTn id="35" presetID="33" presetClass="emph" presetSubtype="0" fill="remove" nodeType="clickEffect">
                                  <p:stCondLst>
                                    <p:cond delay="0"/>
                                  </p:stCondLst>
                                  <p:childTnLst>
                                    <p:animClr clrSpc="rgb" dir="cw">
                                      <p:cBhvr override="childStyle">
                                        <p:cTn id="36" dur="1500" accel="50000" autoRev="1" fill="hold" tmFilter="0, 0; .33333, 1; 1, 1">
                                          <p:stCondLst>
                                            <p:cond delay="0"/>
                                          </p:stCondLst>
                                        </p:cTn>
                                        <p:tgtEl>
                                          <p:spTgt spid="4">
                                            <p:txEl>
                                              <p:pRg st="3" end="3"/>
                                            </p:txEl>
                                          </p:spTgt>
                                        </p:tgtEl>
                                        <p:attrNameLst>
                                          <p:attrName>style.color</p:attrName>
                                        </p:attrNameLst>
                                      </p:cBhvr>
                                      <p:to>
                                        <a:schemeClr val="accent2"/>
                                      </p:to>
                                    </p:animClr>
                                    <p:animClr clrSpc="rgb" dir="cw">
                                      <p:cBhvr>
                                        <p:cTn id="37" dur="1500" accel="50000" autoRev="1" fill="hold" tmFilter="0, 0; .33333, 1; 1, 1">
                                          <p:stCondLst>
                                            <p:cond delay="0"/>
                                          </p:stCondLst>
                                        </p:cTn>
                                        <p:tgtEl>
                                          <p:spTgt spid="4">
                                            <p:txEl>
                                              <p:pRg st="3" end="3"/>
                                            </p:txEl>
                                          </p:spTgt>
                                        </p:tgtEl>
                                        <p:attrNameLst>
                                          <p:attrName>fillcolor</p:attrName>
                                        </p:attrNameLst>
                                      </p:cBhvr>
                                      <p:to>
                                        <a:schemeClr val="accent2"/>
                                      </p:to>
                                    </p:animClr>
                                    <p:set>
                                      <p:cBhvr>
                                        <p:cTn id="38" dur="3000" fill="hold"/>
                                        <p:tgtEl>
                                          <p:spTgt spid="4">
                                            <p:txEl>
                                              <p:pRg st="3" end="3"/>
                                            </p:txEl>
                                          </p:spTgt>
                                        </p:tgtEl>
                                        <p:attrNameLst>
                                          <p:attrName>fill.type</p:attrName>
                                        </p:attrNameLst>
                                      </p:cBhvr>
                                      <p:to>
                                        <p:strVal val="solid"/>
                                      </p:to>
                                    </p:set>
                                    <p:set>
                                      <p:cBhvr>
                                        <p:cTn id="39" dur="3000" fill="hold"/>
                                        <p:tgtEl>
                                          <p:spTgt spid="4">
                                            <p:txEl>
                                              <p:pRg st="3" end="3"/>
                                            </p:txEl>
                                          </p:spTgt>
                                        </p:tgtEl>
                                        <p:attrNameLst>
                                          <p:attrName>fill.on</p:attrName>
                                        </p:attrNameLst>
                                      </p:cBhvr>
                                      <p:to>
                                        <p:strVal val="true"/>
                                      </p:to>
                                    </p:set>
                                    <p:animScale>
                                      <p:cBhvr>
                                        <p:cTn id="40" dur="1500" accel="50000" autoRev="1" fill="hold" tmFilter="0, 0; .33333, 1; 1, 1">
                                          <p:stCondLst>
                                            <p:cond delay="0"/>
                                          </p:stCondLst>
                                        </p:cTn>
                                        <p:tgtEl>
                                          <p:spTgt spid="4">
                                            <p:txEl>
                                              <p:pRg st="3" end="3"/>
                                            </p:txEl>
                                          </p:spTgt>
                                        </p:tgtEl>
                                      </p:cBhvr>
                                      <p:from x="100000" y="100000"/>
                                      <p:to x="100000" y="140000"/>
                                    </p:animScale>
                                  </p:childTnLst>
                                </p:cTn>
                              </p:par>
                            </p:childTnLst>
                          </p:cTn>
                        </p:par>
                      </p:childTnLst>
                    </p:cTn>
                  </p:par>
                  <p:par>
                    <p:cTn id="41" fill="hold">
                      <p:stCondLst>
                        <p:cond delay="indefinite"/>
                      </p:stCondLst>
                      <p:childTnLst>
                        <p:par>
                          <p:cTn id="42" fill="hold">
                            <p:stCondLst>
                              <p:cond delay="0"/>
                            </p:stCondLst>
                            <p:childTnLst>
                              <p:par>
                                <p:cTn id="43" presetID="33" presetClass="emph" presetSubtype="0" fill="remove" nodeType="clickEffect">
                                  <p:stCondLst>
                                    <p:cond delay="0"/>
                                  </p:stCondLst>
                                  <p:childTnLst>
                                    <p:animClr clrSpc="rgb" dir="cw">
                                      <p:cBhvr override="childStyle">
                                        <p:cTn id="44" dur="1500" accel="50000" autoRev="1" fill="hold" tmFilter="0, 0; .33333, 1; 1, 1">
                                          <p:stCondLst>
                                            <p:cond delay="0"/>
                                          </p:stCondLst>
                                        </p:cTn>
                                        <p:tgtEl>
                                          <p:spTgt spid="4">
                                            <p:txEl>
                                              <p:pRg st="4" end="4"/>
                                            </p:txEl>
                                          </p:spTgt>
                                        </p:tgtEl>
                                        <p:attrNameLst>
                                          <p:attrName>style.color</p:attrName>
                                        </p:attrNameLst>
                                      </p:cBhvr>
                                      <p:to>
                                        <a:schemeClr val="accent2"/>
                                      </p:to>
                                    </p:animClr>
                                    <p:animClr clrSpc="rgb" dir="cw">
                                      <p:cBhvr>
                                        <p:cTn id="45" dur="1500" accel="50000" autoRev="1" fill="hold" tmFilter="0, 0; .33333, 1; 1, 1">
                                          <p:stCondLst>
                                            <p:cond delay="0"/>
                                          </p:stCondLst>
                                        </p:cTn>
                                        <p:tgtEl>
                                          <p:spTgt spid="4">
                                            <p:txEl>
                                              <p:pRg st="4" end="4"/>
                                            </p:txEl>
                                          </p:spTgt>
                                        </p:tgtEl>
                                        <p:attrNameLst>
                                          <p:attrName>fillcolor</p:attrName>
                                        </p:attrNameLst>
                                      </p:cBhvr>
                                      <p:to>
                                        <a:schemeClr val="accent2"/>
                                      </p:to>
                                    </p:animClr>
                                    <p:set>
                                      <p:cBhvr>
                                        <p:cTn id="46" dur="3000" fill="hold"/>
                                        <p:tgtEl>
                                          <p:spTgt spid="4">
                                            <p:txEl>
                                              <p:pRg st="4" end="4"/>
                                            </p:txEl>
                                          </p:spTgt>
                                        </p:tgtEl>
                                        <p:attrNameLst>
                                          <p:attrName>fill.type</p:attrName>
                                        </p:attrNameLst>
                                      </p:cBhvr>
                                      <p:to>
                                        <p:strVal val="solid"/>
                                      </p:to>
                                    </p:set>
                                    <p:set>
                                      <p:cBhvr>
                                        <p:cTn id="47" dur="3000" fill="hold"/>
                                        <p:tgtEl>
                                          <p:spTgt spid="4">
                                            <p:txEl>
                                              <p:pRg st="4" end="4"/>
                                            </p:txEl>
                                          </p:spTgt>
                                        </p:tgtEl>
                                        <p:attrNameLst>
                                          <p:attrName>fill.on</p:attrName>
                                        </p:attrNameLst>
                                      </p:cBhvr>
                                      <p:to>
                                        <p:strVal val="true"/>
                                      </p:to>
                                    </p:set>
                                    <p:animScale>
                                      <p:cBhvr>
                                        <p:cTn id="48" dur="1500" accel="50000" autoRev="1" fill="hold" tmFilter="0, 0; .33333, 1; 1, 1">
                                          <p:stCondLst>
                                            <p:cond delay="0"/>
                                          </p:stCondLst>
                                        </p:cTn>
                                        <p:tgtEl>
                                          <p:spTgt spid="4">
                                            <p:txEl>
                                              <p:pRg st="4" end="4"/>
                                            </p:txEl>
                                          </p:spTgt>
                                        </p:tgtEl>
                                      </p:cBhvr>
                                      <p:from x="100000" y="100000"/>
                                      <p:to x="100000" y="140000"/>
                                    </p:animScale>
                                  </p:childTnLst>
                                </p:cTn>
                              </p:par>
                            </p:childTnLst>
                          </p:cTn>
                        </p:par>
                      </p:childTnLst>
                    </p:cTn>
                  </p:par>
                  <p:par>
                    <p:cTn id="49" fill="hold">
                      <p:stCondLst>
                        <p:cond delay="indefinite"/>
                      </p:stCondLst>
                      <p:childTnLst>
                        <p:par>
                          <p:cTn id="50" fill="hold">
                            <p:stCondLst>
                              <p:cond delay="0"/>
                            </p:stCondLst>
                            <p:childTnLst>
                              <p:par>
                                <p:cTn id="51" presetID="33" presetClass="emph" presetSubtype="0" fill="remove" nodeType="clickEffect">
                                  <p:stCondLst>
                                    <p:cond delay="0"/>
                                  </p:stCondLst>
                                  <p:childTnLst>
                                    <p:animClr clrSpc="rgb" dir="cw">
                                      <p:cBhvr override="childStyle">
                                        <p:cTn id="52" dur="1500" accel="50000" autoRev="1" fill="hold" tmFilter="0, 0; .33333, 1; 1, 1">
                                          <p:stCondLst>
                                            <p:cond delay="0"/>
                                          </p:stCondLst>
                                        </p:cTn>
                                        <p:tgtEl>
                                          <p:spTgt spid="4">
                                            <p:txEl>
                                              <p:pRg st="5" end="5"/>
                                            </p:txEl>
                                          </p:spTgt>
                                        </p:tgtEl>
                                        <p:attrNameLst>
                                          <p:attrName>style.color</p:attrName>
                                        </p:attrNameLst>
                                      </p:cBhvr>
                                      <p:to>
                                        <a:schemeClr val="accent2"/>
                                      </p:to>
                                    </p:animClr>
                                    <p:animClr clrSpc="rgb" dir="cw">
                                      <p:cBhvr>
                                        <p:cTn id="53" dur="1500" accel="50000" autoRev="1" fill="hold" tmFilter="0, 0; .33333, 1; 1, 1">
                                          <p:stCondLst>
                                            <p:cond delay="0"/>
                                          </p:stCondLst>
                                        </p:cTn>
                                        <p:tgtEl>
                                          <p:spTgt spid="4">
                                            <p:txEl>
                                              <p:pRg st="5" end="5"/>
                                            </p:txEl>
                                          </p:spTgt>
                                        </p:tgtEl>
                                        <p:attrNameLst>
                                          <p:attrName>fillcolor</p:attrName>
                                        </p:attrNameLst>
                                      </p:cBhvr>
                                      <p:to>
                                        <a:schemeClr val="accent2"/>
                                      </p:to>
                                    </p:animClr>
                                    <p:set>
                                      <p:cBhvr>
                                        <p:cTn id="54" dur="3000" fill="hold"/>
                                        <p:tgtEl>
                                          <p:spTgt spid="4">
                                            <p:txEl>
                                              <p:pRg st="5" end="5"/>
                                            </p:txEl>
                                          </p:spTgt>
                                        </p:tgtEl>
                                        <p:attrNameLst>
                                          <p:attrName>fill.type</p:attrName>
                                        </p:attrNameLst>
                                      </p:cBhvr>
                                      <p:to>
                                        <p:strVal val="solid"/>
                                      </p:to>
                                    </p:set>
                                    <p:set>
                                      <p:cBhvr>
                                        <p:cTn id="55" dur="3000" fill="hold"/>
                                        <p:tgtEl>
                                          <p:spTgt spid="4">
                                            <p:txEl>
                                              <p:pRg st="5" end="5"/>
                                            </p:txEl>
                                          </p:spTgt>
                                        </p:tgtEl>
                                        <p:attrNameLst>
                                          <p:attrName>fill.on</p:attrName>
                                        </p:attrNameLst>
                                      </p:cBhvr>
                                      <p:to>
                                        <p:strVal val="true"/>
                                      </p:to>
                                    </p:set>
                                    <p:animScale>
                                      <p:cBhvr>
                                        <p:cTn id="56" dur="1500" accel="50000" autoRev="1" fill="hold" tmFilter="0, 0; .33333, 1; 1, 1">
                                          <p:stCondLst>
                                            <p:cond delay="0"/>
                                          </p:stCondLst>
                                        </p:cTn>
                                        <p:tgtEl>
                                          <p:spTgt spid="4">
                                            <p:txEl>
                                              <p:pRg st="5" end="5"/>
                                            </p:txEl>
                                          </p:spTgt>
                                        </p:tgtEl>
                                      </p:cBhvr>
                                      <p:from x="100000" y="100000"/>
                                      <p:to x="100000" y="140000"/>
                                    </p:animScale>
                                  </p:childTnLst>
                                </p:cTn>
                              </p:par>
                            </p:childTnLst>
                          </p:cTn>
                        </p:par>
                      </p:childTnLst>
                    </p:cTn>
                  </p:par>
                  <p:par>
                    <p:cTn id="57" fill="hold">
                      <p:stCondLst>
                        <p:cond delay="indefinite"/>
                      </p:stCondLst>
                      <p:childTnLst>
                        <p:par>
                          <p:cTn id="58" fill="hold">
                            <p:stCondLst>
                              <p:cond delay="0"/>
                            </p:stCondLst>
                            <p:childTnLst>
                              <p:par>
                                <p:cTn id="59" presetID="33" presetClass="emph" presetSubtype="0" fill="remove" nodeType="clickEffect">
                                  <p:stCondLst>
                                    <p:cond delay="0"/>
                                  </p:stCondLst>
                                  <p:childTnLst>
                                    <p:animClr clrSpc="rgb" dir="cw">
                                      <p:cBhvr override="childStyle">
                                        <p:cTn id="60" dur="1500" accel="50000" autoRev="1" fill="hold" tmFilter="0, 0; .33333, 1; 1, 1">
                                          <p:stCondLst>
                                            <p:cond delay="0"/>
                                          </p:stCondLst>
                                        </p:cTn>
                                        <p:tgtEl>
                                          <p:spTgt spid="4">
                                            <p:txEl>
                                              <p:pRg st="6" end="6"/>
                                            </p:txEl>
                                          </p:spTgt>
                                        </p:tgtEl>
                                        <p:attrNameLst>
                                          <p:attrName>style.color</p:attrName>
                                        </p:attrNameLst>
                                      </p:cBhvr>
                                      <p:to>
                                        <a:schemeClr val="accent2"/>
                                      </p:to>
                                    </p:animClr>
                                    <p:animClr clrSpc="rgb" dir="cw">
                                      <p:cBhvr>
                                        <p:cTn id="61" dur="1500" accel="50000" autoRev="1" fill="hold" tmFilter="0, 0; .33333, 1; 1, 1">
                                          <p:stCondLst>
                                            <p:cond delay="0"/>
                                          </p:stCondLst>
                                        </p:cTn>
                                        <p:tgtEl>
                                          <p:spTgt spid="4">
                                            <p:txEl>
                                              <p:pRg st="6" end="6"/>
                                            </p:txEl>
                                          </p:spTgt>
                                        </p:tgtEl>
                                        <p:attrNameLst>
                                          <p:attrName>fillcolor</p:attrName>
                                        </p:attrNameLst>
                                      </p:cBhvr>
                                      <p:to>
                                        <a:schemeClr val="accent2"/>
                                      </p:to>
                                    </p:animClr>
                                    <p:set>
                                      <p:cBhvr>
                                        <p:cTn id="62" dur="3000" fill="hold"/>
                                        <p:tgtEl>
                                          <p:spTgt spid="4">
                                            <p:txEl>
                                              <p:pRg st="6" end="6"/>
                                            </p:txEl>
                                          </p:spTgt>
                                        </p:tgtEl>
                                        <p:attrNameLst>
                                          <p:attrName>fill.type</p:attrName>
                                        </p:attrNameLst>
                                      </p:cBhvr>
                                      <p:to>
                                        <p:strVal val="solid"/>
                                      </p:to>
                                    </p:set>
                                    <p:set>
                                      <p:cBhvr>
                                        <p:cTn id="63" dur="3000" fill="hold"/>
                                        <p:tgtEl>
                                          <p:spTgt spid="4">
                                            <p:txEl>
                                              <p:pRg st="6" end="6"/>
                                            </p:txEl>
                                          </p:spTgt>
                                        </p:tgtEl>
                                        <p:attrNameLst>
                                          <p:attrName>fill.on</p:attrName>
                                        </p:attrNameLst>
                                      </p:cBhvr>
                                      <p:to>
                                        <p:strVal val="true"/>
                                      </p:to>
                                    </p:set>
                                    <p:animScale>
                                      <p:cBhvr>
                                        <p:cTn id="64" dur="1500" accel="50000" autoRev="1" fill="hold" tmFilter="0, 0; .33333, 1; 1, 1">
                                          <p:stCondLst>
                                            <p:cond delay="0"/>
                                          </p:stCondLst>
                                        </p:cTn>
                                        <p:tgtEl>
                                          <p:spTgt spid="4">
                                            <p:txEl>
                                              <p:pRg st="6" end="6"/>
                                            </p:txEl>
                                          </p:spTgt>
                                        </p:tgtEl>
                                      </p:cBhvr>
                                      <p:from x="100000" y="100000"/>
                                      <p:to x="100000" y="140000"/>
                                    </p:animScale>
                                  </p:childTnLst>
                                </p:cTn>
                              </p:par>
                            </p:childTnLst>
                          </p:cTn>
                        </p:par>
                      </p:childTnLst>
                    </p:cTn>
                  </p:par>
                  <p:par>
                    <p:cTn id="65" fill="hold">
                      <p:stCondLst>
                        <p:cond delay="indefinite"/>
                      </p:stCondLst>
                      <p:childTnLst>
                        <p:par>
                          <p:cTn id="66" fill="hold">
                            <p:stCondLst>
                              <p:cond delay="0"/>
                            </p:stCondLst>
                            <p:childTnLst>
                              <p:par>
                                <p:cTn id="67" presetID="33" presetClass="emph" presetSubtype="0" fill="remove" nodeType="clickEffect">
                                  <p:stCondLst>
                                    <p:cond delay="0"/>
                                  </p:stCondLst>
                                  <p:childTnLst>
                                    <p:animClr clrSpc="rgb" dir="cw">
                                      <p:cBhvr override="childStyle">
                                        <p:cTn id="68" dur="1500" accel="50000" autoRev="1" fill="hold" tmFilter="0, 0; .33333, 1; 1, 1">
                                          <p:stCondLst>
                                            <p:cond delay="0"/>
                                          </p:stCondLst>
                                        </p:cTn>
                                        <p:tgtEl>
                                          <p:spTgt spid="4">
                                            <p:txEl>
                                              <p:pRg st="7" end="7"/>
                                            </p:txEl>
                                          </p:spTgt>
                                        </p:tgtEl>
                                        <p:attrNameLst>
                                          <p:attrName>style.color</p:attrName>
                                        </p:attrNameLst>
                                      </p:cBhvr>
                                      <p:to>
                                        <a:schemeClr val="accent2"/>
                                      </p:to>
                                    </p:animClr>
                                    <p:animClr clrSpc="rgb" dir="cw">
                                      <p:cBhvr>
                                        <p:cTn id="69" dur="1500" accel="50000" autoRev="1" fill="hold" tmFilter="0, 0; .33333, 1; 1, 1">
                                          <p:stCondLst>
                                            <p:cond delay="0"/>
                                          </p:stCondLst>
                                        </p:cTn>
                                        <p:tgtEl>
                                          <p:spTgt spid="4">
                                            <p:txEl>
                                              <p:pRg st="7" end="7"/>
                                            </p:txEl>
                                          </p:spTgt>
                                        </p:tgtEl>
                                        <p:attrNameLst>
                                          <p:attrName>fillcolor</p:attrName>
                                        </p:attrNameLst>
                                      </p:cBhvr>
                                      <p:to>
                                        <a:schemeClr val="accent2"/>
                                      </p:to>
                                    </p:animClr>
                                    <p:set>
                                      <p:cBhvr>
                                        <p:cTn id="70" dur="3000" fill="hold"/>
                                        <p:tgtEl>
                                          <p:spTgt spid="4">
                                            <p:txEl>
                                              <p:pRg st="7" end="7"/>
                                            </p:txEl>
                                          </p:spTgt>
                                        </p:tgtEl>
                                        <p:attrNameLst>
                                          <p:attrName>fill.type</p:attrName>
                                        </p:attrNameLst>
                                      </p:cBhvr>
                                      <p:to>
                                        <p:strVal val="solid"/>
                                      </p:to>
                                    </p:set>
                                    <p:set>
                                      <p:cBhvr>
                                        <p:cTn id="71" dur="3000" fill="hold"/>
                                        <p:tgtEl>
                                          <p:spTgt spid="4">
                                            <p:txEl>
                                              <p:pRg st="7" end="7"/>
                                            </p:txEl>
                                          </p:spTgt>
                                        </p:tgtEl>
                                        <p:attrNameLst>
                                          <p:attrName>fill.on</p:attrName>
                                        </p:attrNameLst>
                                      </p:cBhvr>
                                      <p:to>
                                        <p:strVal val="true"/>
                                      </p:to>
                                    </p:set>
                                    <p:animScale>
                                      <p:cBhvr>
                                        <p:cTn id="72" dur="1500" accel="50000" autoRev="1" fill="hold" tmFilter="0, 0; .33333, 1; 1, 1">
                                          <p:stCondLst>
                                            <p:cond delay="0"/>
                                          </p:stCondLst>
                                        </p:cTn>
                                        <p:tgtEl>
                                          <p:spTgt spid="4">
                                            <p:txEl>
                                              <p:pRg st="7" end="7"/>
                                            </p:txEl>
                                          </p:spTgt>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338945" y="0"/>
            <a:ext cx="6677891" cy="1011381"/>
          </a:xfrm>
          <a:prstGeom prst="rect">
            <a:avLst/>
          </a:prstGeom>
        </p:spPr>
      </p:pic>
      <p:pic>
        <p:nvPicPr>
          <p:cNvPr id="4" name="Picture 3"/>
          <p:cNvPicPr>
            <a:picLocks noChangeAspect="1"/>
          </p:cNvPicPr>
          <p:nvPr/>
        </p:nvPicPr>
        <p:blipFill>
          <a:blip r:embed="rId3"/>
          <a:stretch>
            <a:fillRect/>
          </a:stretch>
        </p:blipFill>
        <p:spPr>
          <a:xfrm>
            <a:off x="0" y="886690"/>
            <a:ext cx="12192000" cy="5971309"/>
          </a:xfrm>
          <a:prstGeom prst="rect">
            <a:avLst/>
          </a:prstGeom>
        </p:spPr>
      </p:pic>
    </p:spTree>
    <p:extLst>
      <p:ext uri="{BB962C8B-B14F-4D97-AF65-F5344CB8AC3E}">
        <p14:creationId xmlns:p14="http://schemas.microsoft.com/office/powerpoint/2010/main" val="2575003532"/>
      </p:ext>
    </p:extLst>
  </p:cSld>
  <p:clrMapOvr>
    <a:masterClrMapping/>
  </p:clrMapOvr>
  <p:transition spd="slow">
    <p:wheel spokes="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025745" cy="6839666"/>
          </a:xfrm>
          <a:prstGeom prst="rect">
            <a:avLst/>
          </a:prstGeom>
        </p:spPr>
      </p:pic>
    </p:spTree>
    <p:extLst>
      <p:ext uri="{BB962C8B-B14F-4D97-AF65-F5344CB8AC3E}">
        <p14:creationId xmlns:p14="http://schemas.microsoft.com/office/powerpoint/2010/main" val="23767573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589"/>
            <a:ext cx="12192000" cy="6853411"/>
          </a:xfrm>
          <a:prstGeom prst="rect">
            <a:avLst/>
          </a:prstGeom>
        </p:spPr>
      </p:pic>
    </p:spTree>
    <p:extLst>
      <p:ext uri="{BB962C8B-B14F-4D97-AF65-F5344CB8AC3E}">
        <p14:creationId xmlns:p14="http://schemas.microsoft.com/office/powerpoint/2010/main" val="24556602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3767520" y="4196294"/>
            <a:ext cx="1443094"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792332" y="2837384"/>
            <a:ext cx="1443094"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810000" y="1519561"/>
            <a:ext cx="1443094"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552103" y="2750855"/>
            <a:ext cx="4639898"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7625910" y="2944937"/>
            <a:ext cx="4310795" cy="523220"/>
          </a:xfrm>
          <a:prstGeom prst="rect">
            <a:avLst/>
          </a:prstGeom>
          <a:noFill/>
        </p:spPr>
        <p:txBody>
          <a:bodyPr wrap="none" rtlCol="0">
            <a:spAutoFit/>
          </a:bodyPr>
          <a:lstStyle/>
          <a:p>
            <a:r>
              <a:rPr lang="fa-IR" sz="2800" b="1" dirty="0" smtClean="0">
                <a:cs typeface="B Nazanin" panose="00000400000000000000" pitchFamily="2" charset="-78"/>
              </a:rPr>
              <a:t>1)انواع مسئولیتها </a:t>
            </a:r>
            <a:r>
              <a:rPr lang="fa-IR" sz="2800" b="1" dirty="0" err="1" smtClean="0">
                <a:cs typeface="B Nazanin" panose="00000400000000000000" pitchFamily="2" charset="-78"/>
              </a:rPr>
              <a:t>والزامات</a:t>
            </a:r>
            <a:r>
              <a:rPr lang="fa-IR" sz="2800" b="1" dirty="0" smtClean="0">
                <a:cs typeface="B Nazanin" panose="00000400000000000000" pitchFamily="2" charset="-78"/>
              </a:rPr>
              <a:t> قانونی </a:t>
            </a:r>
            <a:endParaRPr lang="en-US" sz="2800" b="1" dirty="0">
              <a:cs typeface="B Nazanin" panose="00000400000000000000" pitchFamily="2" charset="-78"/>
            </a:endParaRPr>
          </a:p>
        </p:txBody>
      </p:sp>
      <p:sp>
        <p:nvSpPr>
          <p:cNvPr id="3" name="TextBox 2"/>
          <p:cNvSpPr txBox="1"/>
          <p:nvPr/>
        </p:nvSpPr>
        <p:spPr>
          <a:xfrm>
            <a:off x="3767520" y="1746926"/>
            <a:ext cx="1407758" cy="523220"/>
          </a:xfrm>
          <a:prstGeom prst="rect">
            <a:avLst/>
          </a:prstGeom>
          <a:noFill/>
        </p:spPr>
        <p:txBody>
          <a:bodyPr wrap="none" rtlCol="0">
            <a:spAutoFit/>
          </a:bodyPr>
          <a:lstStyle/>
          <a:p>
            <a:r>
              <a:rPr lang="fa-IR" sz="2800" b="1" dirty="0" smtClean="0">
                <a:cs typeface="B Nazanin" panose="00000400000000000000" pitchFamily="2" charset="-78"/>
              </a:rPr>
              <a:t>1) انفرادی</a:t>
            </a:r>
            <a:endParaRPr lang="en-US" sz="2800" b="1" dirty="0">
              <a:cs typeface="B Nazanin" panose="00000400000000000000" pitchFamily="2" charset="-78"/>
            </a:endParaRPr>
          </a:p>
        </p:txBody>
      </p:sp>
      <p:sp>
        <p:nvSpPr>
          <p:cNvPr id="4" name="TextBox 3"/>
          <p:cNvSpPr txBox="1"/>
          <p:nvPr/>
        </p:nvSpPr>
        <p:spPr>
          <a:xfrm>
            <a:off x="3870148" y="3032974"/>
            <a:ext cx="1322798" cy="523220"/>
          </a:xfrm>
          <a:prstGeom prst="rect">
            <a:avLst/>
          </a:prstGeom>
          <a:noFill/>
        </p:spPr>
        <p:txBody>
          <a:bodyPr wrap="none" rtlCol="0">
            <a:spAutoFit/>
          </a:bodyPr>
          <a:lstStyle/>
          <a:p>
            <a:r>
              <a:rPr lang="fa-IR" sz="2800" b="1" dirty="0" smtClean="0">
                <a:cs typeface="B Nazanin" panose="00000400000000000000" pitchFamily="2" charset="-78"/>
              </a:rPr>
              <a:t>2)گروهی</a:t>
            </a:r>
            <a:endParaRPr lang="en-US" sz="2800" b="1" dirty="0">
              <a:cs typeface="B Nazanin" panose="00000400000000000000" pitchFamily="2" charset="-78"/>
            </a:endParaRPr>
          </a:p>
        </p:txBody>
      </p:sp>
      <p:sp>
        <p:nvSpPr>
          <p:cNvPr id="5" name="TextBox 4"/>
          <p:cNvSpPr txBox="1"/>
          <p:nvPr/>
        </p:nvSpPr>
        <p:spPr>
          <a:xfrm>
            <a:off x="3792332" y="4391884"/>
            <a:ext cx="1369286" cy="523220"/>
          </a:xfrm>
          <a:prstGeom prst="rect">
            <a:avLst/>
          </a:prstGeom>
          <a:noFill/>
        </p:spPr>
        <p:txBody>
          <a:bodyPr wrap="none" rtlCol="0">
            <a:spAutoFit/>
          </a:bodyPr>
          <a:lstStyle/>
          <a:p>
            <a:r>
              <a:rPr lang="fa-IR" sz="2800" b="1" dirty="0" smtClean="0">
                <a:cs typeface="B Nazanin" panose="00000400000000000000" pitchFamily="2" charset="-78"/>
              </a:rPr>
              <a:t>3) متقابل</a:t>
            </a:r>
            <a:endParaRPr lang="en-US" sz="2800" b="1" dirty="0">
              <a:cs typeface="B Nazanin" panose="00000400000000000000" pitchFamily="2" charset="-78"/>
            </a:endParaRPr>
          </a:p>
        </p:txBody>
      </p:sp>
      <p:cxnSp>
        <p:nvCxnSpPr>
          <p:cNvPr id="11" name="Straight Arrow Connector 10"/>
          <p:cNvCxnSpPr/>
          <p:nvPr/>
        </p:nvCxnSpPr>
        <p:spPr>
          <a:xfrm flipH="1" flipV="1">
            <a:off x="5422316" y="2131522"/>
            <a:ext cx="2313709" cy="7058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5375564" y="3176805"/>
            <a:ext cx="1989649" cy="59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48508" y="3575710"/>
            <a:ext cx="2483815" cy="968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Left Brace 27"/>
          <p:cNvSpPr/>
          <p:nvPr/>
        </p:nvSpPr>
        <p:spPr>
          <a:xfrm>
            <a:off x="2937164" y="1519561"/>
            <a:ext cx="575060" cy="359113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a:off x="401781" y="2034643"/>
            <a:ext cx="1925527" cy="461665"/>
          </a:xfrm>
          <a:prstGeom prst="rect">
            <a:avLst/>
          </a:prstGeom>
          <a:noFill/>
        </p:spPr>
        <p:txBody>
          <a:bodyPr wrap="none" rtlCol="0">
            <a:spAutoFit/>
          </a:bodyPr>
          <a:lstStyle/>
          <a:p>
            <a:r>
              <a:rPr lang="fa-IR" sz="2400" b="1" dirty="0" smtClean="0">
                <a:solidFill>
                  <a:srgbClr val="FF0000"/>
                </a:solidFill>
                <a:cs typeface="B Nazanin" panose="00000400000000000000" pitchFamily="2" charset="-78"/>
              </a:rPr>
              <a:t>حرفه ای شخصی</a:t>
            </a:r>
            <a:endParaRPr lang="en-US" sz="2400" b="1" dirty="0">
              <a:solidFill>
                <a:srgbClr val="FF0000"/>
              </a:solidFill>
              <a:cs typeface="B Nazanin" panose="00000400000000000000" pitchFamily="2" charset="-78"/>
            </a:endParaRPr>
          </a:p>
        </p:txBody>
      </p:sp>
      <p:sp>
        <p:nvSpPr>
          <p:cNvPr id="30" name="TextBox 29"/>
          <p:cNvSpPr txBox="1"/>
          <p:nvPr/>
        </p:nvSpPr>
        <p:spPr>
          <a:xfrm>
            <a:off x="524411" y="3965461"/>
            <a:ext cx="1680268" cy="461665"/>
          </a:xfrm>
          <a:prstGeom prst="rect">
            <a:avLst/>
          </a:prstGeom>
          <a:noFill/>
        </p:spPr>
        <p:txBody>
          <a:bodyPr wrap="none" rtlCol="0">
            <a:spAutoFit/>
          </a:bodyPr>
          <a:lstStyle/>
          <a:p>
            <a:r>
              <a:rPr lang="fa-IR" sz="2400" b="1" dirty="0" smtClean="0">
                <a:solidFill>
                  <a:srgbClr val="FF0000"/>
                </a:solidFill>
                <a:cs typeface="B Nazanin" panose="00000400000000000000" pitchFamily="2" charset="-78"/>
              </a:rPr>
              <a:t>جایگاه حقوقی</a:t>
            </a:r>
            <a:endParaRPr lang="en-US" sz="2400" b="1" dirty="0">
              <a:solidFill>
                <a:srgbClr val="FF0000"/>
              </a:solidFill>
              <a:cs typeface="B Nazanin" panose="00000400000000000000" pitchFamily="2" charset="-78"/>
            </a:endParaRPr>
          </a:p>
        </p:txBody>
      </p:sp>
      <p:cxnSp>
        <p:nvCxnSpPr>
          <p:cNvPr id="32" name="Straight Arrow Connector 31"/>
          <p:cNvCxnSpPr>
            <a:stCxn id="28" idx="1"/>
          </p:cNvCxnSpPr>
          <p:nvPr/>
        </p:nvCxnSpPr>
        <p:spPr>
          <a:xfrm flipH="1" flipV="1">
            <a:off x="2049118" y="2433961"/>
            <a:ext cx="888046" cy="8811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8" idx="1"/>
          </p:cNvCxnSpPr>
          <p:nvPr/>
        </p:nvCxnSpPr>
        <p:spPr>
          <a:xfrm flipH="1">
            <a:off x="2091598" y="3315128"/>
            <a:ext cx="845566" cy="881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54351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8545" y="72085"/>
            <a:ext cx="12205854" cy="6789549"/>
          </a:xfrm>
          <a:prstGeom prst="rect">
            <a:avLst/>
          </a:prstGeom>
        </p:spPr>
      </p:pic>
    </p:spTree>
    <p:extLst>
      <p:ext uri="{BB962C8B-B14F-4D97-AF65-F5344CB8AC3E}">
        <p14:creationId xmlns:p14="http://schemas.microsoft.com/office/powerpoint/2010/main" val="2680215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7408"/>
            <a:ext cx="12025745" cy="6841523"/>
          </a:xfrm>
          <a:prstGeom prst="rect">
            <a:avLst/>
          </a:prstGeom>
        </p:spPr>
      </p:pic>
    </p:spTree>
    <p:extLst>
      <p:ext uri="{BB962C8B-B14F-4D97-AF65-F5344CB8AC3E}">
        <p14:creationId xmlns:p14="http://schemas.microsoft.com/office/powerpoint/2010/main" val="2968352392"/>
      </p:ext>
    </p:extLst>
  </p:cSld>
  <p:clrMapOvr>
    <a:masterClrMapping/>
  </p:clrMapOvr>
  <p:transition spd="slow">
    <p:wheel spokes="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5410"/>
            <a:ext cx="12191999" cy="6843385"/>
          </a:xfrm>
          <a:prstGeom prst="rect">
            <a:avLst/>
          </a:prstGeom>
        </p:spPr>
      </p:pic>
    </p:spTree>
    <p:extLst>
      <p:ext uri="{BB962C8B-B14F-4D97-AF65-F5344CB8AC3E}">
        <p14:creationId xmlns:p14="http://schemas.microsoft.com/office/powerpoint/2010/main" val="3569948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0"/>
            <a:ext cx="12192000" cy="6858000"/>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342900" marR="0" lvl="0" indent="-342900" defTabSz="914400" rtl="1" eaLnBrk="1" fontAlgn="auto" latinLnBrk="0" hangingPunct="1">
              <a:lnSpc>
                <a:spcPct val="100000"/>
              </a:lnSpc>
              <a:spcBef>
                <a:spcPct val="20000"/>
              </a:spcBef>
              <a:spcAft>
                <a:spcPts val="0"/>
              </a:spcAft>
              <a:buClrTx/>
              <a:buSzTx/>
              <a:buFont typeface="Arial" pitchFamily="34" charset="0"/>
              <a:buChar char="•"/>
              <a:tabLst/>
              <a:defRPr/>
            </a:pPr>
            <a:endParaRPr kumimoji="0" lang="fa-IR" sz="3200" b="0" i="0" u="none" strike="noStrike" kern="1200" cap="none" spc="0" normalizeH="0" baseline="0" noProof="0" dirty="0" smtClean="0">
              <a:ln>
                <a:noFill/>
              </a:ln>
              <a:solidFill>
                <a:sysClr val="windowText" lastClr="000000"/>
              </a:solidFill>
              <a:effectLst/>
              <a:uLnTx/>
              <a:uFillTx/>
              <a:latin typeface="Calibri"/>
              <a:cs typeface="Arial" panose="020B0604020202020204" pitchFamily="34" charset="0"/>
            </a:endParaRPr>
          </a:p>
          <a:p>
            <a:pPr marL="342900" marR="0" lvl="0" indent="-342900" defTabSz="914400" rtl="1" eaLnBrk="1" fontAlgn="auto" latinLnBrk="0" hangingPunct="1">
              <a:lnSpc>
                <a:spcPct val="100000"/>
              </a:lnSpc>
              <a:spcBef>
                <a:spcPct val="20000"/>
              </a:spcBef>
              <a:spcAft>
                <a:spcPts val="0"/>
              </a:spcAft>
              <a:buClrTx/>
              <a:buSzTx/>
              <a:buFont typeface="Arial" pitchFamily="34" charset="0"/>
              <a:buChar char="•"/>
              <a:tabLst/>
              <a:defRPr/>
            </a:pPr>
            <a:endParaRPr kumimoji="0" lang="fa-IR" sz="3200" b="0" i="0" u="none" strike="noStrike" kern="1200" cap="none" spc="0" normalizeH="0" baseline="0" noProof="0" dirty="0" smtClean="0">
              <a:ln>
                <a:noFill/>
              </a:ln>
              <a:solidFill>
                <a:sysClr val="windowText" lastClr="000000"/>
              </a:solidFill>
              <a:effectLst/>
              <a:uLnTx/>
              <a:uFillTx/>
              <a:latin typeface="Calibri"/>
              <a:cs typeface="Arial" panose="020B0604020202020204" pitchFamily="34" charset="0"/>
            </a:endParaRPr>
          </a:p>
          <a:p>
            <a:pPr marL="342900" marR="0" lvl="0" indent="-342900" defTabSz="914400" rtl="1" eaLnBrk="1" fontAlgn="auto" latinLnBrk="0" hangingPunct="1">
              <a:lnSpc>
                <a:spcPct val="100000"/>
              </a:lnSpc>
              <a:spcBef>
                <a:spcPct val="20000"/>
              </a:spcBef>
              <a:spcAft>
                <a:spcPts val="0"/>
              </a:spcAft>
              <a:buClrTx/>
              <a:buSzTx/>
              <a:buFont typeface="Arial" pitchFamily="34" charset="0"/>
              <a:buChar char="•"/>
              <a:tabLst/>
              <a:defRPr/>
            </a:pPr>
            <a:endParaRPr kumimoji="0" lang="fa-IR" sz="3200" b="0" i="0" u="none" strike="noStrike" kern="1200" cap="none" spc="0" normalizeH="0" baseline="0" noProof="0" dirty="0" smtClean="0">
              <a:ln>
                <a:noFill/>
              </a:ln>
              <a:solidFill>
                <a:sysClr val="windowText" lastClr="000000"/>
              </a:solidFill>
              <a:effectLst/>
              <a:uLnTx/>
              <a:uFillTx/>
              <a:latin typeface="Calibri"/>
              <a:cs typeface="Arial" panose="020B0604020202020204" pitchFamily="34" charset="0"/>
            </a:endParaRPr>
          </a:p>
          <a:p>
            <a:pPr marL="342900" marR="0" lvl="0" indent="-342900"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fa-IR" sz="3200" b="0" i="0" u="none" strike="noStrike" kern="1200" cap="none" spc="0" normalizeH="0" baseline="0" noProof="0" dirty="0" smtClean="0">
                <a:ln>
                  <a:noFill/>
                </a:ln>
                <a:solidFill>
                  <a:sysClr val="windowText" lastClr="000000"/>
                </a:solidFill>
                <a:effectLst/>
                <a:uLnTx/>
                <a:uFillTx/>
                <a:latin typeface="Calibri"/>
                <a:cs typeface="Arial" panose="020B0604020202020204" pitchFamily="34" charset="0"/>
              </a:rPr>
              <a:t>1-انتخاب شرکت بیمه گرو نمایندگی مناسب</a:t>
            </a:r>
          </a:p>
          <a:p>
            <a:pPr marL="342900" marR="0" lvl="0" indent="-342900"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fa-IR" sz="3200" b="0" i="0" u="none" strike="noStrike" kern="1200" cap="none" spc="0" normalizeH="0" baseline="0" noProof="0" dirty="0" smtClean="0">
                <a:ln>
                  <a:noFill/>
                </a:ln>
                <a:solidFill>
                  <a:sysClr val="windowText" lastClr="000000"/>
                </a:solidFill>
                <a:effectLst/>
                <a:uLnTx/>
                <a:uFillTx/>
                <a:latin typeface="Calibri"/>
                <a:cs typeface="Arial" panose="020B0604020202020204" pitchFamily="34" charset="0"/>
              </a:rPr>
              <a:t>2-شناسائی ریسک مورد درخواست بیمه نامه</a:t>
            </a:r>
          </a:p>
          <a:p>
            <a:pPr marL="342900" marR="0" lvl="0" indent="-342900"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fa-IR" sz="3200" b="0" i="0" u="none" strike="noStrike" kern="1200" cap="none" spc="0" normalizeH="0" baseline="0" noProof="0" dirty="0" smtClean="0">
                <a:ln>
                  <a:noFill/>
                </a:ln>
                <a:solidFill>
                  <a:sysClr val="windowText" lastClr="000000"/>
                </a:solidFill>
                <a:effectLst/>
                <a:uLnTx/>
                <a:uFillTx/>
                <a:latin typeface="Calibri"/>
                <a:cs typeface="Arial" panose="020B0604020202020204" pitchFamily="34" charset="0"/>
              </a:rPr>
              <a:t>3-تکمیل فرم پیشنهاد بصورت دقیق توسط بیمه گذار ودریافت یک کپی ازفرم پیشنهادتکمیل وتائیدشده توسط بیمه گر</a:t>
            </a:r>
          </a:p>
          <a:p>
            <a:pPr marL="342900" marR="0" lvl="0" indent="-342900"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fa-IR" sz="3200" b="0" i="0" u="none" strike="noStrike" kern="1200" cap="none" spc="0" normalizeH="0" baseline="0" noProof="0" dirty="0" smtClean="0">
                <a:ln>
                  <a:noFill/>
                </a:ln>
                <a:solidFill>
                  <a:sysClr val="windowText" lastClr="000000"/>
                </a:solidFill>
                <a:effectLst/>
                <a:uLnTx/>
                <a:uFillTx/>
                <a:latin typeface="Calibri"/>
                <a:cs typeface="Arial" panose="020B0604020202020204" pitchFamily="34" charset="0"/>
              </a:rPr>
              <a:t>4-پرداخت حق بیمه بصورت نقد/نقد واقساط و دریافت رسید رسمی بیمه گر</a:t>
            </a:r>
          </a:p>
          <a:p>
            <a:pPr marL="342900" marR="0" lvl="0" indent="-342900"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fa-IR" sz="3200" b="0" i="0" u="none" strike="noStrike" kern="1200" cap="none" spc="0" normalizeH="0" baseline="0" noProof="0" dirty="0" smtClean="0">
                <a:ln>
                  <a:noFill/>
                </a:ln>
                <a:solidFill>
                  <a:sysClr val="windowText" lastClr="000000"/>
                </a:solidFill>
                <a:effectLst/>
                <a:uLnTx/>
                <a:uFillTx/>
                <a:latin typeface="Calibri"/>
                <a:cs typeface="Arial" panose="020B0604020202020204" pitchFamily="34" charset="0"/>
              </a:rPr>
              <a:t>5-دریافت (بیمه نامه وتطبیق مفاد با پیشنهاد و فرایند دریافت خسارت )</a:t>
            </a:r>
            <a:endParaRPr kumimoji="0" lang="fa-IR" sz="3200" b="0" i="0" u="none" strike="noStrike" kern="1200" cap="none" spc="0" normalizeH="0" baseline="0" noProof="0" dirty="0">
              <a:ln>
                <a:noFill/>
              </a:ln>
              <a:solidFill>
                <a:sysClr val="windowText" lastClr="000000"/>
              </a:solidFill>
              <a:effectLst/>
              <a:uLnTx/>
              <a:uFillTx/>
              <a:latin typeface="Calibri"/>
              <a:cs typeface="Arial" panose="020B0604020202020204" pitchFamily="34" charset="0"/>
            </a:endParaRPr>
          </a:p>
        </p:txBody>
      </p:sp>
      <p:sp>
        <p:nvSpPr>
          <p:cNvPr id="5" name="Rectangle 4"/>
          <p:cNvSpPr/>
          <p:nvPr/>
        </p:nvSpPr>
        <p:spPr>
          <a:xfrm>
            <a:off x="3524232" y="571480"/>
            <a:ext cx="5143536" cy="584775"/>
          </a:xfrm>
          <a:prstGeom prst="rect">
            <a:avLst/>
          </a:prstGeom>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0" cap="none" spc="0" normalizeH="0" baseline="0" noProof="0" dirty="0" smtClean="0">
                <a:ln>
                  <a:noFill/>
                </a:ln>
                <a:solidFill>
                  <a:prstClr val="black"/>
                </a:solidFill>
                <a:effectLst/>
                <a:uLnTx/>
                <a:uFillTx/>
              </a:rPr>
              <a:t>فرایند خرید بیمه نامه:</a:t>
            </a:r>
          </a:p>
        </p:txBody>
      </p:sp>
      <p:pic>
        <p:nvPicPr>
          <p:cNvPr id="6" name="Picture 5"/>
          <p:cNvPicPr>
            <a:picLocks noChangeAspect="1"/>
          </p:cNvPicPr>
          <p:nvPr/>
        </p:nvPicPr>
        <p:blipFill>
          <a:blip r:embed="rId2"/>
          <a:stretch>
            <a:fillRect/>
          </a:stretch>
        </p:blipFill>
        <p:spPr>
          <a:xfrm>
            <a:off x="866620" y="354846"/>
            <a:ext cx="2755631" cy="2462997"/>
          </a:xfrm>
          <a:prstGeom prst="rect">
            <a:avLst/>
          </a:prstGeom>
        </p:spPr>
      </p:pic>
    </p:spTree>
    <p:extLst>
      <p:ext uri="{BB962C8B-B14F-4D97-AF65-F5344CB8AC3E}">
        <p14:creationId xmlns:p14="http://schemas.microsoft.com/office/powerpoint/2010/main" val="18523401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 calcmode="lin" valueType="num">
                                      <p:cBhvr additive="base">
                                        <p:cTn id="1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additive="base">
                                        <p:cTn id="1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 calcmode="lin" valueType="num">
                                      <p:cBhvr additive="base">
                                        <p:cTn id="29" dur="20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0" dur="20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0836" y="1"/>
            <a:ext cx="12192000" cy="6858000"/>
          </a:xfrm>
          <a:prstGeom prst="rect">
            <a:avLst/>
          </a:prstGeom>
        </p:spPr>
      </p:pic>
      <p:pic>
        <p:nvPicPr>
          <p:cNvPr id="5" name="Picture 4"/>
          <p:cNvPicPr>
            <a:picLocks noChangeAspect="1"/>
          </p:cNvPicPr>
          <p:nvPr/>
        </p:nvPicPr>
        <p:blipFill>
          <a:blip r:embed="rId3"/>
          <a:stretch>
            <a:fillRect/>
          </a:stretch>
        </p:blipFill>
        <p:spPr>
          <a:xfrm>
            <a:off x="2487953" y="3641972"/>
            <a:ext cx="7437765" cy="2566638"/>
          </a:xfrm>
          <a:prstGeom prst="rect">
            <a:avLst/>
          </a:prstGeom>
        </p:spPr>
      </p:pic>
    </p:spTree>
    <p:extLst>
      <p:ext uri="{BB962C8B-B14F-4D97-AF65-F5344CB8AC3E}">
        <p14:creationId xmlns:p14="http://schemas.microsoft.com/office/powerpoint/2010/main" val="312059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0" y="0"/>
            <a:ext cx="12192000" cy="6858000"/>
          </a:xfrm>
          <a:prstGeom prst="rect">
            <a:avLst/>
          </a:prstGeom>
        </p:spPr>
        <p:style>
          <a:lnRef idx="1">
            <a:schemeClr val="accent1"/>
          </a:lnRef>
          <a:fillRef idx="2">
            <a:schemeClr val="accent1"/>
          </a:fillRef>
          <a:effectRef idx="1">
            <a:schemeClr val="accent1"/>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rtl="1"/>
            <a:r>
              <a:rPr lang="fa-IR" dirty="0" smtClean="0">
                <a:solidFill>
                  <a:srgbClr val="FF0000"/>
                </a:solidFill>
              </a:rPr>
              <a:t>هدف</a:t>
            </a:r>
            <a:r>
              <a:rPr lang="fa-IR" dirty="0" smtClean="0"/>
              <a:t>:</a:t>
            </a:r>
          </a:p>
          <a:p>
            <a:pPr algn="just" rtl="1"/>
            <a:r>
              <a:rPr lang="fa-IR" dirty="0" smtClean="0"/>
              <a:t>تحقق </a:t>
            </a:r>
            <a:r>
              <a:rPr lang="fa-IR" dirty="0" smtClean="0">
                <a:solidFill>
                  <a:srgbClr val="FF0000"/>
                </a:solidFill>
              </a:rPr>
              <a:t>عدالت</a:t>
            </a:r>
            <a:r>
              <a:rPr lang="fa-IR" dirty="0" smtClean="0"/>
              <a:t> درجامعه ، از اهداف تعیین مسئولیت خسارت می باشد. که با استفاده  ازنظرات زیربدست می آید.</a:t>
            </a:r>
          </a:p>
          <a:p>
            <a:pPr algn="just" rtl="1"/>
            <a:r>
              <a:rPr lang="fa-IR" dirty="0" smtClean="0"/>
              <a:t>1-نظریه مبتنی بر</a:t>
            </a:r>
            <a:r>
              <a:rPr lang="fa-IR" dirty="0" smtClean="0">
                <a:solidFill>
                  <a:srgbClr val="FF0000"/>
                </a:solidFill>
              </a:rPr>
              <a:t>تقصیر </a:t>
            </a:r>
            <a:r>
              <a:rPr lang="fa-IR" dirty="0" smtClean="0"/>
              <a:t>: مسئولیت براساس رابطه علیت وقوع خسارت به مقصربصورت مستقیم مشخص می شود. میزان قصور در صدور رای و ملاک  تعیین مجازات مقصرمیباشد.مانند:مسئولیت درحوادث محیط کارویا حوادث ناشی ازبکار گیری وسائل وتجهیزات -خسارت ناشی از حرفه و شغل (حقیقی – حقوقی )</a:t>
            </a:r>
          </a:p>
          <a:p>
            <a:pPr algn="just" rtl="1"/>
            <a:r>
              <a:rPr lang="fa-IR" dirty="0" smtClean="0"/>
              <a:t>2-نظریه </a:t>
            </a:r>
            <a:r>
              <a:rPr lang="fa-IR" dirty="0" smtClean="0">
                <a:solidFill>
                  <a:srgbClr val="FF0000"/>
                </a:solidFill>
              </a:rPr>
              <a:t>خطر</a:t>
            </a:r>
            <a:r>
              <a:rPr lang="fa-IR" dirty="0" smtClean="0"/>
              <a:t>: برای مطالبه خسارت اثبات تقصیر لازم نیست ؛ کافی است که زیاندیده ورود ضررووجودرابطه سببیت را اثبات کند.مانند: مسئولیت مدنی دارندگان وسائط نقلیه موتوری زمینی</a:t>
            </a:r>
          </a:p>
          <a:p>
            <a:pPr algn="just" rtl="1"/>
            <a:r>
              <a:rPr lang="fa-IR" dirty="0" smtClean="0"/>
              <a:t>**</a:t>
            </a:r>
            <a:r>
              <a:rPr lang="fa-IR" dirty="0" smtClean="0">
                <a:solidFill>
                  <a:srgbClr val="FF0000"/>
                </a:solidFill>
              </a:rPr>
              <a:t>مسئولیت مدنی ازمصادیق ریسک وخطر برای اشخاص حقیقی و حقوقی است. بایدبا استفاده ازعلم مدیریت ریسک تبعات آنراحذف ویا کاهش داد. </a:t>
            </a:r>
            <a:endParaRPr lang="fa-IR" dirty="0">
              <a:solidFill>
                <a:srgbClr val="FF0000"/>
              </a:solidFill>
            </a:endParaRPr>
          </a:p>
        </p:txBody>
      </p:sp>
    </p:spTree>
    <p:extLst>
      <p:ext uri="{BB962C8B-B14F-4D97-AF65-F5344CB8AC3E}">
        <p14:creationId xmlns:p14="http://schemas.microsoft.com/office/powerpoint/2010/main" val="108046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2">
                                            <p:txEl>
                                              <p:pRg st="0" end="0"/>
                                            </p:txEl>
                                          </p:spTgt>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2000"/>
                                        <p:tgtEl>
                                          <p:spTgt spid="2">
                                            <p:txEl>
                                              <p:pRg st="1" end="1"/>
                                            </p:txEl>
                                          </p:spTgt>
                                        </p:tgtEl>
                                      </p:cBhvr>
                                    </p:animEffect>
                                    <p:anim calcmode="lin" valueType="num">
                                      <p:cBhvr>
                                        <p:cTn id="14" dur="2000" fill="hold"/>
                                        <p:tgtEl>
                                          <p:spTgt spid="2">
                                            <p:txEl>
                                              <p:pRg st="1" end="1"/>
                                            </p:txEl>
                                          </p:spTgt>
                                        </p:tgtEl>
                                        <p:attrNameLst>
                                          <p:attrName>style.rotation</p:attrName>
                                        </p:attrNameLst>
                                      </p:cBhvr>
                                      <p:tavLst>
                                        <p:tav tm="0">
                                          <p:val>
                                            <p:fltVal val="720"/>
                                          </p:val>
                                        </p:tav>
                                        <p:tav tm="100000">
                                          <p:val>
                                            <p:fltVal val="0"/>
                                          </p:val>
                                        </p:tav>
                                      </p:tavLst>
                                    </p:anim>
                                    <p:anim calcmode="lin" valueType="num">
                                      <p:cBhvr>
                                        <p:cTn id="15" dur="2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6" dur="2000" fill="hold"/>
                                        <p:tgtEl>
                                          <p:spTgt spid="2">
                                            <p:txEl>
                                              <p:pRg st="1" end="1"/>
                                            </p:txEl>
                                          </p:spTgt>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2000"/>
                                        <p:tgtEl>
                                          <p:spTgt spid="2">
                                            <p:txEl>
                                              <p:pRg st="2" end="2"/>
                                            </p:txEl>
                                          </p:spTgt>
                                        </p:tgtEl>
                                      </p:cBhvr>
                                    </p:animEffect>
                                    <p:anim calcmode="lin" valueType="num">
                                      <p:cBhvr>
                                        <p:cTn id="20" dur="2000" fill="hold"/>
                                        <p:tgtEl>
                                          <p:spTgt spid="2">
                                            <p:txEl>
                                              <p:pRg st="2" end="2"/>
                                            </p:txEl>
                                          </p:spTgt>
                                        </p:tgtEl>
                                        <p:attrNameLst>
                                          <p:attrName>style.rotation</p:attrName>
                                        </p:attrNameLst>
                                      </p:cBhvr>
                                      <p:tavLst>
                                        <p:tav tm="0">
                                          <p:val>
                                            <p:fltVal val="720"/>
                                          </p:val>
                                        </p:tav>
                                        <p:tav tm="100000">
                                          <p:val>
                                            <p:fltVal val="0"/>
                                          </p:val>
                                        </p:tav>
                                      </p:tavLst>
                                    </p:anim>
                                    <p:anim calcmode="lin" valueType="num">
                                      <p:cBhvr>
                                        <p:cTn id="21" dur="2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22" dur="2000" fill="hold"/>
                                        <p:tgtEl>
                                          <p:spTgt spid="2">
                                            <p:txEl>
                                              <p:pRg st="2" end="2"/>
                                            </p:txEl>
                                          </p:spTgt>
                                        </p:tgtEl>
                                        <p:attrNameLst>
                                          <p:attrName>ppt_w</p:attrName>
                                        </p:attrNameLst>
                                      </p:cBhvr>
                                      <p:tavLst>
                                        <p:tav tm="0">
                                          <p:val>
                                            <p:fltVal val="0"/>
                                          </p:val>
                                        </p:tav>
                                        <p:tav tm="100000">
                                          <p:val>
                                            <p:strVal val="#ppt_w"/>
                                          </p:val>
                                        </p:tav>
                                      </p:tavLst>
                                    </p:anim>
                                  </p:childTnLst>
                                </p:cTn>
                              </p:par>
                              <p:par>
                                <p:cTn id="23" presetID="35" presetClass="entr" presetSubtype="0"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2000"/>
                                        <p:tgtEl>
                                          <p:spTgt spid="2">
                                            <p:txEl>
                                              <p:pRg st="3" end="3"/>
                                            </p:txEl>
                                          </p:spTgt>
                                        </p:tgtEl>
                                      </p:cBhvr>
                                    </p:animEffect>
                                    <p:anim calcmode="lin" valueType="num">
                                      <p:cBhvr>
                                        <p:cTn id="26" dur="2000" fill="hold"/>
                                        <p:tgtEl>
                                          <p:spTgt spid="2">
                                            <p:txEl>
                                              <p:pRg st="3" end="3"/>
                                            </p:txEl>
                                          </p:spTgt>
                                        </p:tgtEl>
                                        <p:attrNameLst>
                                          <p:attrName>style.rotation</p:attrName>
                                        </p:attrNameLst>
                                      </p:cBhvr>
                                      <p:tavLst>
                                        <p:tav tm="0">
                                          <p:val>
                                            <p:fltVal val="720"/>
                                          </p:val>
                                        </p:tav>
                                        <p:tav tm="100000">
                                          <p:val>
                                            <p:fltVal val="0"/>
                                          </p:val>
                                        </p:tav>
                                      </p:tavLst>
                                    </p:anim>
                                    <p:anim calcmode="lin" valueType="num">
                                      <p:cBhvr>
                                        <p:cTn id="27" dur="2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28" dur="2000" fill="hold"/>
                                        <p:tgtEl>
                                          <p:spTgt spid="2">
                                            <p:txEl>
                                              <p:pRg st="3" end="3"/>
                                            </p:txEl>
                                          </p:spTgt>
                                        </p:tgtEl>
                                        <p:attrNameLst>
                                          <p:attrName>ppt_w</p:attrName>
                                        </p:attrNameLst>
                                      </p:cBhvr>
                                      <p:tavLst>
                                        <p:tav tm="0">
                                          <p:val>
                                            <p:fltVal val="0"/>
                                          </p:val>
                                        </p:tav>
                                        <p:tav tm="100000">
                                          <p:val>
                                            <p:strVal val="#ppt_w"/>
                                          </p:val>
                                        </p:tav>
                                      </p:tavLst>
                                    </p:anim>
                                  </p:childTnLst>
                                </p:cTn>
                              </p:par>
                              <p:par>
                                <p:cTn id="29" presetID="35" presetClass="entr" presetSubtype="0" fill="hold" nodeType="with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2000"/>
                                        <p:tgtEl>
                                          <p:spTgt spid="2">
                                            <p:txEl>
                                              <p:pRg st="4" end="4"/>
                                            </p:txEl>
                                          </p:spTgt>
                                        </p:tgtEl>
                                      </p:cBhvr>
                                    </p:animEffect>
                                    <p:anim calcmode="lin" valueType="num">
                                      <p:cBhvr>
                                        <p:cTn id="32" dur="2000" fill="hold"/>
                                        <p:tgtEl>
                                          <p:spTgt spid="2">
                                            <p:txEl>
                                              <p:pRg st="4" end="4"/>
                                            </p:txEl>
                                          </p:spTgt>
                                        </p:tgtEl>
                                        <p:attrNameLst>
                                          <p:attrName>style.rotation</p:attrName>
                                        </p:attrNameLst>
                                      </p:cBhvr>
                                      <p:tavLst>
                                        <p:tav tm="0">
                                          <p:val>
                                            <p:fltVal val="720"/>
                                          </p:val>
                                        </p:tav>
                                        <p:tav tm="100000">
                                          <p:val>
                                            <p:fltVal val="0"/>
                                          </p:val>
                                        </p:tav>
                                      </p:tavLst>
                                    </p:anim>
                                    <p:anim calcmode="lin" valueType="num">
                                      <p:cBhvr>
                                        <p:cTn id="33" dur="2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34" dur="2000" fill="hold"/>
                                        <p:tgtEl>
                                          <p:spTgt spid="2">
                                            <p:txEl>
                                              <p:pRg st="4" end="4"/>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562" y="2103437"/>
            <a:ext cx="11060875" cy="1325563"/>
          </a:xfrm>
        </p:spPr>
        <p:txBody>
          <a:bodyPr/>
          <a:lstStyle/>
          <a:p>
            <a:pPr algn="ctr"/>
            <a:r>
              <a:rPr lang="fa-IR" dirty="0" smtClean="0">
                <a:solidFill>
                  <a:schemeClr val="accent2">
                    <a:lumMod val="50000"/>
                  </a:schemeClr>
                </a:solidFill>
              </a:rPr>
              <a:t>تعدادی از قوانین ومقررات الزام آور وتنویر مسئولیت مدنی </a:t>
            </a:r>
            <a:endParaRPr lang="en-US" dirty="0">
              <a:solidFill>
                <a:schemeClr val="accent2">
                  <a:lumMod val="50000"/>
                </a:schemeClr>
              </a:solidFill>
            </a:endParaRPr>
          </a:p>
        </p:txBody>
      </p:sp>
    </p:spTree>
    <p:extLst>
      <p:ext uri="{BB962C8B-B14F-4D97-AF65-F5344CB8AC3E}">
        <p14:creationId xmlns:p14="http://schemas.microsoft.com/office/powerpoint/2010/main" val="252644755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975307" y="274638"/>
            <a:ext cx="8229600" cy="582594"/>
          </a:xfrm>
        </p:spPr>
        <p:txBody>
          <a:bodyPr>
            <a:normAutofit fontScale="90000"/>
          </a:bodyPr>
          <a:lstStyle/>
          <a:p>
            <a:pPr algn="ctr" rtl="1"/>
            <a:r>
              <a:rPr lang="fa-IR" dirty="0" smtClean="0"/>
              <a:t/>
            </a:r>
            <a:br>
              <a:rPr lang="fa-IR" dirty="0" smtClean="0"/>
            </a:br>
            <a:r>
              <a:rPr lang="fa-IR" dirty="0" smtClean="0"/>
              <a:t/>
            </a:r>
            <a:br>
              <a:rPr lang="fa-IR" dirty="0" smtClean="0"/>
            </a:br>
            <a:endParaRPr lang="fa-IR" dirty="0"/>
          </a:p>
        </p:txBody>
      </p:sp>
      <p:sp>
        <p:nvSpPr>
          <p:cNvPr id="8" name="Content Placeholder 2"/>
          <p:cNvSpPr txBox="1">
            <a:spLocks/>
          </p:cNvSpPr>
          <p:nvPr/>
        </p:nvSpPr>
        <p:spPr>
          <a:xfrm>
            <a:off x="0" y="274638"/>
            <a:ext cx="12189052" cy="60007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dirty="0" smtClean="0">
                <a:solidFill>
                  <a:srgbClr val="FFFF00"/>
                </a:solidFill>
              </a:rPr>
              <a:t> </a:t>
            </a:r>
            <a:r>
              <a:rPr lang="fa-IR" dirty="0" smtClean="0"/>
              <a:t>برای یک درمانگر درمحدوده عملیات حرفه ای :</a:t>
            </a:r>
          </a:p>
          <a:p>
            <a:pPr marL="0" indent="0" algn="r" rtl="1">
              <a:buNone/>
            </a:pPr>
            <a:endParaRPr lang="fa-IR" dirty="0" smtClean="0"/>
          </a:p>
          <a:p>
            <a:pPr algn="r" rtl="1"/>
            <a:r>
              <a:rPr lang="fa-IR" dirty="0" smtClean="0"/>
              <a:t>1-خسارت ناشی ازحرفه وتخصص درفرایند </a:t>
            </a:r>
            <a:r>
              <a:rPr lang="fa-IR"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درمان  بیمار</a:t>
            </a:r>
            <a:r>
              <a:rPr lang="fa-IR" dirty="0" smtClean="0"/>
              <a:t>: </a:t>
            </a:r>
            <a:r>
              <a:rPr lang="fa-IR" dirty="0" smtClean="0">
                <a:latin typeface="Agency FB" pitchFamily="34" charset="0"/>
              </a:rPr>
              <a:t>تصمیمات درعملیات تشخیصی ،درمانی - مواد بکاربرده شده - عملکرد تجهیزات در(مطب /مرکز درمانی،کلینیک)</a:t>
            </a:r>
          </a:p>
          <a:p>
            <a:pPr algn="r" rtl="1">
              <a:buFont typeface="Arial" panose="020B0604020202020204" pitchFamily="34" charset="0"/>
              <a:buNone/>
            </a:pPr>
            <a:r>
              <a:rPr lang="fa-IR" dirty="0" smtClean="0">
                <a:latin typeface="Agency FB" pitchFamily="34" charset="0"/>
              </a:rPr>
              <a:t>  2-خسارت وارده به </a:t>
            </a:r>
            <a:r>
              <a:rPr lang="fa-IR"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gency FB" pitchFamily="34" charset="0"/>
              </a:rPr>
              <a:t>همراهان بیمار و ذوالحقوق وی </a:t>
            </a:r>
            <a:r>
              <a:rPr lang="fa-IR" dirty="0" smtClean="0">
                <a:latin typeface="Agency FB" pitchFamily="34" charset="0"/>
              </a:rPr>
              <a:t>اززمان ورود تا خروج از محل مرکز در(مطب /مرکز </a:t>
            </a:r>
            <a:r>
              <a:rPr lang="fa-IR" dirty="0" err="1" smtClean="0">
                <a:latin typeface="Agency FB" pitchFamily="34" charset="0"/>
              </a:rPr>
              <a:t>درمانی،کلینیک</a:t>
            </a:r>
            <a:r>
              <a:rPr lang="fa-IR" dirty="0" smtClean="0">
                <a:latin typeface="Agency FB" pitchFamily="34" charset="0"/>
              </a:rPr>
              <a:t>)</a:t>
            </a:r>
          </a:p>
          <a:p>
            <a:pPr algn="r" rtl="1">
              <a:buFont typeface="Arial" panose="020B0604020202020204" pitchFamily="34" charset="0"/>
              <a:buNone/>
            </a:pPr>
            <a:r>
              <a:rPr lang="fa-IR" dirty="0" smtClean="0">
                <a:latin typeface="Agency FB" pitchFamily="34" charset="0"/>
              </a:rPr>
              <a:t>   3-خسارت وارده به </a:t>
            </a:r>
            <a:r>
              <a:rPr lang="fa-IR"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gency FB" pitchFamily="34" charset="0"/>
              </a:rPr>
              <a:t>اشخاص ثالث </a:t>
            </a:r>
            <a:r>
              <a:rPr lang="fa-IR" dirty="0" smtClean="0">
                <a:latin typeface="Agency FB" pitchFamily="34" charset="0"/>
              </a:rPr>
              <a:t>از زمان ورود تا خروج از محل درمان در(مطب /مرکز درمانی،کلینیک)</a:t>
            </a:r>
          </a:p>
          <a:p>
            <a:pPr algn="r" rtl="1">
              <a:buFont typeface="Arial" panose="020B0604020202020204" pitchFamily="34" charset="0"/>
              <a:buNone/>
            </a:pPr>
            <a:r>
              <a:rPr lang="fa-IR" dirty="0" smtClean="0">
                <a:latin typeface="Agency FB" pitchFamily="34" charset="0"/>
              </a:rPr>
              <a:t>    4-خسارت وارده به </a:t>
            </a:r>
            <a:r>
              <a:rPr lang="fa-IR"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gency FB" pitchFamily="34" charset="0"/>
              </a:rPr>
              <a:t>کارکنان</a:t>
            </a:r>
            <a:r>
              <a:rPr lang="fa-I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gency FB" pitchFamily="34" charset="0"/>
              </a:rPr>
              <a:t> </a:t>
            </a:r>
            <a:r>
              <a:rPr lang="fa-IR" dirty="0" smtClean="0">
                <a:latin typeface="Agency FB" pitchFamily="34" charset="0"/>
              </a:rPr>
              <a:t>اعم ازپرسنل فنی وغیر فنی(مطب/مرکز درما نی،کلینیک) اززمان تحت امرتازمان اتمام ساعت کار(حضوردرمحل و ماموریت)</a:t>
            </a:r>
          </a:p>
          <a:p>
            <a:pPr algn="r" rtl="1">
              <a:buFont typeface="Arial" panose="020B0604020202020204" pitchFamily="34" charset="0"/>
              <a:buNone/>
            </a:pPr>
            <a:r>
              <a:rPr lang="fa-IR" dirty="0" smtClean="0">
                <a:latin typeface="Agency FB" pitchFamily="34" charset="0"/>
              </a:rPr>
              <a:t>    5-خسارت وارده به </a:t>
            </a:r>
            <a:r>
              <a:rPr lang="fa-IR"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gency FB" pitchFamily="34" charset="0"/>
              </a:rPr>
              <a:t>پیمانکاران</a:t>
            </a:r>
            <a:r>
              <a:rPr lang="fa-I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gency FB" pitchFamily="34" charset="0"/>
              </a:rPr>
              <a:t> </a:t>
            </a:r>
            <a:r>
              <a:rPr lang="fa-IR" dirty="0" smtClean="0">
                <a:latin typeface="Agency FB" pitchFamily="34" charset="0"/>
              </a:rPr>
              <a:t>اصلی و فرعی و </a:t>
            </a:r>
            <a:r>
              <a:rPr lang="fa-IR"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gency FB" pitchFamily="34" charset="0"/>
              </a:rPr>
              <a:t>کارکنان </a:t>
            </a:r>
            <a:r>
              <a:rPr lang="fa-IR" dirty="0" smtClean="0">
                <a:latin typeface="Agency FB" pitchFamily="34" charset="0"/>
              </a:rPr>
              <a:t>ایشان (مطب/مرکز درما نی/کلینیک)</a:t>
            </a:r>
            <a:endParaRPr lang="fa-IR" dirty="0">
              <a:latin typeface="Agency FB" pitchFamily="34" charset="0"/>
            </a:endParaRPr>
          </a:p>
        </p:txBody>
      </p:sp>
    </p:spTree>
    <p:extLst>
      <p:ext uri="{BB962C8B-B14F-4D97-AF65-F5344CB8AC3E}">
        <p14:creationId xmlns:p14="http://schemas.microsoft.com/office/powerpoint/2010/main" val="71626285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linds(horizontal)">
                                      <p:cBhvr>
                                        <p:cTn id="14" dur="500"/>
                                        <p:tgtEl>
                                          <p:spTgt spid="8">
                                            <p:txEl>
                                              <p:pRg st="0" end="0"/>
                                            </p:txEl>
                                          </p:spTgt>
                                        </p:tgtEl>
                                      </p:cBhvr>
                                    </p:animEffect>
                                  </p:childTnLst>
                                </p:cTn>
                              </p:par>
                              <p:par>
                                <p:cTn id="15" presetID="3" presetClass="entr" presetSubtype="10"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linds(horizontal)">
                                      <p:cBhvr>
                                        <p:cTn id="17" dur="500"/>
                                        <p:tgtEl>
                                          <p:spTgt spid="8">
                                            <p:txEl>
                                              <p:pRg st="2" end="2"/>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blinds(horizontal)">
                                      <p:cBhvr>
                                        <p:cTn id="20" dur="500"/>
                                        <p:tgtEl>
                                          <p:spTgt spid="8">
                                            <p:txEl>
                                              <p:pRg st="3" end="3"/>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linds(horizontal)">
                                      <p:cBhvr>
                                        <p:cTn id="23" dur="500"/>
                                        <p:tgtEl>
                                          <p:spTgt spid="8">
                                            <p:txEl>
                                              <p:pRg st="4" end="4"/>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blinds(horizontal)">
                                      <p:cBhvr>
                                        <p:cTn id="26" dur="500"/>
                                        <p:tgtEl>
                                          <p:spTgt spid="8">
                                            <p:txEl>
                                              <p:pRg st="5" end="5"/>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blinds(horizontal)">
                                      <p:cBhvr>
                                        <p:cTn id="29"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435" y="1341912"/>
            <a:ext cx="10396446" cy="3752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297383" y="229589"/>
            <a:ext cx="8061498" cy="523220"/>
          </a:xfrm>
          <a:prstGeom prst="rect">
            <a:avLst/>
          </a:prstGeom>
          <a:noFill/>
        </p:spPr>
        <p:txBody>
          <a:bodyPr wrap="square" rtlCol="0">
            <a:spAutoFit/>
          </a:bodyPr>
          <a:lstStyle/>
          <a:p>
            <a:pPr algn="r"/>
            <a:r>
              <a:rPr lang="fa-IR" sz="2800" dirty="0" smtClean="0">
                <a:solidFill>
                  <a:srgbClr val="FF0000"/>
                </a:solidFill>
                <a:cs typeface="B Nazanin" panose="00000400000000000000" pitchFamily="2" charset="-78"/>
              </a:rPr>
              <a:t>شرح وظائف قانونی کادر درمانی ، پزشکی (جایگاه حقیقی- حقوقی ) :</a:t>
            </a:r>
            <a:endParaRPr lang="en-US" sz="2800" dirty="0">
              <a:solidFill>
                <a:srgbClr val="FF0000"/>
              </a:solidFill>
              <a:cs typeface="B Nazanin" panose="00000400000000000000" pitchFamily="2" charset="-78"/>
            </a:endParaRPr>
          </a:p>
        </p:txBody>
      </p:sp>
    </p:spTree>
    <p:extLst>
      <p:ext uri="{BB962C8B-B14F-4D97-AF65-F5344CB8AC3E}">
        <p14:creationId xmlns:p14="http://schemas.microsoft.com/office/powerpoint/2010/main" val="142669883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911</TotalTime>
  <Words>4510</Words>
  <Application>Microsoft Office PowerPoint</Application>
  <PresentationFormat>Widescreen</PresentationFormat>
  <Paragraphs>192</Paragraphs>
  <Slides>54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54</vt:i4>
      </vt:variant>
    </vt:vector>
  </HeadingPairs>
  <TitlesOfParts>
    <vt:vector size="64" baseType="lpstr">
      <vt:lpstr>Agency FB</vt:lpstr>
      <vt:lpstr>Arial</vt:lpstr>
      <vt:lpstr>B Esfehan</vt:lpstr>
      <vt:lpstr>B Nazanin</vt:lpstr>
      <vt:lpstr>B Titr</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تعدادی از قوانین ومقررات الزام آور وتنویر مسئولیت مدنی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با وظایف مهندسی پزشکی واحد بیمارستان ها آشنا شوید:</vt:lpstr>
      <vt:lpstr>واحد مهندسی پزشکی بیمارستان </vt:lpstr>
      <vt:lpstr>وظایف مهندسی پزشکی واحد بیمارستان ها</vt:lpstr>
      <vt:lpstr>ادامه :</vt:lpstr>
      <vt:lpstr>ادامه :</vt:lpstr>
      <vt:lpstr>PowerPoint Presentation</vt:lpstr>
      <vt:lpstr>PowerPoint Presentation</vt:lpstr>
      <vt:lpstr>PowerPoint Presentation</vt:lpstr>
      <vt:lpstr>PowerPoint Presentation</vt:lpstr>
      <vt:lpstr>PowerPoint Presentation</vt:lpstr>
      <vt:lpstr>COMPARISON OF RISK TO AN ICEBERG</vt:lpstr>
      <vt:lpstr>مدیریت ریسک:     </vt:lpstr>
      <vt:lpstr>انواع ریسک : </vt:lpstr>
      <vt:lpstr>انواع تعارضات و شکایات :</vt:lpstr>
      <vt:lpstr>تعدادی از منابع دفاع در محاکم قضائی ومراجع انتظامی درپروندههای درمانی :  1) مفاد دروس دانشگاهی 2) آموزش های حین خدمت( کلاسهای رسمی، سمینارهاوکارگاههای رسمی) 3) کتابها و جزوات مرجع مورد تائید وزارت بهداشت و درمان وآموزش پزشکی 4) شرح وظائف شغلی( فردی وحرفه ای، جایگاه حقوقی)   5)گواهینامه های رسمی مورد تائید وزارت بهداشت و انجمنهای صنفی و نظام( پزشکی، پرستاری) 6) دستورالعمل ومفاد دفترچه های راهنمای استفاده ازدستگاهها وتجهیزات 7) دستور آمر(مافوق) والزام قانونی تبعیت مامور 8) عرف غالب متداول (مشروط) 9) مکاتبات با مافوق وصورتجلسات و توافقات (با رعایت الزامات حقوقی مرتبط) 10) پرونده بیمار(مهمترین سند) تذکرمهم: درکلیه موارد فوق ادله اثبات و استنادکتبی وشاهد ومطلع مورد تائید مراجع قانونی ضروری است . </vt:lpstr>
      <vt:lpstr>فرایندها ومسیرهای شکایت درپروندههای درمانی : </vt:lpstr>
      <vt:lpstr>PowerPoint Presentation</vt:lpstr>
      <vt:lpstr>    3-تصمیم گیری :1-3) حفظ ریسک        2-3) سلب ریسک        2-3) انتقال ریسک   </vt:lpstr>
      <vt:lpstr>بیمه </vt:lpstr>
      <vt:lpstr> بیمه:عقدی بین بیمه گر(شرکتهای بیمه)وبیمه گذار است که براساس آن شرکتهای بیمه در مقابل دریافت حق بیمه معین از بیمه گذار، برای مدت مشخصی، متعهد جبران زیانهای وارده به مورد بیمه شامل جان، مال، سرمایه یا مسؤولیت در مقابل خطر یا خطرهای خاص خواهند بود.  ویا تعهد پرداخت مبلغ معینی درموعد مشخص می نماید.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تعهدات: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ASUS</cp:lastModifiedBy>
  <cp:revision>122</cp:revision>
  <dcterms:created xsi:type="dcterms:W3CDTF">2019-02-18T18:13:31Z</dcterms:created>
  <dcterms:modified xsi:type="dcterms:W3CDTF">2019-09-25T16:43:08Z</dcterms:modified>
</cp:coreProperties>
</file>