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27"/>
  </p:notesMasterIdLst>
  <p:sldIdLst>
    <p:sldId id="256" r:id="rId2"/>
    <p:sldId id="275" r:id="rId3"/>
    <p:sldId id="284" r:id="rId4"/>
    <p:sldId id="279" r:id="rId5"/>
    <p:sldId id="280" r:id="rId6"/>
    <p:sldId id="281" r:id="rId7"/>
    <p:sldId id="282" r:id="rId8"/>
    <p:sldId id="283" r:id="rId9"/>
    <p:sldId id="276" r:id="rId10"/>
    <p:sldId id="264" r:id="rId11"/>
    <p:sldId id="265" r:id="rId12"/>
    <p:sldId id="266" r:id="rId13"/>
    <p:sldId id="260" r:id="rId14"/>
    <p:sldId id="261" r:id="rId15"/>
    <p:sldId id="259" r:id="rId16"/>
    <p:sldId id="267" r:id="rId17"/>
    <p:sldId id="258" r:id="rId18"/>
    <p:sldId id="268" r:id="rId19"/>
    <p:sldId id="278" r:id="rId20"/>
    <p:sldId id="270" r:id="rId21"/>
    <p:sldId id="272" r:id="rId22"/>
    <p:sldId id="273" r:id="rId23"/>
    <p:sldId id="271" r:id="rId24"/>
    <p:sldId id="274" r:id="rId25"/>
    <p:sldId id="262" r:id="rId26"/>
  </p:sldIdLst>
  <p:sldSz cx="12192000" cy="6858000"/>
  <p:notesSz cx="7102475" cy="10233025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aksar" initials="k" lastIdx="0" clrIdx="0">
    <p:extLst>
      <p:ext uri="{19B8F6BF-5375-455C-9EA6-DF929625EA0E}">
        <p15:presenceInfo xmlns:p15="http://schemas.microsoft.com/office/powerpoint/2012/main" userId="khaks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0258097550235"/>
          <c:y val="0.2820547515079625"/>
          <c:w val="0.82864866510611424"/>
          <c:h val="0.68110683549937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با سهمیه مصوب/ قیمت مصوب</c:v>
                </c:pt>
              </c:strCache>
            </c:strRef>
          </c:tx>
          <c:spPr>
            <a:solidFill>
              <a:srgbClr val="008080"/>
            </a:solidFill>
            <a:ln w="25400" cap="flat" cmpd="sng" algn="ctr">
              <a:solidFill>
                <a:schemeClr val="tx1"/>
              </a:solidFill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1.3936261836458758E-2"/>
                  <c:y val="-6.7163802754869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3366"/>
                        </a:solidFill>
                        <a:latin typeface="+mn-lt"/>
                        <a:ea typeface="+mn-ea"/>
                        <a:cs typeface="B Titr" panose="00000700000000000000" pitchFamily="2" charset="-78"/>
                      </a:defRPr>
                    </a:pPr>
                    <a:r>
                      <a:rPr lang="en-US" sz="1600" dirty="0" smtClean="0">
                        <a:cs typeface="B Koodak" panose="00000700000000000000" pitchFamily="2" charset="-78"/>
                      </a:rPr>
                      <a:t>834,324,367</a:t>
                    </a:r>
                    <a:endParaRPr lang="en-US" sz="1400" dirty="0">
                      <a:cs typeface="B Koodak" panose="00000700000000000000" pitchFamily="2" charset="-7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3366"/>
                      </a:solidFill>
                      <a:latin typeface="+mn-lt"/>
                      <a:ea typeface="+mn-ea"/>
                      <a:cs typeface="B Titr" panose="00000700000000000000" pitchFamily="2" charset="-78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25276320224921"/>
                      <c:h val="8.0272461058980546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3366"/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مبلغ مورد نیاز روزانه (تومان)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834324367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با سهمیه بر اساس تحویل/ قیمت مصوب</c:v>
                </c:pt>
              </c:strCache>
            </c:strRef>
          </c:tx>
          <c:spPr>
            <a:solidFill>
              <a:srgbClr val="FFC000"/>
            </a:solidFill>
            <a:ln w="25400" cap="flat" cmpd="sng" algn="ctr">
              <a:solidFill>
                <a:schemeClr val="tx1"/>
              </a:solidFill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5.5394142978818249E-2"/>
                  <c:y val="-7.1125491923252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336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8259AD-B67A-46C5-A3B4-70FE5B935643}" type="VALUE">
                      <a:rPr lang="en-US" sz="1600"/>
                      <a:pPr>
                        <a:defRPr sz="1200" b="1">
                          <a:solidFill>
                            <a:srgbClr val="003366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33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30606327310858"/>
                      <c:h val="7.7760807083417954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33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مبلغ مورد نیاز روزانه (تومان)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350583333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با سهمیه بر اساس تحویل/ قیمت تخفیفی</c:v>
                </c:pt>
              </c:strCache>
            </c:strRef>
          </c:tx>
          <c:spPr>
            <a:solidFill>
              <a:srgbClr val="FF0000"/>
            </a:solidFill>
            <a:ln w="25400" cap="flat" cmpd="sng" algn="ctr">
              <a:solidFill>
                <a:schemeClr val="tx1"/>
              </a:solidFill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9.0162422837910872E-2"/>
                  <c:y val="-6.28135982923918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336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616E8F-4684-4FA7-97E3-8E1840C8FC9E}" type="VALUE">
                      <a:rPr lang="en-US" sz="1600"/>
                      <a:pPr>
                        <a:defRPr b="1">
                          <a:solidFill>
                            <a:srgbClr val="003366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33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6418037062333"/>
                      <c:h val="6.7613725022145077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مبلغ مورد نیاز روزانه (تومان)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281766667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22267872"/>
        <c:axId val="122268256"/>
      </c:barChart>
      <c:catAx>
        <c:axId val="12226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3366"/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122268256"/>
        <c:crosses val="autoZero"/>
        <c:auto val="1"/>
        <c:lblAlgn val="ctr"/>
        <c:lblOffset val="100"/>
        <c:noMultiLvlLbl val="0"/>
      </c:catAx>
      <c:valAx>
        <c:axId val="12226825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3366"/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r>
                  <a:rPr lang="fa-IR" sz="1600" dirty="0" smtClean="0">
                    <a:solidFill>
                      <a:srgbClr val="003366"/>
                    </a:solidFill>
                    <a:cs typeface="B Titr" panose="00000700000000000000" pitchFamily="2" charset="-78"/>
                  </a:rPr>
                  <a:t>مبلغ مورد نیاز روزانه  ( تومان)</a:t>
                </a:r>
                <a:endParaRPr lang="en-US" sz="1600" dirty="0">
                  <a:solidFill>
                    <a:srgbClr val="003366"/>
                  </a:solidFill>
                  <a:cs typeface="B Titr" panose="00000700000000000000" pitchFamily="2" charset="-78"/>
                </a:endParaRPr>
              </a:p>
            </c:rich>
          </c:tx>
          <c:layout>
            <c:manualLayout>
              <c:xMode val="edge"/>
              <c:yMode val="edge"/>
              <c:x val="6.3982761541126906E-2"/>
              <c:y val="0.409488791398039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rgbClr val="003366"/>
                  </a:solidFill>
                  <a:latin typeface="+mn-lt"/>
                  <a:ea typeface="+mn-ea"/>
                  <a:cs typeface="B Titr" panose="00000700000000000000" pitchFamily="2" charset="-78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crossAx val="12226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E0C9A0CB-D885-48DC-8F55-A2E3529A62AA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C0B36F31-E44D-45DB-8950-EA15C68DE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4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6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3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1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4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DC36-8EFA-4378-9855-E019C55AC47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3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36F31-E44D-45DB-8950-EA15C68DE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5B8E30BF-9381-41A2-AFC1-C6A535706171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891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orient="horz" pos="2282" userDrawn="1">
          <p15:clr>
            <a:srgbClr val="FBAE40"/>
          </p15:clr>
        </p15:guide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6C60-3EB2-484D-9183-20A43ABC0533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6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C8A79179-B905-4403-8792-BE513AB2F1A1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799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B8E-3387-4701-A46E-20CFAC011616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0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5B8E6F-A967-4A7F-8FDE-114229E5C848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31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96E1-2395-4695-BE33-1E02160F1712}" type="datetime1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171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CED3-1C83-458D-A5F0-4F2365EC6635}" type="datetime1">
              <a:rPr lang="en-US" smtClean="0"/>
              <a:t>12/27/2020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674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FBF3-C262-4B8E-964F-2BFF30364089}" type="datetime1">
              <a:rPr lang="en-US" smtClean="0"/>
              <a:t>12/27/2020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1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46BF-C3A1-487D-BD07-FF3B2E83995A}" type="datetime1">
              <a:rPr lang="en-US" smtClean="0"/>
              <a:t>12/27/2020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39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9600" userDrawn="1">
          <p15:clr>
            <a:srgbClr val="FBAE40"/>
          </p15:clr>
        </p15:guide>
        <p15:guide id="2" pos="7200" userDrawn="1">
          <p15:clr>
            <a:srgbClr val="FBAE40"/>
          </p15:clr>
        </p15:guide>
        <p15:guide id="3" pos="540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4E3F0A6C-9AA2-4B11-8217-FECCA4502F26}" type="datetime1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8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9600" userDrawn="1">
          <p15:clr>
            <a:srgbClr val="FBAE40"/>
          </p15:clr>
        </p15:guide>
        <p15:guide id="2" pos="7200" userDrawn="1">
          <p15:clr>
            <a:srgbClr val="FBAE40"/>
          </p15:clr>
        </p15:guide>
        <p15:guide id="3" pos="54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5AD1ACF8-2B93-4DD2-B814-7BBC3752298D}" type="datetime1">
              <a:rPr lang="en-US" smtClean="0"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5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16DE3B1-7C4F-4016-B3AB-F7C43EDD2EE0}" type="datetime1">
              <a:rPr lang="en-US" smtClean="0"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E82D938-EDDE-46A2-A29C-BA8D8F91D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5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7368">
          <p15:clr>
            <a:srgbClr val="F26B43"/>
          </p15:clr>
        </p15:guide>
        <p15:guide id="0" pos="3285" userDrawn="1">
          <p15:clr>
            <a:srgbClr val="F26B43"/>
          </p15:clr>
        </p15:guide>
        <p15:guide id="3" pos="7851" userDrawn="1">
          <p15:clr>
            <a:srgbClr val="F26B43"/>
          </p15:clr>
        </p15:guide>
        <p15:guide id="4" pos="8533" userDrawn="1">
          <p15:clr>
            <a:srgbClr val="F26B43"/>
          </p15:clr>
        </p15:guide>
        <p15:guide id="5" pos="13099" userDrawn="1">
          <p15:clr>
            <a:srgbClr val="F26B43"/>
          </p15:clr>
        </p15:guide>
        <p15:guide id="6" pos="427" userDrawn="1">
          <p15:clr>
            <a:srgbClr val="F26B43"/>
          </p15:clr>
        </p15:guide>
        <p15:guide id="7" orient="horz" pos="1215" userDrawn="1">
          <p15:clr>
            <a:srgbClr val="F26B43"/>
          </p15:clr>
        </p15:guide>
        <p15:guide id="8" pos="2464" userDrawn="1">
          <p15:clr>
            <a:srgbClr val="F26B43"/>
          </p15:clr>
        </p15:guide>
        <p15:guide id="9" orient="horz" pos="2228" userDrawn="1">
          <p15:clr>
            <a:srgbClr val="F26B43"/>
          </p15:clr>
        </p15:guide>
        <p15:guide id="10" orient="horz" pos="864" userDrawn="1">
          <p15:clr>
            <a:srgbClr val="F26B43"/>
          </p15:clr>
        </p15:guide>
        <p15:guide id="11" orient="horz" pos="2160" userDrawn="1">
          <p15:clr>
            <a:srgbClr val="F26B43"/>
          </p15:clr>
        </p15:guide>
        <p15:guide id="12" pos="5888" userDrawn="1">
          <p15:clr>
            <a:srgbClr val="F26B43"/>
          </p15:clr>
        </p15:guide>
        <p15:guide id="13" pos="6400" userDrawn="1">
          <p15:clr>
            <a:srgbClr val="F26B43"/>
          </p15:clr>
        </p15:guide>
        <p15:guide id="14" orient="horz" pos="203" userDrawn="1">
          <p15:clr>
            <a:srgbClr val="F26B43"/>
          </p15:clr>
        </p15:guide>
        <p15:guide id="15" pos="9824" userDrawn="1">
          <p15:clr>
            <a:srgbClr val="F26B43"/>
          </p15:clr>
        </p15:guide>
        <p15:guide id="16" pos="320" userDrawn="1">
          <p15:clr>
            <a:srgbClr val="F26B43"/>
          </p15:clr>
        </p15:guide>
        <p15:guide id="17" pos="1849" userDrawn="1">
          <p15:clr>
            <a:srgbClr val="F26B43"/>
          </p15:clr>
        </p15:guide>
        <p15:guide id="18" orient="horz" pos="3960" userDrawn="1">
          <p15:clr>
            <a:srgbClr val="F26B43"/>
          </p15:clr>
        </p15:guide>
        <p15:guide id="19" orient="horz" pos="1536" userDrawn="1">
          <p15:clr>
            <a:srgbClr val="F26B43"/>
          </p15:clr>
        </p15:guide>
        <p15:guide id="20" orient="horz" pos="3840" userDrawn="1">
          <p15:clr>
            <a:srgbClr val="F26B43"/>
          </p15:clr>
        </p15:guide>
        <p15:guide id="21" pos="4416" userDrawn="1">
          <p15:clr>
            <a:srgbClr val="F26B43"/>
          </p15:clr>
        </p15:guide>
        <p15:guide id="22" pos="4800" userDrawn="1">
          <p15:clr>
            <a:srgbClr val="F26B43"/>
          </p15:clr>
        </p15:guide>
        <p15:guide id="23" orient="horz" pos="360" userDrawn="1">
          <p15:clr>
            <a:srgbClr val="F26B43"/>
          </p15:clr>
        </p15:guide>
        <p15:guide id="24" pos="7369" userDrawn="1">
          <p15:clr>
            <a:srgbClr val="F26B43"/>
          </p15:clr>
        </p15:guide>
        <p15:guide id="25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8.wdp"/><Relationship Id="rId15" Type="http://schemas.openxmlformats.org/officeDocument/2006/relationships/image" Target="../media/image1.png"/><Relationship Id="rId10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microsoft.com/office/2007/relationships/hdphoto" Target="../media/hdphoto14.wdp"/><Relationship Id="rId7" Type="http://schemas.openxmlformats.org/officeDocument/2006/relationships/image" Target="../media/image27.png"/><Relationship Id="rId12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med.ir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mport.imed.ir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8.wdp"/><Relationship Id="rId7" Type="http://schemas.openxmlformats.org/officeDocument/2006/relationships/image" Target="../media/image34.png"/><Relationship Id="rId12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microsoft.com/office/2007/relationships/hdphoto" Target="../media/hdphoto20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gif"/><Relationship Id="rId7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hyperlink" Target="https://fdo.mui.ac.i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6205" y="2225834"/>
            <a:ext cx="5263541" cy="36625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a-IR" sz="4400" dirty="0" smtClean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4800" b="1" dirty="0" smtClean="0">
                <a:solidFill>
                  <a:schemeClr val="accent1">
                    <a:lumMod val="50000"/>
                  </a:schemeClr>
                </a:solidFill>
                <a:cs typeface="B Kamran" panose="00000400000000000000" pitchFamily="2" charset="-78"/>
              </a:rPr>
              <a:t>نظارت بر فرآیندهای تهیه و مصرف تجهیزات پزشکی مصرفی در مراکز درمانی</a:t>
            </a:r>
          </a:p>
          <a:p>
            <a:pPr algn="ctr"/>
            <a:endParaRPr lang="fa-IR" sz="44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1049746" y="804776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917" y="599089"/>
            <a:ext cx="4168354" cy="1261242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solidFill>
                  <a:schemeClr val="accent1">
                    <a:lumMod val="75000"/>
                  </a:schemeClr>
                </a:solidFill>
                <a:cs typeface="B Kamran" panose="00000400000000000000" pitchFamily="2" charset="-78"/>
              </a:rPr>
              <a:t>مروری بر آئین نامه فعالیت در حوزه تجهیزات پزشکی</a:t>
            </a:r>
            <a: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/>
            </a:r>
            <a:b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</a:br>
            <a:endParaRPr lang="en-US" sz="3600" dirty="0">
              <a:solidFill>
                <a:schemeClr val="accent1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32" y="0"/>
            <a:ext cx="484956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8" r="6004" b="45287"/>
          <a:stretch/>
        </p:blipFill>
        <p:spPr>
          <a:xfrm>
            <a:off x="2699500" y="0"/>
            <a:ext cx="9004772" cy="6873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" t="54023" r="7630" b="3908"/>
          <a:stretch/>
        </p:blipFill>
        <p:spPr>
          <a:xfrm>
            <a:off x="3078475" y="1516386"/>
            <a:ext cx="8020449" cy="5356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7" r="6654" b="39081"/>
          <a:stretch/>
        </p:blipFill>
        <p:spPr>
          <a:xfrm>
            <a:off x="3639874" y="0"/>
            <a:ext cx="794024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9" b="12873"/>
          <a:stretch/>
        </p:blipFill>
        <p:spPr>
          <a:xfrm>
            <a:off x="3995407" y="0"/>
            <a:ext cx="7353332" cy="6860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40" r="2754" b="459"/>
          <a:stretch/>
        </p:blipFill>
        <p:spPr>
          <a:xfrm>
            <a:off x="1949417" y="114280"/>
            <a:ext cx="9987833" cy="6743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70" r="1778" b="67356"/>
          <a:stretch/>
        </p:blipFill>
        <p:spPr>
          <a:xfrm>
            <a:off x="2225901" y="5013434"/>
            <a:ext cx="9951970" cy="1844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5" t="20690" r="9256" b="40459"/>
          <a:stretch/>
        </p:blipFill>
        <p:spPr>
          <a:xfrm>
            <a:off x="1542024" y="261602"/>
            <a:ext cx="10549884" cy="6334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58028" y="114280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5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4" t="29425" r="10360" b="36092"/>
          <a:stretch/>
        </p:blipFill>
        <p:spPr>
          <a:xfrm>
            <a:off x="1610076" y="15766"/>
            <a:ext cx="10399852" cy="6222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8" t="75632" r="12181"/>
          <a:stretch/>
        </p:blipFill>
        <p:spPr>
          <a:xfrm>
            <a:off x="1538364" y="1521809"/>
            <a:ext cx="10543277" cy="470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26124" y="15766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" b="71494"/>
          <a:stretch/>
        </p:blipFill>
        <p:spPr>
          <a:xfrm>
            <a:off x="1949417" y="-61879"/>
            <a:ext cx="9753180" cy="2253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24" b="7816"/>
          <a:stretch/>
        </p:blipFill>
        <p:spPr>
          <a:xfrm>
            <a:off x="1710494" y="2114343"/>
            <a:ext cx="10218633" cy="494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45" b="18236"/>
          <a:stretch/>
        </p:blipFill>
        <p:spPr>
          <a:xfrm>
            <a:off x="2581850" y="147695"/>
            <a:ext cx="8024857" cy="67103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2068" t="14547" r="14547" b="9159"/>
          <a:stretch/>
        </p:blipFill>
        <p:spPr>
          <a:xfrm>
            <a:off x="2581850" y="84425"/>
            <a:ext cx="7866762" cy="6005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968" t="29418" r="11638" b="52142"/>
          <a:stretch/>
        </p:blipFill>
        <p:spPr>
          <a:xfrm>
            <a:off x="1975712" y="5563147"/>
            <a:ext cx="8793416" cy="1348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028" t="14547" r="5335" b="11745"/>
          <a:stretch/>
        </p:blipFill>
        <p:spPr>
          <a:xfrm>
            <a:off x="2219452" y="0"/>
            <a:ext cx="8305937" cy="4955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374" t="21660" r="5958" b="51616"/>
          <a:stretch/>
        </p:blipFill>
        <p:spPr>
          <a:xfrm>
            <a:off x="1171957" y="4888165"/>
            <a:ext cx="9434750" cy="19706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40348" y="33295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807" y="725213"/>
            <a:ext cx="8409278" cy="1261242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4900" b="1" dirty="0" smtClean="0">
                <a:solidFill>
                  <a:schemeClr val="accent1">
                    <a:lumMod val="75000"/>
                  </a:schemeClr>
                </a:solidFill>
                <a:cs typeface="B Kamran" panose="00000400000000000000" pitchFamily="2" charset="-78"/>
              </a:rPr>
              <a:t>معرفی سامانه </a:t>
            </a:r>
            <a:r>
              <a:rPr lang="fa-IR" sz="4900" b="1" dirty="0" smtClean="0">
                <a:cs typeface="B Kamran" panose="00000400000000000000" pitchFamily="2" charset="-78"/>
              </a:rPr>
              <a:t>اداره کل تجهیزات پزشکی </a:t>
            </a:r>
            <a:r>
              <a:rPr lang="fa-IR" sz="4900" b="1" dirty="0" smtClean="0">
                <a:solidFill>
                  <a:schemeClr val="accent1">
                    <a:lumMod val="75000"/>
                  </a:schemeClr>
                </a:solidFill>
                <a:cs typeface="B Kamran" panose="00000400000000000000" pitchFamily="2" charset="-78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B Kamran" panose="00000400000000000000" pitchFamily="2" charset="-78"/>
                <a:hlinkClick r:id="rId2"/>
              </a:rPr>
              <a:t>imed.ir</a:t>
            </a:r>
            <a: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/>
            </a:r>
            <a:b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</a:br>
            <a:endParaRPr lang="en-US" sz="3600" dirty="0">
              <a:solidFill>
                <a:schemeClr val="accent1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3752" y="2301765"/>
            <a:ext cx="948133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استعلام تولید کنندگان دارای پروانه ساخت</a:t>
            </a:r>
            <a:endParaRPr lang="en-US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fa-IR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استعلام واردکنندگان مجاز تجهیزات پزشکی</a:t>
            </a:r>
          </a:p>
          <a:p>
            <a:pPr algn="r" rtl="1">
              <a:buClr>
                <a:schemeClr val="accent2">
                  <a:lumMod val="50000"/>
                </a:schemeClr>
              </a:buClr>
            </a:pPr>
            <a:endParaRPr lang="fa-IR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استعلام </a:t>
            </a:r>
            <a:r>
              <a:rPr lang="fa-IR" sz="3200" dirty="0">
                <a:cs typeface="B Kamran" panose="00000400000000000000" pitchFamily="2" charset="-78"/>
              </a:rPr>
              <a:t>توزیع کننده های مجاز- شرکت های توزیعی و </a:t>
            </a:r>
            <a:r>
              <a:rPr lang="fa-IR" sz="3200" dirty="0" smtClean="0">
                <a:cs typeface="B Kamran" panose="00000400000000000000" pitchFamily="2" charset="-78"/>
              </a:rPr>
              <a:t>اصناف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fa-IR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استعلام فهرست تجهیزات پزشکی ثبت شده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fa-IR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استعلام قیمت تجهیزات مصرفی مورد تایید جهت مراکز</a:t>
            </a:r>
          </a:p>
          <a:p>
            <a:pPr algn="r" rtl="1">
              <a:buClr>
                <a:schemeClr val="accent2">
                  <a:lumMod val="50000"/>
                </a:schemeClr>
              </a:buClr>
            </a:pPr>
            <a:endParaRPr lang="fa-IR" sz="2800" dirty="0" smtClean="0">
              <a:cs typeface="B Kamra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17294" y="29369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946" y="536814"/>
            <a:ext cx="8897565" cy="1560716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cs typeface="B Kamran" panose="00000400000000000000" pitchFamily="2" charset="-78"/>
              </a:rPr>
              <a:t>معرفی کارتابل اختصاصی مراکز درمانی </a:t>
            </a:r>
            <a:br>
              <a:rPr lang="fa-IR" b="1" dirty="0" smtClean="0">
                <a:cs typeface="B Kamran" panose="00000400000000000000" pitchFamily="2" charset="-78"/>
              </a:rPr>
            </a:br>
            <a:r>
              <a:rPr lang="en-US" sz="4000" b="1" dirty="0" smtClean="0">
                <a:latin typeface="+mn-lt"/>
                <a:cs typeface="B Kamran" panose="00000400000000000000" pitchFamily="2" charset="-78"/>
                <a:hlinkClick r:id="rId2"/>
              </a:rPr>
              <a:t>http://import.imed.ir/</a:t>
            </a:r>
            <a:endParaRPr lang="en-US" sz="4000" b="1" dirty="0">
              <a:latin typeface="+mn-lt"/>
              <a:cs typeface="B Kamr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1255" y="2545613"/>
            <a:ext cx="54612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اطلاعات پایه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رتبه بندی (رضایتمندی مشتری)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cs typeface="B Kamran" panose="00000400000000000000" pitchFamily="2" charset="-78"/>
              </a:rPr>
              <a:t>رضایتمندی خدمات پس از فروش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fa-IR" sz="3200" dirty="0" smtClean="0">
              <a:cs typeface="B Kamran" panose="00000400000000000000" pitchFamily="2" charset="-78"/>
            </a:endParaRPr>
          </a:p>
          <a:p>
            <a:pPr algn="r" rtl="1">
              <a:buClr>
                <a:schemeClr val="accent2">
                  <a:lumMod val="50000"/>
                </a:schemeClr>
              </a:buClr>
            </a:pPr>
            <a:endParaRPr lang="fa-IR" sz="32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solidFill>
                  <a:srgbClr val="7030A0"/>
                </a:solidFill>
                <a:cs typeface="B Kamran" panose="00000400000000000000" pitchFamily="2" charset="-78"/>
              </a:rPr>
              <a:t>گزارش مشکلات کیفی تجهیزات پزشکی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solidFill>
                  <a:srgbClr val="7030A0"/>
                </a:solidFill>
                <a:cs typeface="B Kamran" panose="00000400000000000000" pitchFamily="2" charset="-78"/>
              </a:rPr>
              <a:t>گزارش کمبود تجهیزات و ملزومات پزشکی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3200" dirty="0" smtClean="0">
                <a:solidFill>
                  <a:srgbClr val="7030A0"/>
                </a:solidFill>
                <a:cs typeface="B Kamran" panose="00000400000000000000" pitchFamily="2" charset="-78"/>
              </a:rPr>
              <a:t>مدیریت توزیع کالای مشمول ارز</a:t>
            </a:r>
            <a:endParaRPr lang="en-US" sz="3200" dirty="0">
              <a:solidFill>
                <a:srgbClr val="7030A0"/>
              </a:solidFill>
              <a:cs typeface="B Kamra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10359" y="126124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634" y="599089"/>
            <a:ext cx="6233637" cy="1261242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600" b="1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/>
            </a:r>
            <a:br>
              <a:rPr lang="fa-IR" sz="3600" b="1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</a:br>
            <a:r>
              <a:rPr lang="fa-IR" sz="4900" b="1" dirty="0" smtClean="0">
                <a:solidFill>
                  <a:schemeClr val="accent1">
                    <a:lumMod val="75000"/>
                  </a:schemeClr>
                </a:solidFill>
                <a:cs typeface="B Kamran" panose="00000400000000000000" pitchFamily="2" charset="-78"/>
              </a:rPr>
              <a:t>سنجه های ارزیابی عملکرد مراکز درمانی</a:t>
            </a:r>
            <a:r>
              <a:rPr lang="fa-IR" sz="3600" b="1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/>
            </a:r>
            <a:br>
              <a:rPr lang="fa-IR" sz="3600" b="1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5117" y="2158757"/>
            <a:ext cx="1056915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اصول مسئولیت فنی تجهیزات پزشکی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فهرست تجهیزات پزشکی مصرفی </a:t>
            </a:r>
            <a:r>
              <a:rPr lang="en-US" sz="2400" dirty="0" smtClean="0">
                <a:cs typeface="B Kamran" panose="00000400000000000000" pitchFamily="2" charset="-78"/>
              </a:rPr>
              <a:t>DIMEL (Disposable Medical Equipment List)</a:t>
            </a:r>
            <a:endParaRPr lang="en-US" sz="28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گزارش مشکلات کیفی</a:t>
            </a:r>
            <a:r>
              <a:rPr lang="en-US" sz="2800" dirty="0" smtClean="0">
                <a:cs typeface="B Kamran" panose="00000400000000000000" pitchFamily="2" charset="-78"/>
              </a:rPr>
              <a:t> </a:t>
            </a:r>
            <a:r>
              <a:rPr lang="en-US" sz="2400" dirty="0" smtClean="0">
                <a:cs typeface="B Kamran" panose="00000400000000000000" pitchFamily="2" charset="-78"/>
              </a:rPr>
              <a:t>(MDR) </a:t>
            </a:r>
            <a:r>
              <a:rPr lang="fa-IR" sz="2400" dirty="0" smtClean="0">
                <a:cs typeface="B Kamran" panose="00000400000000000000" pitchFamily="2" charset="-78"/>
              </a:rPr>
              <a:t> </a:t>
            </a:r>
            <a:r>
              <a:rPr lang="fa-IR" sz="2800" dirty="0" smtClean="0">
                <a:cs typeface="B Kamran" panose="00000400000000000000" pitchFamily="2" charset="-78"/>
              </a:rPr>
              <a:t>و ریکال 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فرآیند خرید تجهیزات پزشکی مصرفی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عملکرد داروخانه برونسپاری شده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بررسی فاکتورهای خرید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بررسی تجهیزات پزشکی در سیستم </a:t>
            </a:r>
            <a:r>
              <a:rPr lang="en-US" sz="2400" dirty="0" smtClean="0">
                <a:cs typeface="B Kamran" panose="00000400000000000000" pitchFamily="2" charset="-78"/>
              </a:rPr>
              <a:t>HIS</a:t>
            </a:r>
            <a:endParaRPr lang="fa-IR" sz="2400" dirty="0" smtClean="0">
              <a:cs typeface="B Kamran" panose="00000400000000000000" pitchFamily="2" charset="-78"/>
            </a:endParaRP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مدیریت مصرف در حوزه تجهیزات پزشکی مصرفی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آزمایشگاه و بخش های درمانی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بررسی تجهیزات پزشکی مصرفی در حوزه درآمد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Kamran" panose="00000400000000000000" pitchFamily="2" charset="-78"/>
              </a:rPr>
              <a:t>بازدید انبار و بررسی شرایط انبارش</a:t>
            </a:r>
          </a:p>
          <a:p>
            <a:pPr marL="342900" indent="-342900" algn="r" rt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en-US" sz="20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32057" y="77709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449" y="769248"/>
            <a:ext cx="10178322" cy="981720"/>
          </a:xfrm>
        </p:spPr>
        <p:txBody>
          <a:bodyPr>
            <a:normAutofit/>
          </a:bodyPr>
          <a:lstStyle/>
          <a:p>
            <a:pPr algn="r" rtl="1"/>
            <a:r>
              <a:rPr lang="fa-IR" sz="4400" b="1" dirty="0" smtClean="0">
                <a:cs typeface="B Kamran" panose="00000400000000000000" pitchFamily="2" charset="-78"/>
              </a:rPr>
              <a:t>شرایط و مشکلات فعلی</a:t>
            </a:r>
            <a:endParaRPr lang="en-US" sz="4400" b="1" dirty="0">
              <a:cs typeface="B Kamra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6" y="2550695"/>
            <a:ext cx="10477867" cy="4039463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sz="2800" dirty="0" smtClean="0">
                <a:solidFill>
                  <a:schemeClr val="accent1">
                    <a:lumMod val="75000"/>
                  </a:schemeClr>
                </a:solidFill>
                <a:cs typeface="B Kamran" panose="00000400000000000000" pitchFamily="2" charset="-78"/>
              </a:rPr>
              <a:t>بر اساس بازدیدهای صورت گرفته از مراکز آموزشی-درمانی، بیمارستانها (دانشگاهی، خصوصی، خیریه و وابسته به ارگان ها) و مراکز جراحی محدود، عمده مشکلات موجود در حوزه تجهیزات پزشکی مصرفی به شرح ذیل می باشد:</a:t>
            </a:r>
          </a:p>
        </p:txBody>
      </p:sp>
      <p:sp>
        <p:nvSpPr>
          <p:cNvPr id="4" name="Left Arrow 3"/>
          <p:cNvSpPr/>
          <p:nvPr/>
        </p:nvSpPr>
        <p:spPr>
          <a:xfrm>
            <a:off x="10628025" y="4724095"/>
            <a:ext cx="869431" cy="57919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96451" y="5804576"/>
            <a:ext cx="896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solidFill>
                  <a:schemeClr val="tx2">
                    <a:lumMod val="50000"/>
                  </a:schemeClr>
                </a:solidFill>
                <a:cs typeface="B Kamran" panose="00000400000000000000" pitchFamily="2" charset="-78"/>
              </a:rPr>
              <a:t>عدم رعایت قوانین و دستورالعمل های اداره کل تجهیزات </a:t>
            </a:r>
            <a:r>
              <a:rPr lang="fa-IR" sz="2400" dirty="0" smtClean="0">
                <a:solidFill>
                  <a:schemeClr val="tx2">
                    <a:lumMod val="50000"/>
                  </a:schemeClr>
                </a:solidFill>
                <a:cs typeface="B Kamran" panose="00000400000000000000" pitchFamily="2" charset="-78"/>
              </a:rPr>
              <a:t>پزشکی و طرح تحول سلامت </a:t>
            </a:r>
            <a:r>
              <a:rPr lang="fa-IR" sz="2400" dirty="0">
                <a:solidFill>
                  <a:schemeClr val="tx2">
                    <a:lumMod val="50000"/>
                  </a:schemeClr>
                </a:solidFill>
                <a:cs typeface="B Kamran" panose="00000400000000000000" pitchFamily="2" charset="-78"/>
              </a:rPr>
              <a:t>در تهیه تجهیزات و ملزومات پزشکی اصیل، ایمن و با </a:t>
            </a:r>
            <a:r>
              <a:rPr lang="fa-IR" sz="2400" dirty="0" smtClean="0">
                <a:solidFill>
                  <a:schemeClr val="tx2">
                    <a:lumMod val="50000"/>
                  </a:schemeClr>
                </a:solidFill>
                <a:cs typeface="B Kamran" panose="00000400000000000000" pitchFamily="2" charset="-78"/>
              </a:rPr>
              <a:t>کیفیت 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B Kamran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4222" y="4701602"/>
            <a:ext cx="9376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schemeClr val="tx2">
                    <a:lumMod val="50000"/>
                  </a:schemeClr>
                </a:solidFill>
                <a:cs typeface="B Kamran" panose="00000400000000000000" pitchFamily="2" charset="-78"/>
              </a:rPr>
              <a:t>عدم حضور فرد مطلع و پاسخگو در حوزه تامین تجهیزات و ملزومات پزشکی مصرفی و لذا سردرگمی کادر درمانی در فرآیند تهیه کالا و گزارش مشکلات حوزه تجهیزات پزشکی مصرفی </a:t>
            </a:r>
            <a:endParaRPr lang="en-US" sz="2400" dirty="0">
              <a:solidFill>
                <a:schemeClr val="tx2">
                  <a:lumMod val="50000"/>
                </a:schemeClr>
              </a:solidFill>
              <a:cs typeface="B Kamran" panose="00000400000000000000" pitchFamily="2" charset="-78"/>
            </a:endParaRPr>
          </a:p>
        </p:txBody>
      </p:sp>
      <p:sp>
        <p:nvSpPr>
          <p:cNvPr id="22" name="Left Arrow 21"/>
          <p:cNvSpPr/>
          <p:nvPr/>
        </p:nvSpPr>
        <p:spPr>
          <a:xfrm>
            <a:off x="10628023" y="5952770"/>
            <a:ext cx="869431" cy="57919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6863" y="4516935"/>
            <a:ext cx="966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B Kamran" panose="00000400000000000000" pitchFamily="2" charset="-78"/>
              </a:rPr>
              <a:t>عدم رعایت شبکه توزیع قانونی، خرید از شرکتها </a:t>
            </a:r>
            <a:r>
              <a:rPr lang="fa-IR" sz="2400" dirty="0" smtClean="0">
                <a:cs typeface="B Kamran" panose="00000400000000000000" pitchFamily="2" charset="-78"/>
              </a:rPr>
              <a:t>تولید کننده، </a:t>
            </a:r>
            <a:r>
              <a:rPr lang="fa-IR" sz="2400" dirty="0">
                <a:cs typeface="B Kamran" panose="00000400000000000000" pitchFamily="2" charset="-78"/>
              </a:rPr>
              <a:t>وارد کننده و توزیع کننده غیر مجاز </a:t>
            </a:r>
            <a:r>
              <a:rPr lang="fa-IR" sz="2400" dirty="0" smtClean="0">
                <a:cs typeface="B Kamran" panose="00000400000000000000" pitchFamily="2" charset="-78"/>
              </a:rPr>
              <a:t>( ثبت نشده در سایت اداره کل تجهیزات پزشکی) و لذا ورود کالای نامرغوب و قاچاق به چرخه درمان و لذا به خطر افتادن جان بیمار و عدم امکان پیگیری مشکلات و حوادث ناشی از آن</a:t>
            </a:r>
            <a:endParaRPr lang="en-US" sz="2400" dirty="0">
              <a:cs typeface="B Kamra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879" y="5804576"/>
            <a:ext cx="927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Kamran" panose="00000400000000000000" pitchFamily="2" charset="-78"/>
              </a:rPr>
              <a:t>عدم خرید تجهیزات و ملزومات پزشکی با قیمت های مصوب ( خرید با قیمت بالاتر از سایت </a:t>
            </a:r>
            <a:r>
              <a:rPr lang="en-US" sz="2400" dirty="0" err="1" smtClean="0">
                <a:cs typeface="B Kamran" panose="00000400000000000000" pitchFamily="2" charset="-78"/>
              </a:rPr>
              <a:t>imed</a:t>
            </a:r>
            <a:r>
              <a:rPr lang="fa-IR" sz="2400" dirty="0" smtClean="0">
                <a:cs typeface="B Kamran" panose="00000400000000000000" pitchFamily="2" charset="-78"/>
              </a:rPr>
              <a:t>) و لذا متضرر شدن بیمار و مرکز درمانی</a:t>
            </a:r>
            <a:endParaRPr lang="en-US" sz="2400" dirty="0">
              <a:cs typeface="B Kamran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8994" y="4782858"/>
            <a:ext cx="903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Kamran" panose="00000400000000000000" pitchFamily="2" charset="-78"/>
              </a:rPr>
              <a:t>عدم ثبت اقلام در سیستم </a:t>
            </a:r>
            <a:r>
              <a:rPr lang="en-US" sz="2400" dirty="0" smtClean="0">
                <a:cs typeface="B Kamran" panose="00000400000000000000" pitchFamily="2" charset="-78"/>
              </a:rPr>
              <a:t>HIS</a:t>
            </a:r>
            <a:r>
              <a:rPr lang="fa-IR" sz="2400" dirty="0" smtClean="0">
                <a:cs typeface="B Kamran" panose="00000400000000000000" pitchFamily="2" charset="-78"/>
              </a:rPr>
              <a:t> با نام و برند صحیح و لذا بروز خطا در هنگام مصرف و ثبت اقلام در پرونده بیمار</a:t>
            </a:r>
            <a:endParaRPr lang="en-US" sz="2400" dirty="0">
              <a:cs typeface="B Kamran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8857" y="5989241"/>
            <a:ext cx="8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Kamran" panose="00000400000000000000" pitchFamily="2" charset="-78"/>
              </a:rPr>
              <a:t>عدم ثبت قیمت با درصد سود مجاز فروش در سیستم </a:t>
            </a:r>
            <a:r>
              <a:rPr lang="en-US" sz="2400" dirty="0" smtClean="0">
                <a:cs typeface="B Kamran" panose="00000400000000000000" pitchFamily="2" charset="-78"/>
              </a:rPr>
              <a:t>HIS</a:t>
            </a:r>
            <a:r>
              <a:rPr lang="fa-IR" sz="2400" dirty="0" smtClean="0">
                <a:cs typeface="B Kamran" panose="00000400000000000000" pitchFamily="2" charset="-78"/>
              </a:rPr>
              <a:t> و لذا تضییع حقوق بیمار و مرکز درمانی</a:t>
            </a:r>
            <a:endParaRPr lang="en-US" sz="2400" dirty="0">
              <a:cs typeface="B Kamran" panose="00000400000000000000" pitchFamily="2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01380" y="4516935"/>
            <a:ext cx="8926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B Kamran" panose="00000400000000000000" pitchFamily="2" charset="-78"/>
              </a:rPr>
              <a:t>عدم تعیین سقف تعهد بیمه ای صحیح اقلام و لذا بروز کسورات بیمه ای و تضییع حقوق بیمار و مرکز درمانی و کاهش درآمد بیمارستان</a:t>
            </a:r>
            <a:endParaRPr lang="en-US" sz="2800" dirty="0">
              <a:cs typeface="B Kamran" panose="000004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40733" y="5864298"/>
            <a:ext cx="883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Kamran" panose="00000400000000000000" pitchFamily="2" charset="-78"/>
              </a:rPr>
              <a:t>عدم نظارت بر شرایط انبارش کالا و لذا غیر قابل استفاده و منقضی شدن تاریخ انقضا تجهیزات به علت انبارش نامناسب و هدر رفت سرمایه مراکز درمانی </a:t>
            </a:r>
            <a:endParaRPr lang="en-US" sz="2400" dirty="0">
              <a:cs typeface="B Kamran" panose="00000400000000000000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56607" y="4754830"/>
            <a:ext cx="927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نظارت بر میزان مصرف بخش های درمانی و لذا هدر رفت منابع و سرمایه مراکز درمانی بر اثر مصرف غیر اصولی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84222" y="5804576"/>
            <a:ext cx="939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ثبت اقلام هتلینگ (6% خدمات پرستاری) من جمله دستکش، باند، گاز و ... </a:t>
            </a:r>
            <a:r>
              <a:rPr lang="fa-IR" sz="2400" dirty="0">
                <a:solidFill>
                  <a:prstClr val="black"/>
                </a:solidFill>
                <a:cs typeface="B Kamran" panose="00000400000000000000" pitchFamily="2" charset="-78"/>
              </a:rPr>
              <a:t>در پرونده بیمار</a:t>
            </a:r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در سیستم </a:t>
            </a:r>
            <a:r>
              <a:rPr lang="en-US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HIS</a:t>
            </a:r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 و لذا عدم امکان نظارت بر مصرف و مصرف بی رویه و غیر اصولی این اقلام در بخش های درمانی و کاهش درآمد مرکز درمانی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1263" y="4555331"/>
            <a:ext cx="874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اطلاع رسانی و ثبت مشکلات کیفی و حوادث ناگوار تجهیزات پزشکی در کارتابل مرکز در سامانه </a:t>
            </a:r>
            <a:r>
              <a:rPr lang="en-US" sz="2400" dirty="0" err="1" smtClean="0">
                <a:solidFill>
                  <a:prstClr val="black"/>
                </a:solidFill>
                <a:cs typeface="B Kamran" panose="00000400000000000000" pitchFamily="2" charset="-78"/>
              </a:rPr>
              <a:t>imed</a:t>
            </a:r>
            <a:r>
              <a:rPr lang="fa-IR" sz="2400" dirty="0">
                <a:solidFill>
                  <a:prstClr val="black"/>
                </a:solidFill>
                <a:cs typeface="B Kamran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و لذا باقی ماندن تجهیزات بی کیفیت در سطح عرضه و عدم امکان پیگیری موضوع از طریق مراجع نظارتی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6834" y="5755660"/>
            <a:ext cx="89266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اطلاع رسانی به موقع و ثبت کمبودهای تجهیزات </a:t>
            </a:r>
            <a:r>
              <a:rPr lang="fa-IR" sz="2800" dirty="0" smtClean="0">
                <a:solidFill>
                  <a:prstClr val="black"/>
                </a:solidFill>
                <a:cs typeface="B Kamran" panose="00000400000000000000" pitchFamily="2" charset="-78"/>
              </a:rPr>
              <a:t>پزشکی</a:t>
            </a:r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cs typeface="B Kamran" panose="00000400000000000000" pitchFamily="2" charset="-78"/>
              </a:rPr>
              <a:t>در کارتابل مرکز در سامانه </a:t>
            </a:r>
            <a:r>
              <a:rPr lang="en-US" sz="2400" dirty="0" err="1">
                <a:solidFill>
                  <a:prstClr val="black"/>
                </a:solidFill>
                <a:cs typeface="B Kamran" panose="00000400000000000000" pitchFamily="2" charset="-78"/>
              </a:rPr>
              <a:t>imed</a:t>
            </a:r>
            <a:r>
              <a:rPr lang="fa-IR" sz="2400" dirty="0">
                <a:solidFill>
                  <a:prstClr val="black"/>
                </a:solidFill>
                <a:cs typeface="B Kamran" panose="00000400000000000000" pitchFamily="2" charset="-78"/>
              </a:rPr>
              <a:t> و لذا </a:t>
            </a:r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به خطر افتادن جان بیمار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67653" y="4545901"/>
            <a:ext cx="892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تدوین و بروزرسانی فهرست تجهیزات پزشکی مصرفی مرکز درمانی و لذا خریدهای غیر اصولی و بدون تایید که منجر به کاهش درآمد مرکز و از هم گسیختگی فرآیند خرید و دخالت سلایق فردی در این امر خواهد شد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9072" y="5829269"/>
            <a:ext cx="927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بررسی و تایید فاکتورهای خرید توسط مسئول فنی و لذا عدم نظارت فرد صاحب صلاحت بر فرآیند تهیه و توزیع اقلام و بروز تخلف و سوء استفاده شرکتهای غیر مجاز 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5461" y="4570427"/>
            <a:ext cx="939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نظارت مسئول فنی تجهیزات پزشکی بر عملکرد داروخانه های برون سپاری شده و لذا عدم رعایت ضوابط و قوانین مربوطه توسط بخش خصوصی که موجب زیان بیمار و مرکز درمانی می گردد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9094" y="5846783"/>
            <a:ext cx="927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یکسان نبودن موجودی واقعی و سیستمی اقلام در بخش های درمانی و لذا بروز امکان سوء استفاده های احتمالی به علت عدم امکان نظارت دقیق بر فرآیند مصرف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6606" y="4548846"/>
            <a:ext cx="927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تعریف نقطه سفارش اقلام و نظارت بر میزان خرید و لذا بروز خریدهای غیر ضروری و انباشت اقلام مازاد بر نیاز مرکز درمانی و هدر رفت منابع و سرمایه ها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6608" y="5750392"/>
            <a:ext cx="931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solidFill>
                  <a:prstClr val="black"/>
                </a:solidFill>
                <a:cs typeface="B Kamran" panose="00000400000000000000" pitchFamily="2" charset="-78"/>
              </a:rPr>
              <a:t>عدم اطلاع به موقع مرکز درمانی از تجهیزات پزشکی فراخوان شده و لذا بروز مشکلات ناشی از استفاده از تجهیزات پزشکی دارای مشکل</a:t>
            </a:r>
            <a:endParaRPr lang="en-US" sz="2400" dirty="0">
              <a:solidFill>
                <a:prstClr val="black"/>
              </a:solidFill>
              <a:cs typeface="B Kamran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92401" y="58719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3" grpId="0"/>
      <p:bldP spid="13" grpId="1"/>
      <p:bldP spid="22" grpId="0" animBg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917" y="599089"/>
            <a:ext cx="4168354" cy="1261242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/>
            </a:r>
            <a:br>
              <a:rPr lang="fa-IR" sz="3600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</a:br>
            <a:endParaRPr lang="en-US" sz="3600" dirty="0">
              <a:solidFill>
                <a:schemeClr val="accent1">
                  <a:lumMod val="7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867" t="11961" r="6142" b="11315"/>
          <a:stretch/>
        </p:blipFill>
        <p:spPr>
          <a:xfrm>
            <a:off x="1604831" y="99728"/>
            <a:ext cx="10099440" cy="675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705" t="12394" r="5980" b="10882"/>
          <a:stretch/>
        </p:blipFill>
        <p:spPr>
          <a:xfrm>
            <a:off x="1604831" y="99728"/>
            <a:ext cx="10099440" cy="6732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705" t="13686" r="5980" b="13039"/>
          <a:stretch/>
        </p:blipFill>
        <p:spPr>
          <a:xfrm>
            <a:off x="1604831" y="99728"/>
            <a:ext cx="10069718" cy="6732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7705" t="12177" r="5819" b="11529"/>
          <a:stretch/>
        </p:blipFill>
        <p:spPr>
          <a:xfrm>
            <a:off x="1604831" y="99728"/>
            <a:ext cx="10069718" cy="6662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43" t="11530" r="6141" b="13901"/>
          <a:stretch/>
        </p:blipFill>
        <p:spPr>
          <a:xfrm>
            <a:off x="1604831" y="99728"/>
            <a:ext cx="10069718" cy="6732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382" t="11530" r="5980" b="12824"/>
          <a:stretch/>
        </p:blipFill>
        <p:spPr>
          <a:xfrm>
            <a:off x="1523109" y="99728"/>
            <a:ext cx="10281671" cy="6732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17294" y="99728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709" t="10902" r="16458" b="11598"/>
          <a:stretch/>
        </p:blipFill>
        <p:spPr>
          <a:xfrm rot="5400000">
            <a:off x="6032122" y="607032"/>
            <a:ext cx="6766910" cy="5552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90" t="10883" r="11477" b="9590"/>
          <a:stretch/>
        </p:blipFill>
        <p:spPr>
          <a:xfrm rot="5400000">
            <a:off x="-504750" y="883122"/>
            <a:ext cx="6858000" cy="50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2300" y="2429669"/>
            <a:ext cx="5859724" cy="184171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fa-IR" dirty="0" smtClean="0">
                <a:cs typeface="B Titr" panose="00000700000000000000" pitchFamily="2" charset="-78"/>
              </a:rPr>
              <a:t>بخش دوم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08926" y="4018475"/>
            <a:ext cx="4566474" cy="1038807"/>
          </a:xfrm>
        </p:spPr>
        <p:txBody>
          <a:bodyPr>
            <a:noAutofit/>
          </a:bodyPr>
          <a:lstStyle/>
          <a:p>
            <a:r>
              <a:rPr lang="fa-IR" sz="3200" b="1" dirty="0" smtClean="0">
                <a:solidFill>
                  <a:schemeClr val="accent5">
                    <a:lumMod val="75000"/>
                  </a:schemeClr>
                </a:solidFill>
                <a:cs typeface="B Kamran" panose="00000400000000000000" pitchFamily="2" charset="-78"/>
              </a:rPr>
              <a:t>برچسب کنترل اصالت کالا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cs typeface="B Kamra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5540632" y="1643771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2300" y="2411464"/>
            <a:ext cx="5859724" cy="146512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fa-IR" dirty="0" smtClean="0">
                <a:cs typeface="B Titr" panose="00000700000000000000" pitchFamily="2" charset="-78"/>
              </a:rPr>
              <a:t>مقدمه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86757" y="3876586"/>
            <a:ext cx="6010811" cy="1038807"/>
          </a:xfrm>
        </p:spPr>
        <p:txBody>
          <a:bodyPr>
            <a:noAutofit/>
          </a:bodyPr>
          <a:lstStyle/>
          <a:p>
            <a:r>
              <a:rPr lang="fa-IR" sz="3200" b="1" dirty="0" smtClean="0">
                <a:solidFill>
                  <a:schemeClr val="accent5">
                    <a:lumMod val="75000"/>
                  </a:schemeClr>
                </a:solidFill>
                <a:cs typeface="B Kamran" panose="00000400000000000000" pitchFamily="2" charset="-78"/>
              </a:rPr>
              <a:t>مروری بر فعالیت های مدیریت تجهیزات پزشکی معاونت غذا و دارو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cs typeface="B Kamra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5540632" y="1559045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CTION PLA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46" y="2370404"/>
            <a:ext cx="10472442" cy="4459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21021" y="1384259"/>
            <a:ext cx="2986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Zar" panose="00000400000000000000" pitchFamily="2" charset="-78"/>
              </a:rPr>
              <a:t>فراورده سلامت محور:</a:t>
            </a:r>
            <a:endParaRPr lang="en-U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Zar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1055" y="2324219"/>
            <a:ext cx="5137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amran" panose="00000400000000000000" pitchFamily="2" charset="-78"/>
              </a:rPr>
              <a:t>تمام فراورده های تحت نظارت سازمان غذا و دارو. 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amra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01836" y="3292869"/>
            <a:ext cx="219483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فرآورده‌هایی </a:t>
            </a:r>
            <a:r>
              <a:rPr lang="fa-IR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اصیل‌</a:t>
            </a:r>
            <a:endParaRPr lang="en-US" sz="3200" b="1" dirty="0">
              <a:cs typeface="B Kamra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0989" y="3322647"/>
            <a:ext cx="260840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فرآورده‌های غیراصیل‌ </a:t>
            </a:r>
            <a:endParaRPr lang="en-US" sz="3200" b="1" dirty="0">
              <a:cs typeface="B Kamran" panose="00000400000000000000" pitchFamily="2" charset="-78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832525" y="3105660"/>
            <a:ext cx="1176992" cy="101875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4008409" y="3105659"/>
            <a:ext cx="1176992" cy="101875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0360" y="3951904"/>
            <a:ext cx="1165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SSFFC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AutoShape 4" descr="Image result for ssff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Image result for ssff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3" y="3105659"/>
            <a:ext cx="2559600" cy="1438170"/>
          </a:xfrm>
          <a:prstGeom prst="rect">
            <a:avLst/>
          </a:prstGeom>
        </p:spPr>
      </p:pic>
      <p:pic>
        <p:nvPicPr>
          <p:cNvPr id="16" name="Picture 8" descr="Image result for â«Ø³Ø§ÙØ§ÙÙ ØªÛ ØªÚ©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53" y="5004012"/>
            <a:ext cx="1365440" cy="13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760" y="312738"/>
            <a:ext cx="3490698" cy="18155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21778" y="463775"/>
            <a:ext cx="66672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Kamran" panose="00000400000000000000" pitchFamily="2" charset="-78"/>
              </a:rPr>
              <a:t>معرفی برچسب کنترل اصالت و سلامت کالا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B Kamran" panose="000004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61245" y="76780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6304" y="307239"/>
            <a:ext cx="2788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1. شناسه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مادری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Aggrigation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 ID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84936" y="1092327"/>
            <a:ext cx="4269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2. شماره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پروانه (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Iran Registration Code: IRC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):</a:t>
            </a:r>
            <a:endParaRPr lang="en-US" sz="2000" b="1" dirty="0">
              <a:cs typeface="B Kamra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8849" y="1817550"/>
            <a:ext cx="46113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3. شناسه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ردیابی و رهگیری (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UID - Unique Identifier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):</a:t>
            </a:r>
            <a:endParaRPr lang="en-US" sz="2000" b="1" dirty="0">
              <a:cs typeface="B Kamra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1193" y="2677087"/>
            <a:ext cx="5533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4.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شناسه تجاری فرآورده (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GTIN: Global Trade Item Number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):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 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5992" y="3507708"/>
            <a:ext cx="3928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5.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شماره سری ساخت (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Batch/Lot Number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):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 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97474" y="4310157"/>
            <a:ext cx="2349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۶. تاریخ انقضا (</a:t>
            </a: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Exp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 Date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): 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685" y="694399"/>
            <a:ext cx="9759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شناسه اختصاصی و منحصر به فردی است که با ایجاد ارتباط منطقی بین شناسه‌های ردیابی و رهگیری فرآورده‌های موجود در یک بسته‌بندی تعریف می‌شود</a:t>
            </a:r>
            <a:endParaRPr lang="en-US" sz="2000" dirty="0">
              <a:solidFill>
                <a:srgbClr val="002060"/>
              </a:solidFill>
              <a:cs typeface="B Kamra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7391" y="1391137"/>
            <a:ext cx="373692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موقع صدور پروانه ثبت فرآورده به آن اختصاص می‌دهد.</a:t>
            </a:r>
            <a:endParaRPr lang="en-US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" y="2074855"/>
            <a:ext cx="1794621" cy="89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15216" y="2262519"/>
            <a:ext cx="8731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شماره‌ای ۲۰ رقمی‌است که جهت رهگيري و ردیابی به هر واحد فرآورده بر اساس استاندارد اختصاص داده شده است.</a:t>
            </a:r>
            <a:endParaRPr lang="en-US" sz="2000" dirty="0">
              <a:solidFill>
                <a:srgbClr val="002060"/>
              </a:solidFill>
              <a:cs typeface="B Kamra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1062" y="3127608"/>
            <a:ext cx="9393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شماره جهانی اقلام تجاری، شماره‌ای 14 رقمی‌است. این شناسه جهت هر فرآورده در سطح جهان اختصاصی است و بر مبنای استانداردهای </a:t>
            </a:r>
            <a:r>
              <a:rPr lang="fa-IR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بین‌المللی  </a:t>
            </a:r>
            <a:r>
              <a:rPr lang="fa-I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صادر می‌شود</a:t>
            </a:r>
            <a:endParaRPr lang="en-US" dirty="0">
              <a:solidFill>
                <a:srgbClr val="002060"/>
              </a:solidFill>
              <a:cs typeface="B Kamra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r="57483" b="57422"/>
          <a:stretch/>
        </p:blipFill>
        <p:spPr>
          <a:xfrm>
            <a:off x="277368" y="3326524"/>
            <a:ext cx="1794622" cy="996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2" y="4558356"/>
            <a:ext cx="1936492" cy="16040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05209" y="3915772"/>
            <a:ext cx="9149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شماره‌ای است که شرکت تولیدکننده موقع ساخت فرآورده به هر سری ساخت تولیدکه اجزاء و شرایط ساخت یکنواخت دارد، اختصاص داده </a:t>
            </a:r>
            <a:endParaRPr lang="en-US" sz="2000" dirty="0">
              <a:solidFill>
                <a:srgbClr val="002060"/>
              </a:solidFill>
              <a:cs typeface="B Kamra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0307" y="4618729"/>
            <a:ext cx="130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YY,MM,DD</a:t>
            </a:r>
            <a:r>
              <a:rPr lang="fa-I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8" b="57715"/>
          <a:stretch/>
        </p:blipFill>
        <p:spPr>
          <a:xfrm>
            <a:off x="2438277" y="4690674"/>
            <a:ext cx="2416134" cy="13549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207274" y="5013114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۷. شناسه اصالت: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 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38736" y="5845535"/>
            <a:ext cx="2828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8. بارکد دو بعدی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(Data Matrix)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:</a:t>
            </a:r>
            <a:endParaRPr lang="en-US" sz="2000" dirty="0">
              <a:cs typeface="B Kamra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96927" y="5413224"/>
            <a:ext cx="3557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شناسه‌ اختصاصی، منحصر به فرد و متناظر با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UID</a:t>
            </a:r>
            <a:r>
              <a:rPr lang="en-US" sz="2000" dirty="0">
                <a:solidFill>
                  <a:srgbClr val="002060"/>
                </a:solidFill>
                <a:latin typeface="B Nazanin" panose="00000400000000000000" pitchFamily="2" charset="-78"/>
                <a:ea typeface="Times New Roman" panose="02020603050405020304" pitchFamily="18" charset="0"/>
                <a:cs typeface="B Kamran" panose="00000400000000000000" pitchFamily="2" charset="-78"/>
              </a:rPr>
              <a:t> </a:t>
            </a:r>
            <a:r>
              <a:rPr lang="fa-IR" sz="2000" dirty="0">
                <a:solidFill>
                  <a:srgbClr val="002060"/>
                </a:solidFill>
                <a:latin typeface="B Nazanin" panose="00000400000000000000" pitchFamily="2" charset="-78"/>
                <a:ea typeface="Times New Roman" panose="02020603050405020304" pitchFamily="18" charset="0"/>
                <a:cs typeface="B Kamran" panose="00000400000000000000" pitchFamily="2" charset="-78"/>
              </a:rPr>
              <a:t>است</a:t>
            </a:r>
            <a:endParaRPr lang="en-US" sz="2000" dirty="0">
              <a:solidFill>
                <a:srgbClr val="002060"/>
              </a:solidFill>
              <a:cs typeface="B Kamran" panose="000004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851" y="4197865"/>
            <a:ext cx="3097100" cy="1332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33" y="5681019"/>
            <a:ext cx="2540818" cy="1129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71618" y="78930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5" grpId="0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763" r="-211" b="23752"/>
          <a:stretch/>
        </p:blipFill>
        <p:spPr>
          <a:xfrm>
            <a:off x="3554569" y="999659"/>
            <a:ext cx="7987125" cy="442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133059" y="124383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889" y="601784"/>
            <a:ext cx="95519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سامانه ردیابی، رهگیری و کنترل اصالت فرآورده‌های </a:t>
            </a:r>
            <a:r>
              <a:rPr lang="fa-IR" sz="3600" b="1" dirty="0" smtClean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سلامت</a:t>
            </a:r>
          </a:p>
          <a:p>
            <a:pPr algn="ctr" rtl="1"/>
            <a:r>
              <a:rPr lang="fa-IR" sz="3600" b="1" dirty="0" smtClean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TTAC System</a:t>
            </a:r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3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3889" y="601784"/>
            <a:ext cx="95519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سامانه ردیابی، رهگیری و کنترل اصالت فرآورده‌های </a:t>
            </a:r>
            <a:r>
              <a:rPr lang="fa-IR" sz="3600" b="1" dirty="0" smtClean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سلامت</a:t>
            </a:r>
          </a:p>
          <a:p>
            <a:pPr algn="ctr" rtl="1"/>
            <a:r>
              <a:rPr lang="fa-IR" sz="3600" b="1" dirty="0" smtClean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TTAC System</a:t>
            </a:r>
            <a:r>
              <a:rPr lang="fa-IR" sz="3600" b="1" dirty="0">
                <a:ln/>
                <a:solidFill>
                  <a:schemeClr val="accent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36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4" descr="Image result for â«Ø³Ø§ÙØ§ÙÙ ØªÛ ØªÚ©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01" y="2438552"/>
            <a:ext cx="3091105" cy="30911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32958" y="3784029"/>
            <a:ext cx="17604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۶۱۸۵-021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015700" y="5315266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۲۰۰۰۸۸۲۲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668760" y="2486965"/>
            <a:ext cx="2271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www.ttac.ir</a:t>
            </a:r>
            <a:r>
              <a:rPr lang="en-US" sz="2800" b="1" dirty="0">
                <a:solidFill>
                  <a:srgbClr val="000000"/>
                </a:solidFill>
                <a:latin typeface="B Nazanin" panose="00000400000000000000" pitchFamily="2" charset="-78"/>
                <a:ea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  <p:sp>
        <p:nvSpPr>
          <p:cNvPr id="9" name="AutoShape 2" descr="Image result for â«ØªÙØ§Ø³â¬â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8" y="2376530"/>
            <a:ext cx="1163107" cy="74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6" y="3492115"/>
            <a:ext cx="1073869" cy="1073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8" y="4951839"/>
            <a:ext cx="1150752" cy="1150752"/>
          </a:xfrm>
          <a:prstGeom prst="rect">
            <a:avLst/>
          </a:prstGeom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91" y="3155397"/>
            <a:ext cx="41783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61245" y="59196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5986" y="2426230"/>
            <a:ext cx="661166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۱- </a:t>
            </a: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اصالت این فرآورده مورد تأیید است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B Nazanin" panose="00000400000000000000" pitchFamily="2" charset="-78"/>
                <a:ea typeface="Times New Roman" panose="02020603050405020304" pitchFamily="18" charset="0"/>
                <a:cs typeface="B Kamran" panose="00000400000000000000" pitchFamily="2" charset="-78"/>
              </a:rPr>
              <a:t>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۲- اصالت این فرآورده قبلاً توسط همین سامانه/دستگاه کنترل شده است.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۳- اصالت این فرآورده قبلاً توسط سامانه/دستگاه دیگری کنترل شده است.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۴- این فرآورده تقلبی است</a:t>
            </a:r>
            <a:r>
              <a:rPr lang="fa-I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.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endParaRPr lang="en-US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4212" y="507470"/>
            <a:ext cx="814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5400" b="1" cap="none" spc="0" dirty="0">
                <a:ln/>
                <a:solidFill>
                  <a:schemeClr val="accent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انواع پیغام‌های دریافتی از استعلام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9257" y="4145660"/>
            <a:ext cx="920839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5</a:t>
            </a:r>
            <a:r>
              <a:rPr lang="fa-IR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- </a:t>
            </a: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تاریخ مصرف این فرآورده گذشته است؛ لطفاً از مصرف آن خودداری فرمایید.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۶- لطفاً از مصرف فرآورده خودداری کرده و آن را به محلی که از آن خریداری کرده اید، بازگردانید.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  <a:p>
            <a:pPr algn="justLow" rtl="1">
              <a:lnSpc>
                <a:spcPct val="115000"/>
              </a:lnSpc>
              <a:spcAft>
                <a:spcPts val="0"/>
              </a:spcAft>
            </a:pPr>
            <a:r>
              <a:rPr lang="fa-IR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 Kamran" panose="00000400000000000000" pitchFamily="2" charset="-78"/>
              </a:rPr>
              <a:t>۷- مصرف‌کنندۀ گرا‌می‌به‌دلیل عدم بارگذاری کامل اطلاعات این فرآورده، امکان پاسخ‌گویی توسط سامانۀ ردیابی، رهگیری و کنترل اصالت فرآورده‌های سلامت‌ وجود ندارد. لطفاً طی روزهای آینده مجدداً تلاش کنید. </a:t>
            </a:r>
            <a:endParaRPr lang="en-US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Kamra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0" y="9742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959" y="2114359"/>
            <a:ext cx="5859724" cy="1841715"/>
          </a:xfrm>
        </p:spPr>
        <p:txBody>
          <a:bodyPr>
            <a:normAutofit/>
          </a:bodyPr>
          <a:lstStyle/>
          <a:p>
            <a:r>
              <a:rPr lang="fa-IR" sz="8000" dirty="0" smtClean="0">
                <a:solidFill>
                  <a:srgbClr val="00B050"/>
                </a:solidFill>
                <a:cs typeface="B Arshia" panose="00000400000000000000" pitchFamily="2" charset="-78"/>
              </a:rPr>
              <a:t>با تشکر از توجه شما</a:t>
            </a:r>
            <a:endParaRPr lang="en-US" sz="8000" dirty="0">
              <a:solidFill>
                <a:srgbClr val="00B050"/>
              </a:solidFill>
              <a:cs typeface="B Arshia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a-IR" dirty="0" smtClean="0"/>
              <a:t>معاونت غذا و دارو</a:t>
            </a:r>
          </a:p>
          <a:p>
            <a:r>
              <a:rPr lang="fa-IR" dirty="0" smtClean="0"/>
              <a:t>مدیریت نظارت و ارزیابی تجهیزات و ملزومات پزشکی</a:t>
            </a:r>
          </a:p>
          <a:p>
            <a:r>
              <a:rPr lang="fa-IR" dirty="0" smtClean="0"/>
              <a:t>آذر 99</a:t>
            </a:r>
          </a:p>
        </p:txBody>
      </p:sp>
    </p:spTree>
    <p:extLst>
      <p:ext uri="{BB962C8B-B14F-4D97-AF65-F5344CB8AC3E}">
        <p14:creationId xmlns:p14="http://schemas.microsoft.com/office/powerpoint/2010/main" val="1623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3" t="11530" r="20689" b="11961"/>
          <a:stretch/>
        </p:blipFill>
        <p:spPr>
          <a:xfrm rot="5400000">
            <a:off x="2443656" y="654269"/>
            <a:ext cx="6905298" cy="559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452" t="11314" r="21821" b="10883"/>
          <a:stretch/>
        </p:blipFill>
        <p:spPr>
          <a:xfrm rot="5400000">
            <a:off x="2528674" y="474659"/>
            <a:ext cx="6858000" cy="5908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12" t="14008" r="11799" b="8837"/>
          <a:stretch/>
        </p:blipFill>
        <p:spPr>
          <a:xfrm rot="5400000">
            <a:off x="2542114" y="524281"/>
            <a:ext cx="6889531" cy="5872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13" t="13039" r="13739" b="9375"/>
          <a:stretch/>
        </p:blipFill>
        <p:spPr>
          <a:xfrm rot="5400000">
            <a:off x="2647214" y="387642"/>
            <a:ext cx="6858005" cy="6051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19828" t="11099" r="9698" b="11531"/>
          <a:stretch/>
        </p:blipFill>
        <p:spPr>
          <a:xfrm rot="5400000">
            <a:off x="2518371" y="474056"/>
            <a:ext cx="7132064" cy="5972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989" t="11099" r="12769" b="10669"/>
          <a:stretch/>
        </p:blipFill>
        <p:spPr>
          <a:xfrm rot="5400000">
            <a:off x="2628698" y="414641"/>
            <a:ext cx="6880481" cy="6003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313" t="11099" r="13739" b="11315"/>
          <a:stretch/>
        </p:blipFill>
        <p:spPr>
          <a:xfrm rot="5400000">
            <a:off x="2692983" y="402485"/>
            <a:ext cx="6842236" cy="6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="" xmlns:a16="http://schemas.microsoft.com/office/drawing/2014/main" id="{166BC32C-2E11-43D3-963B-9766918E0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0986099-F5F2-4E8B-BE17-81194861A0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5693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b="1" dirty="0" smtClean="0">
                <a:solidFill>
                  <a:srgbClr val="006666"/>
                </a:solidFill>
                <a:cs typeface="B Yagut" panose="00000400000000000000" pitchFamily="2" charset="-78"/>
              </a:rPr>
              <a:t>گستره فعالیت</a:t>
            </a:r>
            <a:endParaRPr lang="en-US" sz="4000" dirty="0">
              <a:solidFill>
                <a:srgbClr val="006666"/>
              </a:solidFill>
              <a:cs typeface="B Yagut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3E690F4-843A-47A5-8620-4FB01C0D8E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ircle: Hollow 2">
            <a:extLst>
              <a:ext uri="{FF2B5EF4-FFF2-40B4-BE49-F238E27FC236}">
                <a16:creationId xmlns="" xmlns:a16="http://schemas.microsoft.com/office/drawing/2014/main" id="{8DC8DEBA-4D8D-4704-A04E-32A1E0BF41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536828" y="2296212"/>
            <a:ext cx="1593858" cy="1593858"/>
          </a:xfrm>
          <a:prstGeom prst="donut">
            <a:avLst>
              <a:gd name="adj" fmla="val 12255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="" xmlns:a16="http://schemas.microsoft.com/office/drawing/2014/main" id="{769CE3F0-8651-4FF1-8CAF-1E986C3831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946623" y="2296212"/>
            <a:ext cx="1593858" cy="1593858"/>
          </a:xfrm>
          <a:prstGeom prst="donut">
            <a:avLst>
              <a:gd name="adj" fmla="val 12255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ircle: Hollow 22">
            <a:extLst>
              <a:ext uri="{FF2B5EF4-FFF2-40B4-BE49-F238E27FC236}">
                <a16:creationId xmlns="" xmlns:a16="http://schemas.microsoft.com/office/drawing/2014/main" id="{59423939-1DC9-4306-AA5D-6C01113363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56419" y="2296212"/>
            <a:ext cx="1593858" cy="1593858"/>
          </a:xfrm>
          <a:prstGeom prst="donut">
            <a:avLst>
              <a:gd name="adj" fmla="val 12255"/>
            </a:avLst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Circle: Hollow 23">
            <a:extLst>
              <a:ext uri="{FF2B5EF4-FFF2-40B4-BE49-F238E27FC236}">
                <a16:creationId xmlns="" xmlns:a16="http://schemas.microsoft.com/office/drawing/2014/main" id="{A838DD0B-E018-44D0-A4C0-13DF2FD028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241725" y="3501330"/>
            <a:ext cx="1593858" cy="1593858"/>
          </a:xfrm>
          <a:prstGeom prst="donut">
            <a:avLst>
              <a:gd name="adj" fmla="val 12255"/>
            </a:avLst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="" xmlns:a16="http://schemas.microsoft.com/office/drawing/2014/main" id="{B5265A05-9A0F-4DEC-9382-F51EEE7422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651521" y="3501330"/>
            <a:ext cx="1593858" cy="1593858"/>
          </a:xfrm>
          <a:prstGeom prst="donut">
            <a:avLst>
              <a:gd name="adj" fmla="val 12255"/>
            </a:avLst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="" xmlns:a16="http://schemas.microsoft.com/office/drawing/2014/main" id="{8770E695-5D11-488D-931B-4C4259EC25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061316" y="3501330"/>
            <a:ext cx="1593858" cy="1593858"/>
          </a:xfrm>
          <a:prstGeom prst="donut">
            <a:avLst>
              <a:gd name="adj" fmla="val 1225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6FB0785-0013-474B-B959-F2CC8F4C0C1E}"/>
              </a:ext>
            </a:extLst>
          </p:cNvPr>
          <p:cNvSpPr/>
          <p:nvPr/>
        </p:nvSpPr>
        <p:spPr>
          <a:xfrm>
            <a:off x="1381821" y="1124276"/>
            <a:ext cx="2428875" cy="9746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نظارت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بر</a:t>
            </a: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159 شرکت و 274 صنف </a:t>
            </a: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تحت پوشش،</a:t>
            </a: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 فعال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در </a:t>
            </a: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حوزه </a:t>
            </a:r>
            <a:endParaRPr lang="fa-IR" sz="1600" dirty="0" smtClean="0">
              <a:solidFill>
                <a:srgbClr val="003366"/>
              </a:solidFill>
              <a:cs typeface="B Yekan" panose="00000400000000000000" pitchFamily="2" charset="-78"/>
            </a:endParaRP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توزیع </a:t>
            </a: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و عرضه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تجهیزات پزشکی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13AB221-FD8D-4664-9B4C-AE1B1660ECAA}"/>
              </a:ext>
            </a:extLst>
          </p:cNvPr>
          <p:cNvSpPr/>
          <p:nvPr/>
        </p:nvSpPr>
        <p:spPr>
          <a:xfrm>
            <a:off x="4795256" y="1392312"/>
            <a:ext cx="2871766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نظارت بر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100 شرکت تولیدی </a:t>
            </a: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تحت پوشش و صدور پروانه ساخت</a:t>
            </a: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تجهیزات پزشکی کلاس خطر </a:t>
            </a:r>
            <a:r>
              <a:rPr lang="en-US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 A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و </a:t>
            </a:r>
            <a:r>
              <a:rPr lang="en-US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B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3F5EDC0-C02E-4790-A681-CA7AB9133338}"/>
              </a:ext>
            </a:extLst>
          </p:cNvPr>
          <p:cNvSpPr/>
          <p:nvPr/>
        </p:nvSpPr>
        <p:spPr>
          <a:xfrm>
            <a:off x="8632675" y="1413024"/>
            <a:ext cx="3032423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 نظارت بر 1500 موسسه پزشکی</a:t>
            </a:r>
            <a:r>
              <a:rPr lang="en-US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 </a:t>
            </a:r>
            <a:endParaRPr lang="fa-IR" sz="1600" dirty="0" smtClean="0">
              <a:solidFill>
                <a:srgbClr val="003366"/>
              </a:solidFill>
              <a:cs typeface="B Yekan" panose="00000400000000000000" pitchFamily="2" charset="-78"/>
            </a:endParaRP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در حوزه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 تجهیزات پزشکی مصرفی 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57F5370-BF8E-406B-BEAE-B1224615626A}"/>
              </a:ext>
            </a:extLst>
          </p:cNvPr>
          <p:cNvSpPr/>
          <p:nvPr/>
        </p:nvSpPr>
        <p:spPr>
          <a:xfrm>
            <a:off x="1536998" y="5426395"/>
            <a:ext cx="2549227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پیشگیری و مبارزه با قاچاق</a:t>
            </a:r>
          </a:p>
          <a:p>
            <a:pPr algn="ctr">
              <a:lnSpc>
                <a:spcPts val="1900"/>
              </a:lnSpc>
            </a:pP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تجهیزات پزشکی در استان با</a:t>
            </a:r>
          </a:p>
          <a:p>
            <a:pPr algn="ctr">
              <a:lnSpc>
                <a:spcPts val="1900"/>
              </a:lnSpc>
            </a:pP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بررسی بیش از 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37 </a:t>
            </a:r>
            <a:r>
              <a:rPr lang="fa-IR" sz="1600" dirty="0">
                <a:solidFill>
                  <a:srgbClr val="003366"/>
                </a:solidFill>
                <a:cs typeface="B Yekan" panose="00000400000000000000" pitchFamily="2" charset="-78"/>
              </a:rPr>
              <a:t>پرونده قضایی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8F5A313-1C6C-4AEE-8556-576074B1BF06}"/>
              </a:ext>
            </a:extLst>
          </p:cNvPr>
          <p:cNvSpPr/>
          <p:nvPr/>
        </p:nvSpPr>
        <p:spPr>
          <a:xfrm>
            <a:off x="4860100" y="5575951"/>
            <a:ext cx="2596763" cy="48731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پیگیری </a:t>
            </a:r>
            <a:r>
              <a:rPr lang="en-US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MDR</a:t>
            </a: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 های تجهیزات پزشکی</a:t>
            </a:r>
          </a:p>
          <a:p>
            <a:pPr algn="ctr" rtl="1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با استفاده از سامانه آنلاین </a:t>
            </a:r>
            <a:r>
              <a:rPr lang="en-US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MDR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C310CC8-6624-4352-A642-89EF6FA7DCE6}"/>
              </a:ext>
            </a:extLst>
          </p:cNvPr>
          <p:cNvSpPr/>
          <p:nvPr/>
        </p:nvSpPr>
        <p:spPr>
          <a:xfrm>
            <a:off x="8935914" y="5332295"/>
            <a:ext cx="2794165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پیگیری کمبود های تجهیزات پزشکی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با استفاده از سامانه آنلاین کمبودها و 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تامین از طریق هیات امنا ارزی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grpSp>
        <p:nvGrpSpPr>
          <p:cNvPr id="41" name="Group 40" descr="Icon of human being and speech bubble. ">
            <a:extLst>
              <a:ext uri="{FF2B5EF4-FFF2-40B4-BE49-F238E27FC236}">
                <a16:creationId xmlns="" xmlns:a16="http://schemas.microsoft.com/office/drawing/2014/main" id="{F9B9D0B7-66BB-408F-A1CC-EA2209284AAD}"/>
              </a:ext>
            </a:extLst>
          </p:cNvPr>
          <p:cNvGrpSpPr/>
          <p:nvPr/>
        </p:nvGrpSpPr>
        <p:grpSpPr>
          <a:xfrm>
            <a:off x="4144646" y="2903628"/>
            <a:ext cx="378221" cy="380335"/>
            <a:chOff x="3171788" y="779462"/>
            <a:chExt cx="284163" cy="285751"/>
          </a:xfrm>
          <a:solidFill>
            <a:schemeClr val="accent3">
              <a:lumMod val="75000"/>
            </a:schemeClr>
          </a:solidFill>
        </p:grpSpPr>
        <p:sp>
          <p:nvSpPr>
            <p:cNvPr id="42" name="Freeform 2993">
              <a:extLst>
                <a:ext uri="{FF2B5EF4-FFF2-40B4-BE49-F238E27FC236}">
                  <a16:creationId xmlns="" xmlns:a16="http://schemas.microsoft.com/office/drawing/2014/main" id="{214A5167-4E01-4042-851A-88AFE72AE2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0851" y="779462"/>
              <a:ext cx="165100" cy="196850"/>
            </a:xfrm>
            <a:custGeom>
              <a:avLst/>
              <a:gdLst>
                <a:gd name="T0" fmla="*/ 291 w 416"/>
                <a:gd name="T1" fmla="*/ 221 h 493"/>
                <a:gd name="T2" fmla="*/ 339 w 416"/>
                <a:gd name="T3" fmla="*/ 173 h 493"/>
                <a:gd name="T4" fmla="*/ 242 w 416"/>
                <a:gd name="T5" fmla="*/ 221 h 493"/>
                <a:gd name="T6" fmla="*/ 195 w 416"/>
                <a:gd name="T7" fmla="*/ 173 h 493"/>
                <a:gd name="T8" fmla="*/ 242 w 416"/>
                <a:gd name="T9" fmla="*/ 221 h 493"/>
                <a:gd name="T10" fmla="*/ 99 w 416"/>
                <a:gd name="T11" fmla="*/ 221 h 493"/>
                <a:gd name="T12" fmla="*/ 147 w 416"/>
                <a:gd name="T13" fmla="*/ 173 h 493"/>
                <a:gd name="T14" fmla="*/ 208 w 416"/>
                <a:gd name="T15" fmla="*/ 0 h 493"/>
                <a:gd name="T16" fmla="*/ 166 w 416"/>
                <a:gd name="T17" fmla="*/ 3 h 493"/>
                <a:gd name="T18" fmla="*/ 127 w 416"/>
                <a:gd name="T19" fmla="*/ 15 h 493"/>
                <a:gd name="T20" fmla="*/ 92 w 416"/>
                <a:gd name="T21" fmla="*/ 33 h 493"/>
                <a:gd name="T22" fmla="*/ 61 w 416"/>
                <a:gd name="T23" fmla="*/ 57 h 493"/>
                <a:gd name="T24" fmla="*/ 35 w 416"/>
                <a:gd name="T25" fmla="*/ 85 h 493"/>
                <a:gd name="T26" fmla="*/ 16 w 416"/>
                <a:gd name="T27" fmla="*/ 117 h 493"/>
                <a:gd name="T28" fmla="*/ 4 w 416"/>
                <a:gd name="T29" fmla="*/ 153 h 493"/>
                <a:gd name="T30" fmla="*/ 0 w 416"/>
                <a:gd name="T31" fmla="*/ 192 h 493"/>
                <a:gd name="T32" fmla="*/ 0 w 416"/>
                <a:gd name="T33" fmla="*/ 194 h 493"/>
                <a:gd name="T34" fmla="*/ 26 w 416"/>
                <a:gd name="T35" fmla="*/ 204 h 493"/>
                <a:gd name="T36" fmla="*/ 47 w 416"/>
                <a:gd name="T37" fmla="*/ 220 h 493"/>
                <a:gd name="T38" fmla="*/ 64 w 416"/>
                <a:gd name="T39" fmla="*/ 238 h 493"/>
                <a:gd name="T40" fmla="*/ 72 w 416"/>
                <a:gd name="T41" fmla="*/ 260 h 493"/>
                <a:gd name="T42" fmla="*/ 76 w 416"/>
                <a:gd name="T43" fmla="*/ 277 h 493"/>
                <a:gd name="T44" fmla="*/ 76 w 416"/>
                <a:gd name="T45" fmla="*/ 293 h 493"/>
                <a:gd name="T46" fmla="*/ 73 w 416"/>
                <a:gd name="T47" fmla="*/ 311 h 493"/>
                <a:gd name="T48" fmla="*/ 67 w 416"/>
                <a:gd name="T49" fmla="*/ 330 h 493"/>
                <a:gd name="T50" fmla="*/ 70 w 416"/>
                <a:gd name="T51" fmla="*/ 333 h 493"/>
                <a:gd name="T52" fmla="*/ 77 w 416"/>
                <a:gd name="T53" fmla="*/ 349 h 493"/>
                <a:gd name="T54" fmla="*/ 94 w 416"/>
                <a:gd name="T55" fmla="*/ 361 h 493"/>
                <a:gd name="T56" fmla="*/ 114 w 416"/>
                <a:gd name="T57" fmla="*/ 371 h 493"/>
                <a:gd name="T58" fmla="*/ 132 w 416"/>
                <a:gd name="T59" fmla="*/ 378 h 493"/>
                <a:gd name="T60" fmla="*/ 153 w 416"/>
                <a:gd name="T61" fmla="*/ 383 h 493"/>
                <a:gd name="T62" fmla="*/ 153 w 416"/>
                <a:gd name="T63" fmla="*/ 428 h 493"/>
                <a:gd name="T64" fmla="*/ 153 w 416"/>
                <a:gd name="T65" fmla="*/ 465 h 493"/>
                <a:gd name="T66" fmla="*/ 173 w 416"/>
                <a:gd name="T67" fmla="*/ 473 h 493"/>
                <a:gd name="T68" fmla="*/ 203 w 416"/>
                <a:gd name="T69" fmla="*/ 446 h 493"/>
                <a:gd name="T70" fmla="*/ 249 w 416"/>
                <a:gd name="T71" fmla="*/ 406 h 493"/>
                <a:gd name="T72" fmla="*/ 274 w 416"/>
                <a:gd name="T73" fmla="*/ 385 h 493"/>
                <a:gd name="T74" fmla="*/ 290 w 416"/>
                <a:gd name="T75" fmla="*/ 371 h 493"/>
                <a:gd name="T76" fmla="*/ 317 w 416"/>
                <a:gd name="T77" fmla="*/ 358 h 493"/>
                <a:gd name="T78" fmla="*/ 342 w 416"/>
                <a:gd name="T79" fmla="*/ 341 h 493"/>
                <a:gd name="T80" fmla="*/ 364 w 416"/>
                <a:gd name="T81" fmla="*/ 321 h 493"/>
                <a:gd name="T82" fmla="*/ 383 w 416"/>
                <a:gd name="T83" fmla="*/ 299 h 493"/>
                <a:gd name="T84" fmla="*/ 397 w 416"/>
                <a:gd name="T85" fmla="*/ 276 h 493"/>
                <a:gd name="T86" fmla="*/ 408 w 416"/>
                <a:gd name="T87" fmla="*/ 249 h 493"/>
                <a:gd name="T88" fmla="*/ 415 w 416"/>
                <a:gd name="T89" fmla="*/ 222 h 493"/>
                <a:gd name="T90" fmla="*/ 416 w 416"/>
                <a:gd name="T91" fmla="*/ 192 h 493"/>
                <a:gd name="T92" fmla="*/ 412 w 416"/>
                <a:gd name="T93" fmla="*/ 154 h 493"/>
                <a:gd name="T94" fmla="*/ 400 w 416"/>
                <a:gd name="T95" fmla="*/ 117 h 493"/>
                <a:gd name="T96" fmla="*/ 381 w 416"/>
                <a:gd name="T97" fmla="*/ 85 h 493"/>
                <a:gd name="T98" fmla="*/ 355 w 416"/>
                <a:gd name="T99" fmla="*/ 57 h 493"/>
                <a:gd name="T100" fmla="*/ 324 w 416"/>
                <a:gd name="T101" fmla="*/ 33 h 493"/>
                <a:gd name="T102" fmla="*/ 289 w 416"/>
                <a:gd name="T103" fmla="*/ 15 h 493"/>
                <a:gd name="T104" fmla="*/ 251 w 416"/>
                <a:gd name="T105" fmla="*/ 3 h 493"/>
                <a:gd name="T106" fmla="*/ 208 w 416"/>
                <a:gd name="T107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6" h="493">
                  <a:moveTo>
                    <a:pt x="339" y="221"/>
                  </a:moveTo>
                  <a:lnTo>
                    <a:pt x="291" y="221"/>
                  </a:lnTo>
                  <a:lnTo>
                    <a:pt x="291" y="173"/>
                  </a:lnTo>
                  <a:lnTo>
                    <a:pt x="339" y="173"/>
                  </a:lnTo>
                  <a:lnTo>
                    <a:pt x="339" y="221"/>
                  </a:lnTo>
                  <a:close/>
                  <a:moveTo>
                    <a:pt x="242" y="221"/>
                  </a:moveTo>
                  <a:lnTo>
                    <a:pt x="195" y="221"/>
                  </a:lnTo>
                  <a:lnTo>
                    <a:pt x="195" y="173"/>
                  </a:lnTo>
                  <a:lnTo>
                    <a:pt x="242" y="173"/>
                  </a:lnTo>
                  <a:lnTo>
                    <a:pt x="242" y="221"/>
                  </a:lnTo>
                  <a:close/>
                  <a:moveTo>
                    <a:pt x="147" y="221"/>
                  </a:moveTo>
                  <a:lnTo>
                    <a:pt x="99" y="221"/>
                  </a:lnTo>
                  <a:lnTo>
                    <a:pt x="99" y="173"/>
                  </a:lnTo>
                  <a:lnTo>
                    <a:pt x="147" y="173"/>
                  </a:lnTo>
                  <a:lnTo>
                    <a:pt x="147" y="221"/>
                  </a:lnTo>
                  <a:close/>
                  <a:moveTo>
                    <a:pt x="208" y="0"/>
                  </a:moveTo>
                  <a:lnTo>
                    <a:pt x="186" y="1"/>
                  </a:lnTo>
                  <a:lnTo>
                    <a:pt x="166" y="3"/>
                  </a:lnTo>
                  <a:lnTo>
                    <a:pt x="146" y="8"/>
                  </a:lnTo>
                  <a:lnTo>
                    <a:pt x="127" y="15"/>
                  </a:lnTo>
                  <a:lnTo>
                    <a:pt x="109" y="23"/>
                  </a:lnTo>
                  <a:lnTo>
                    <a:pt x="92" y="33"/>
                  </a:lnTo>
                  <a:lnTo>
                    <a:pt x="76" y="44"/>
                  </a:lnTo>
                  <a:lnTo>
                    <a:pt x="61" y="57"/>
                  </a:lnTo>
                  <a:lnTo>
                    <a:pt x="47" y="70"/>
                  </a:lnTo>
                  <a:lnTo>
                    <a:pt x="35" y="85"/>
                  </a:lnTo>
                  <a:lnTo>
                    <a:pt x="25" y="101"/>
                  </a:lnTo>
                  <a:lnTo>
                    <a:pt x="16" y="117"/>
                  </a:lnTo>
                  <a:lnTo>
                    <a:pt x="9" y="135"/>
                  </a:lnTo>
                  <a:lnTo>
                    <a:pt x="4" y="153"/>
                  </a:lnTo>
                  <a:lnTo>
                    <a:pt x="1" y="173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14" y="198"/>
                  </a:lnTo>
                  <a:lnTo>
                    <a:pt x="26" y="204"/>
                  </a:lnTo>
                  <a:lnTo>
                    <a:pt x="38" y="211"/>
                  </a:lnTo>
                  <a:lnTo>
                    <a:pt x="47" y="220"/>
                  </a:lnTo>
                  <a:lnTo>
                    <a:pt x="57" y="228"/>
                  </a:lnTo>
                  <a:lnTo>
                    <a:pt x="64" y="238"/>
                  </a:lnTo>
                  <a:lnTo>
                    <a:pt x="69" y="248"/>
                  </a:lnTo>
                  <a:lnTo>
                    <a:pt x="72" y="260"/>
                  </a:lnTo>
                  <a:lnTo>
                    <a:pt x="74" y="268"/>
                  </a:lnTo>
                  <a:lnTo>
                    <a:pt x="76" y="277"/>
                  </a:lnTo>
                  <a:lnTo>
                    <a:pt x="76" y="285"/>
                  </a:lnTo>
                  <a:lnTo>
                    <a:pt x="76" y="293"/>
                  </a:lnTo>
                  <a:lnTo>
                    <a:pt x="74" y="303"/>
                  </a:lnTo>
                  <a:lnTo>
                    <a:pt x="73" y="311"/>
                  </a:lnTo>
                  <a:lnTo>
                    <a:pt x="71" y="321"/>
                  </a:lnTo>
                  <a:lnTo>
                    <a:pt x="67" y="330"/>
                  </a:lnTo>
                  <a:lnTo>
                    <a:pt x="69" y="332"/>
                  </a:lnTo>
                  <a:lnTo>
                    <a:pt x="70" y="333"/>
                  </a:lnTo>
                  <a:lnTo>
                    <a:pt x="73" y="341"/>
                  </a:lnTo>
                  <a:lnTo>
                    <a:pt x="77" y="349"/>
                  </a:lnTo>
                  <a:lnTo>
                    <a:pt x="85" y="355"/>
                  </a:lnTo>
                  <a:lnTo>
                    <a:pt x="94" y="361"/>
                  </a:lnTo>
                  <a:lnTo>
                    <a:pt x="104" y="366"/>
                  </a:lnTo>
                  <a:lnTo>
                    <a:pt x="114" y="371"/>
                  </a:lnTo>
                  <a:lnTo>
                    <a:pt x="123" y="374"/>
                  </a:lnTo>
                  <a:lnTo>
                    <a:pt x="132" y="378"/>
                  </a:lnTo>
                  <a:lnTo>
                    <a:pt x="142" y="380"/>
                  </a:lnTo>
                  <a:lnTo>
                    <a:pt x="153" y="383"/>
                  </a:lnTo>
                  <a:lnTo>
                    <a:pt x="153" y="403"/>
                  </a:lnTo>
                  <a:lnTo>
                    <a:pt x="153" y="428"/>
                  </a:lnTo>
                  <a:lnTo>
                    <a:pt x="153" y="449"/>
                  </a:lnTo>
                  <a:lnTo>
                    <a:pt x="153" y="465"/>
                  </a:lnTo>
                  <a:lnTo>
                    <a:pt x="153" y="493"/>
                  </a:lnTo>
                  <a:lnTo>
                    <a:pt x="173" y="473"/>
                  </a:lnTo>
                  <a:lnTo>
                    <a:pt x="185" y="462"/>
                  </a:lnTo>
                  <a:lnTo>
                    <a:pt x="203" y="446"/>
                  </a:lnTo>
                  <a:lnTo>
                    <a:pt x="227" y="427"/>
                  </a:lnTo>
                  <a:lnTo>
                    <a:pt x="249" y="406"/>
                  </a:lnTo>
                  <a:lnTo>
                    <a:pt x="262" y="395"/>
                  </a:lnTo>
                  <a:lnTo>
                    <a:pt x="274" y="385"/>
                  </a:lnTo>
                  <a:lnTo>
                    <a:pt x="284" y="377"/>
                  </a:lnTo>
                  <a:lnTo>
                    <a:pt x="290" y="371"/>
                  </a:lnTo>
                  <a:lnTo>
                    <a:pt x="304" y="365"/>
                  </a:lnTo>
                  <a:lnTo>
                    <a:pt x="317" y="358"/>
                  </a:lnTo>
                  <a:lnTo>
                    <a:pt x="330" y="349"/>
                  </a:lnTo>
                  <a:lnTo>
                    <a:pt x="342" y="341"/>
                  </a:lnTo>
                  <a:lnTo>
                    <a:pt x="353" y="332"/>
                  </a:lnTo>
                  <a:lnTo>
                    <a:pt x="364" y="321"/>
                  </a:lnTo>
                  <a:lnTo>
                    <a:pt x="373" y="310"/>
                  </a:lnTo>
                  <a:lnTo>
                    <a:pt x="383" y="299"/>
                  </a:lnTo>
                  <a:lnTo>
                    <a:pt x="390" y="288"/>
                  </a:lnTo>
                  <a:lnTo>
                    <a:pt x="397" y="276"/>
                  </a:lnTo>
                  <a:lnTo>
                    <a:pt x="403" y="263"/>
                  </a:lnTo>
                  <a:lnTo>
                    <a:pt x="408" y="249"/>
                  </a:lnTo>
                  <a:lnTo>
                    <a:pt x="411" y="235"/>
                  </a:lnTo>
                  <a:lnTo>
                    <a:pt x="415" y="222"/>
                  </a:lnTo>
                  <a:lnTo>
                    <a:pt x="416" y="208"/>
                  </a:lnTo>
                  <a:lnTo>
                    <a:pt x="416" y="192"/>
                  </a:lnTo>
                  <a:lnTo>
                    <a:pt x="416" y="173"/>
                  </a:lnTo>
                  <a:lnTo>
                    <a:pt x="412" y="154"/>
                  </a:lnTo>
                  <a:lnTo>
                    <a:pt x="408" y="135"/>
                  </a:lnTo>
                  <a:lnTo>
                    <a:pt x="400" y="117"/>
                  </a:lnTo>
                  <a:lnTo>
                    <a:pt x="391" y="101"/>
                  </a:lnTo>
                  <a:lnTo>
                    <a:pt x="381" y="85"/>
                  </a:lnTo>
                  <a:lnTo>
                    <a:pt x="368" y="70"/>
                  </a:lnTo>
                  <a:lnTo>
                    <a:pt x="355" y="57"/>
                  </a:lnTo>
                  <a:lnTo>
                    <a:pt x="341" y="44"/>
                  </a:lnTo>
                  <a:lnTo>
                    <a:pt x="324" y="33"/>
                  </a:lnTo>
                  <a:lnTo>
                    <a:pt x="308" y="23"/>
                  </a:lnTo>
                  <a:lnTo>
                    <a:pt x="289" y="15"/>
                  </a:lnTo>
                  <a:lnTo>
                    <a:pt x="270" y="8"/>
                  </a:lnTo>
                  <a:lnTo>
                    <a:pt x="251" y="3"/>
                  </a:lnTo>
                  <a:lnTo>
                    <a:pt x="229" y="1"/>
                  </a:lnTo>
                  <a:lnTo>
                    <a:pt x="2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994">
              <a:extLst>
                <a:ext uri="{FF2B5EF4-FFF2-40B4-BE49-F238E27FC236}">
                  <a16:creationId xmlns="" xmlns:a16="http://schemas.microsoft.com/office/drawing/2014/main" id="{EF3D2201-62FC-4C65-ADA0-327F68113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788" y="863600"/>
              <a:ext cx="190500" cy="201613"/>
            </a:xfrm>
            <a:custGeom>
              <a:avLst/>
              <a:gdLst>
                <a:gd name="T0" fmla="*/ 393 w 480"/>
                <a:gd name="T1" fmla="*/ 357 h 507"/>
                <a:gd name="T2" fmla="*/ 312 w 480"/>
                <a:gd name="T3" fmla="*/ 312 h 507"/>
                <a:gd name="T4" fmla="*/ 320 w 480"/>
                <a:gd name="T5" fmla="*/ 267 h 507"/>
                <a:gd name="T6" fmla="*/ 324 w 480"/>
                <a:gd name="T7" fmla="*/ 261 h 507"/>
                <a:gd name="T8" fmla="*/ 329 w 480"/>
                <a:gd name="T9" fmla="*/ 254 h 507"/>
                <a:gd name="T10" fmla="*/ 332 w 480"/>
                <a:gd name="T11" fmla="*/ 244 h 507"/>
                <a:gd name="T12" fmla="*/ 336 w 480"/>
                <a:gd name="T13" fmla="*/ 231 h 507"/>
                <a:gd name="T14" fmla="*/ 338 w 480"/>
                <a:gd name="T15" fmla="*/ 219 h 507"/>
                <a:gd name="T16" fmla="*/ 339 w 480"/>
                <a:gd name="T17" fmla="*/ 203 h 507"/>
                <a:gd name="T18" fmla="*/ 350 w 480"/>
                <a:gd name="T19" fmla="*/ 190 h 507"/>
                <a:gd name="T20" fmla="*/ 354 w 480"/>
                <a:gd name="T21" fmla="*/ 185 h 507"/>
                <a:gd name="T22" fmla="*/ 356 w 480"/>
                <a:gd name="T23" fmla="*/ 179 h 507"/>
                <a:gd name="T24" fmla="*/ 357 w 480"/>
                <a:gd name="T25" fmla="*/ 173 h 507"/>
                <a:gd name="T26" fmla="*/ 358 w 480"/>
                <a:gd name="T27" fmla="*/ 166 h 507"/>
                <a:gd name="T28" fmla="*/ 357 w 480"/>
                <a:gd name="T29" fmla="*/ 149 h 507"/>
                <a:gd name="T30" fmla="*/ 354 w 480"/>
                <a:gd name="T31" fmla="*/ 140 h 507"/>
                <a:gd name="T32" fmla="*/ 350 w 480"/>
                <a:gd name="T33" fmla="*/ 131 h 507"/>
                <a:gd name="T34" fmla="*/ 343 w 480"/>
                <a:gd name="T35" fmla="*/ 125 h 507"/>
                <a:gd name="T36" fmla="*/ 355 w 480"/>
                <a:gd name="T37" fmla="*/ 84 h 507"/>
                <a:gd name="T38" fmla="*/ 353 w 480"/>
                <a:gd name="T39" fmla="*/ 54 h 507"/>
                <a:gd name="T40" fmla="*/ 336 w 480"/>
                <a:gd name="T41" fmla="*/ 28 h 507"/>
                <a:gd name="T42" fmla="*/ 305 w 480"/>
                <a:gd name="T43" fmla="*/ 9 h 507"/>
                <a:gd name="T44" fmla="*/ 286 w 480"/>
                <a:gd name="T45" fmla="*/ 4 h 507"/>
                <a:gd name="T46" fmla="*/ 267 w 480"/>
                <a:gd name="T47" fmla="*/ 0 h 507"/>
                <a:gd name="T48" fmla="*/ 251 w 480"/>
                <a:gd name="T49" fmla="*/ 0 h 507"/>
                <a:gd name="T50" fmla="*/ 232 w 480"/>
                <a:gd name="T51" fmla="*/ 2 h 507"/>
                <a:gd name="T52" fmla="*/ 217 w 480"/>
                <a:gd name="T53" fmla="*/ 4 h 507"/>
                <a:gd name="T54" fmla="*/ 203 w 480"/>
                <a:gd name="T55" fmla="*/ 8 h 507"/>
                <a:gd name="T56" fmla="*/ 192 w 480"/>
                <a:gd name="T57" fmla="*/ 11 h 507"/>
                <a:gd name="T58" fmla="*/ 157 w 480"/>
                <a:gd name="T59" fmla="*/ 38 h 507"/>
                <a:gd name="T60" fmla="*/ 154 w 480"/>
                <a:gd name="T61" fmla="*/ 44 h 507"/>
                <a:gd name="T62" fmla="*/ 140 w 480"/>
                <a:gd name="T63" fmla="*/ 46 h 507"/>
                <a:gd name="T64" fmla="*/ 131 w 480"/>
                <a:gd name="T65" fmla="*/ 48 h 507"/>
                <a:gd name="T66" fmla="*/ 126 w 480"/>
                <a:gd name="T67" fmla="*/ 53 h 507"/>
                <a:gd name="T68" fmla="*/ 123 w 480"/>
                <a:gd name="T69" fmla="*/ 56 h 507"/>
                <a:gd name="T70" fmla="*/ 118 w 480"/>
                <a:gd name="T71" fmla="*/ 66 h 507"/>
                <a:gd name="T72" fmla="*/ 118 w 480"/>
                <a:gd name="T73" fmla="*/ 75 h 507"/>
                <a:gd name="T74" fmla="*/ 118 w 480"/>
                <a:gd name="T75" fmla="*/ 84 h 507"/>
                <a:gd name="T76" fmla="*/ 121 w 480"/>
                <a:gd name="T77" fmla="*/ 92 h 507"/>
                <a:gd name="T78" fmla="*/ 123 w 480"/>
                <a:gd name="T79" fmla="*/ 100 h 507"/>
                <a:gd name="T80" fmla="*/ 125 w 480"/>
                <a:gd name="T81" fmla="*/ 109 h 507"/>
                <a:gd name="T82" fmla="*/ 132 w 480"/>
                <a:gd name="T83" fmla="*/ 125 h 507"/>
                <a:gd name="T84" fmla="*/ 116 w 480"/>
                <a:gd name="T85" fmla="*/ 148 h 507"/>
                <a:gd name="T86" fmla="*/ 115 w 480"/>
                <a:gd name="T87" fmla="*/ 174 h 507"/>
                <a:gd name="T88" fmla="*/ 118 w 480"/>
                <a:gd name="T89" fmla="*/ 185 h 507"/>
                <a:gd name="T90" fmla="*/ 124 w 480"/>
                <a:gd name="T91" fmla="*/ 193 h 507"/>
                <a:gd name="T92" fmla="*/ 130 w 480"/>
                <a:gd name="T93" fmla="*/ 199 h 507"/>
                <a:gd name="T94" fmla="*/ 138 w 480"/>
                <a:gd name="T95" fmla="*/ 216 h 507"/>
                <a:gd name="T96" fmla="*/ 144 w 480"/>
                <a:gd name="T97" fmla="*/ 242 h 507"/>
                <a:gd name="T98" fmla="*/ 161 w 480"/>
                <a:gd name="T99" fmla="*/ 268 h 507"/>
                <a:gd name="T100" fmla="*/ 168 w 480"/>
                <a:gd name="T101" fmla="*/ 312 h 507"/>
                <a:gd name="T102" fmla="*/ 87 w 480"/>
                <a:gd name="T103" fmla="*/ 357 h 507"/>
                <a:gd name="T104" fmla="*/ 19 w 480"/>
                <a:gd name="T105" fmla="*/ 399 h 507"/>
                <a:gd name="T106" fmla="*/ 2 w 480"/>
                <a:gd name="T107" fmla="*/ 420 h 507"/>
                <a:gd name="T108" fmla="*/ 4 w 480"/>
                <a:gd name="T109" fmla="*/ 504 h 507"/>
                <a:gd name="T110" fmla="*/ 473 w 480"/>
                <a:gd name="T111" fmla="*/ 506 h 507"/>
                <a:gd name="T112" fmla="*/ 480 w 480"/>
                <a:gd name="T113" fmla="*/ 424 h 507"/>
                <a:gd name="T114" fmla="*/ 471 w 480"/>
                <a:gd name="T115" fmla="*/ 408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0" h="507">
                  <a:moveTo>
                    <a:pt x="446" y="388"/>
                  </a:moveTo>
                  <a:lnTo>
                    <a:pt x="435" y="380"/>
                  </a:lnTo>
                  <a:lnTo>
                    <a:pt x="418" y="370"/>
                  </a:lnTo>
                  <a:lnTo>
                    <a:pt x="393" y="357"/>
                  </a:lnTo>
                  <a:lnTo>
                    <a:pt x="367" y="344"/>
                  </a:lnTo>
                  <a:lnTo>
                    <a:pt x="339" y="331"/>
                  </a:lnTo>
                  <a:lnTo>
                    <a:pt x="312" y="319"/>
                  </a:lnTo>
                  <a:lnTo>
                    <a:pt x="312" y="312"/>
                  </a:lnTo>
                  <a:lnTo>
                    <a:pt x="312" y="280"/>
                  </a:lnTo>
                  <a:lnTo>
                    <a:pt x="312" y="274"/>
                  </a:lnTo>
                  <a:lnTo>
                    <a:pt x="316" y="272"/>
                  </a:lnTo>
                  <a:lnTo>
                    <a:pt x="320" y="267"/>
                  </a:lnTo>
                  <a:lnTo>
                    <a:pt x="320" y="266"/>
                  </a:lnTo>
                  <a:lnTo>
                    <a:pt x="320" y="266"/>
                  </a:lnTo>
                  <a:lnTo>
                    <a:pt x="323" y="263"/>
                  </a:lnTo>
                  <a:lnTo>
                    <a:pt x="324" y="261"/>
                  </a:lnTo>
                  <a:lnTo>
                    <a:pt x="325" y="260"/>
                  </a:lnTo>
                  <a:lnTo>
                    <a:pt x="325" y="260"/>
                  </a:lnTo>
                  <a:lnTo>
                    <a:pt x="326" y="256"/>
                  </a:lnTo>
                  <a:lnTo>
                    <a:pt x="329" y="254"/>
                  </a:lnTo>
                  <a:lnTo>
                    <a:pt x="329" y="253"/>
                  </a:lnTo>
                  <a:lnTo>
                    <a:pt x="329" y="251"/>
                  </a:lnTo>
                  <a:lnTo>
                    <a:pt x="331" y="248"/>
                  </a:lnTo>
                  <a:lnTo>
                    <a:pt x="332" y="244"/>
                  </a:lnTo>
                  <a:lnTo>
                    <a:pt x="332" y="243"/>
                  </a:lnTo>
                  <a:lnTo>
                    <a:pt x="332" y="243"/>
                  </a:lnTo>
                  <a:lnTo>
                    <a:pt x="335" y="237"/>
                  </a:lnTo>
                  <a:lnTo>
                    <a:pt x="336" y="231"/>
                  </a:lnTo>
                  <a:lnTo>
                    <a:pt x="336" y="231"/>
                  </a:lnTo>
                  <a:lnTo>
                    <a:pt x="336" y="231"/>
                  </a:lnTo>
                  <a:lnTo>
                    <a:pt x="337" y="225"/>
                  </a:lnTo>
                  <a:lnTo>
                    <a:pt x="338" y="219"/>
                  </a:lnTo>
                  <a:lnTo>
                    <a:pt x="338" y="217"/>
                  </a:lnTo>
                  <a:lnTo>
                    <a:pt x="338" y="215"/>
                  </a:lnTo>
                  <a:lnTo>
                    <a:pt x="339" y="209"/>
                  </a:lnTo>
                  <a:lnTo>
                    <a:pt x="339" y="203"/>
                  </a:lnTo>
                  <a:lnTo>
                    <a:pt x="345" y="197"/>
                  </a:lnTo>
                  <a:lnTo>
                    <a:pt x="350" y="191"/>
                  </a:lnTo>
                  <a:lnTo>
                    <a:pt x="350" y="190"/>
                  </a:lnTo>
                  <a:lnTo>
                    <a:pt x="350" y="190"/>
                  </a:lnTo>
                  <a:lnTo>
                    <a:pt x="353" y="187"/>
                  </a:lnTo>
                  <a:lnTo>
                    <a:pt x="354" y="185"/>
                  </a:lnTo>
                  <a:lnTo>
                    <a:pt x="354" y="185"/>
                  </a:lnTo>
                  <a:lnTo>
                    <a:pt x="354" y="185"/>
                  </a:lnTo>
                  <a:lnTo>
                    <a:pt x="355" y="182"/>
                  </a:lnTo>
                  <a:lnTo>
                    <a:pt x="355" y="180"/>
                  </a:lnTo>
                  <a:lnTo>
                    <a:pt x="355" y="179"/>
                  </a:lnTo>
                  <a:lnTo>
                    <a:pt x="356" y="179"/>
                  </a:lnTo>
                  <a:lnTo>
                    <a:pt x="356" y="176"/>
                  </a:lnTo>
                  <a:lnTo>
                    <a:pt x="357" y="174"/>
                  </a:lnTo>
                  <a:lnTo>
                    <a:pt x="357" y="173"/>
                  </a:lnTo>
                  <a:lnTo>
                    <a:pt x="357" y="173"/>
                  </a:lnTo>
                  <a:lnTo>
                    <a:pt x="357" y="169"/>
                  </a:lnTo>
                  <a:lnTo>
                    <a:pt x="357" y="167"/>
                  </a:lnTo>
                  <a:lnTo>
                    <a:pt x="358" y="167"/>
                  </a:lnTo>
                  <a:lnTo>
                    <a:pt x="358" y="166"/>
                  </a:lnTo>
                  <a:lnTo>
                    <a:pt x="358" y="163"/>
                  </a:lnTo>
                  <a:lnTo>
                    <a:pt x="358" y="160"/>
                  </a:lnTo>
                  <a:lnTo>
                    <a:pt x="358" y="155"/>
                  </a:lnTo>
                  <a:lnTo>
                    <a:pt x="357" y="149"/>
                  </a:lnTo>
                  <a:lnTo>
                    <a:pt x="357" y="149"/>
                  </a:lnTo>
                  <a:lnTo>
                    <a:pt x="357" y="148"/>
                  </a:lnTo>
                  <a:lnTo>
                    <a:pt x="356" y="143"/>
                  </a:lnTo>
                  <a:lnTo>
                    <a:pt x="354" y="140"/>
                  </a:lnTo>
                  <a:lnTo>
                    <a:pt x="354" y="138"/>
                  </a:lnTo>
                  <a:lnTo>
                    <a:pt x="354" y="138"/>
                  </a:lnTo>
                  <a:lnTo>
                    <a:pt x="353" y="135"/>
                  </a:lnTo>
                  <a:lnTo>
                    <a:pt x="350" y="131"/>
                  </a:lnTo>
                  <a:lnTo>
                    <a:pt x="349" y="131"/>
                  </a:lnTo>
                  <a:lnTo>
                    <a:pt x="349" y="131"/>
                  </a:lnTo>
                  <a:lnTo>
                    <a:pt x="347" y="128"/>
                  </a:lnTo>
                  <a:lnTo>
                    <a:pt x="343" y="125"/>
                  </a:lnTo>
                  <a:lnTo>
                    <a:pt x="344" y="122"/>
                  </a:lnTo>
                  <a:lnTo>
                    <a:pt x="347" y="117"/>
                  </a:lnTo>
                  <a:lnTo>
                    <a:pt x="351" y="100"/>
                  </a:lnTo>
                  <a:lnTo>
                    <a:pt x="355" y="84"/>
                  </a:lnTo>
                  <a:lnTo>
                    <a:pt x="355" y="77"/>
                  </a:lnTo>
                  <a:lnTo>
                    <a:pt x="355" y="69"/>
                  </a:lnTo>
                  <a:lnTo>
                    <a:pt x="354" y="61"/>
                  </a:lnTo>
                  <a:lnTo>
                    <a:pt x="353" y="54"/>
                  </a:lnTo>
                  <a:lnTo>
                    <a:pt x="350" y="47"/>
                  </a:lnTo>
                  <a:lnTo>
                    <a:pt x="347" y="40"/>
                  </a:lnTo>
                  <a:lnTo>
                    <a:pt x="342" y="34"/>
                  </a:lnTo>
                  <a:lnTo>
                    <a:pt x="336" y="28"/>
                  </a:lnTo>
                  <a:lnTo>
                    <a:pt x="330" y="22"/>
                  </a:lnTo>
                  <a:lnTo>
                    <a:pt x="323" y="17"/>
                  </a:lnTo>
                  <a:lnTo>
                    <a:pt x="314" y="12"/>
                  </a:lnTo>
                  <a:lnTo>
                    <a:pt x="305" y="9"/>
                  </a:lnTo>
                  <a:lnTo>
                    <a:pt x="305" y="9"/>
                  </a:lnTo>
                  <a:lnTo>
                    <a:pt x="305" y="9"/>
                  </a:lnTo>
                  <a:lnTo>
                    <a:pt x="295" y="6"/>
                  </a:lnTo>
                  <a:lnTo>
                    <a:pt x="286" y="4"/>
                  </a:lnTo>
                  <a:lnTo>
                    <a:pt x="276" y="2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3" y="0"/>
                  </a:lnTo>
                  <a:lnTo>
                    <a:pt x="260" y="0"/>
                  </a:lnTo>
                  <a:lnTo>
                    <a:pt x="255" y="0"/>
                  </a:lnTo>
                  <a:lnTo>
                    <a:pt x="251" y="0"/>
                  </a:lnTo>
                  <a:lnTo>
                    <a:pt x="244" y="0"/>
                  </a:lnTo>
                  <a:lnTo>
                    <a:pt x="237" y="0"/>
                  </a:lnTo>
                  <a:lnTo>
                    <a:pt x="235" y="0"/>
                  </a:lnTo>
                  <a:lnTo>
                    <a:pt x="232" y="2"/>
                  </a:lnTo>
                  <a:lnTo>
                    <a:pt x="229" y="2"/>
                  </a:lnTo>
                  <a:lnTo>
                    <a:pt x="224" y="3"/>
                  </a:lnTo>
                  <a:lnTo>
                    <a:pt x="220" y="3"/>
                  </a:lnTo>
                  <a:lnTo>
                    <a:pt x="217" y="4"/>
                  </a:lnTo>
                  <a:lnTo>
                    <a:pt x="215" y="4"/>
                  </a:lnTo>
                  <a:lnTo>
                    <a:pt x="212" y="5"/>
                  </a:lnTo>
                  <a:lnTo>
                    <a:pt x="207" y="6"/>
                  </a:lnTo>
                  <a:lnTo>
                    <a:pt x="203" y="8"/>
                  </a:lnTo>
                  <a:lnTo>
                    <a:pt x="199" y="9"/>
                  </a:lnTo>
                  <a:lnTo>
                    <a:pt x="195" y="10"/>
                  </a:lnTo>
                  <a:lnTo>
                    <a:pt x="193" y="10"/>
                  </a:lnTo>
                  <a:lnTo>
                    <a:pt x="192" y="11"/>
                  </a:lnTo>
                  <a:lnTo>
                    <a:pt x="181" y="16"/>
                  </a:lnTo>
                  <a:lnTo>
                    <a:pt x="172" y="23"/>
                  </a:lnTo>
                  <a:lnTo>
                    <a:pt x="163" y="30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6" y="38"/>
                  </a:lnTo>
                  <a:lnTo>
                    <a:pt x="155" y="42"/>
                  </a:lnTo>
                  <a:lnTo>
                    <a:pt x="154" y="44"/>
                  </a:lnTo>
                  <a:lnTo>
                    <a:pt x="150" y="44"/>
                  </a:lnTo>
                  <a:lnTo>
                    <a:pt x="148" y="44"/>
                  </a:lnTo>
                  <a:lnTo>
                    <a:pt x="143" y="44"/>
                  </a:lnTo>
                  <a:lnTo>
                    <a:pt x="140" y="46"/>
                  </a:lnTo>
                  <a:lnTo>
                    <a:pt x="138" y="46"/>
                  </a:lnTo>
                  <a:lnTo>
                    <a:pt x="137" y="46"/>
                  </a:lnTo>
                  <a:lnTo>
                    <a:pt x="135" y="47"/>
                  </a:lnTo>
                  <a:lnTo>
                    <a:pt x="131" y="48"/>
                  </a:lnTo>
                  <a:lnTo>
                    <a:pt x="131" y="48"/>
                  </a:lnTo>
                  <a:lnTo>
                    <a:pt x="130" y="49"/>
                  </a:lnTo>
                  <a:lnTo>
                    <a:pt x="128" y="50"/>
                  </a:lnTo>
                  <a:lnTo>
                    <a:pt x="126" y="53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4" y="55"/>
                  </a:lnTo>
                  <a:lnTo>
                    <a:pt x="123" y="56"/>
                  </a:lnTo>
                  <a:lnTo>
                    <a:pt x="121" y="60"/>
                  </a:lnTo>
                  <a:lnTo>
                    <a:pt x="119" y="63"/>
                  </a:lnTo>
                  <a:lnTo>
                    <a:pt x="119" y="65"/>
                  </a:lnTo>
                  <a:lnTo>
                    <a:pt x="118" y="66"/>
                  </a:lnTo>
                  <a:lnTo>
                    <a:pt x="118" y="68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8" y="77"/>
                  </a:lnTo>
                  <a:lnTo>
                    <a:pt x="118" y="79"/>
                  </a:lnTo>
                  <a:lnTo>
                    <a:pt x="118" y="81"/>
                  </a:lnTo>
                  <a:lnTo>
                    <a:pt x="118" y="84"/>
                  </a:lnTo>
                  <a:lnTo>
                    <a:pt x="119" y="85"/>
                  </a:lnTo>
                  <a:lnTo>
                    <a:pt x="119" y="87"/>
                  </a:lnTo>
                  <a:lnTo>
                    <a:pt x="119" y="90"/>
                  </a:lnTo>
                  <a:lnTo>
                    <a:pt x="121" y="92"/>
                  </a:lnTo>
                  <a:lnTo>
                    <a:pt x="121" y="94"/>
                  </a:lnTo>
                  <a:lnTo>
                    <a:pt x="122" y="96"/>
                  </a:lnTo>
                  <a:lnTo>
                    <a:pt x="122" y="98"/>
                  </a:lnTo>
                  <a:lnTo>
                    <a:pt x="123" y="100"/>
                  </a:lnTo>
                  <a:lnTo>
                    <a:pt x="124" y="103"/>
                  </a:lnTo>
                  <a:lnTo>
                    <a:pt x="125" y="106"/>
                  </a:lnTo>
                  <a:lnTo>
                    <a:pt x="125" y="107"/>
                  </a:lnTo>
                  <a:lnTo>
                    <a:pt x="125" y="109"/>
                  </a:lnTo>
                  <a:lnTo>
                    <a:pt x="129" y="117"/>
                  </a:lnTo>
                  <a:lnTo>
                    <a:pt x="132" y="125"/>
                  </a:lnTo>
                  <a:lnTo>
                    <a:pt x="132" y="125"/>
                  </a:lnTo>
                  <a:lnTo>
                    <a:pt x="132" y="125"/>
                  </a:lnTo>
                  <a:lnTo>
                    <a:pt x="126" y="130"/>
                  </a:lnTo>
                  <a:lnTo>
                    <a:pt x="122" y="136"/>
                  </a:lnTo>
                  <a:lnTo>
                    <a:pt x="118" y="142"/>
                  </a:lnTo>
                  <a:lnTo>
                    <a:pt x="116" y="148"/>
                  </a:lnTo>
                  <a:lnTo>
                    <a:pt x="115" y="155"/>
                  </a:lnTo>
                  <a:lnTo>
                    <a:pt x="115" y="163"/>
                  </a:lnTo>
                  <a:lnTo>
                    <a:pt x="115" y="168"/>
                  </a:lnTo>
                  <a:lnTo>
                    <a:pt x="115" y="174"/>
                  </a:lnTo>
                  <a:lnTo>
                    <a:pt x="116" y="175"/>
                  </a:lnTo>
                  <a:lnTo>
                    <a:pt x="116" y="175"/>
                  </a:lnTo>
                  <a:lnTo>
                    <a:pt x="117" y="180"/>
                  </a:lnTo>
                  <a:lnTo>
                    <a:pt x="118" y="185"/>
                  </a:lnTo>
                  <a:lnTo>
                    <a:pt x="119" y="186"/>
                  </a:lnTo>
                  <a:lnTo>
                    <a:pt x="119" y="187"/>
                  </a:lnTo>
                  <a:lnTo>
                    <a:pt x="122" y="190"/>
                  </a:lnTo>
                  <a:lnTo>
                    <a:pt x="124" y="193"/>
                  </a:lnTo>
                  <a:lnTo>
                    <a:pt x="125" y="194"/>
                  </a:lnTo>
                  <a:lnTo>
                    <a:pt x="125" y="195"/>
                  </a:lnTo>
                  <a:lnTo>
                    <a:pt x="128" y="198"/>
                  </a:lnTo>
                  <a:lnTo>
                    <a:pt x="130" y="199"/>
                  </a:lnTo>
                  <a:lnTo>
                    <a:pt x="134" y="201"/>
                  </a:lnTo>
                  <a:lnTo>
                    <a:pt x="137" y="203"/>
                  </a:lnTo>
                  <a:lnTo>
                    <a:pt x="137" y="210"/>
                  </a:lnTo>
                  <a:lnTo>
                    <a:pt x="138" y="216"/>
                  </a:lnTo>
                  <a:lnTo>
                    <a:pt x="138" y="218"/>
                  </a:lnTo>
                  <a:lnTo>
                    <a:pt x="138" y="220"/>
                  </a:lnTo>
                  <a:lnTo>
                    <a:pt x="141" y="231"/>
                  </a:lnTo>
                  <a:lnTo>
                    <a:pt x="144" y="242"/>
                  </a:lnTo>
                  <a:lnTo>
                    <a:pt x="148" y="250"/>
                  </a:lnTo>
                  <a:lnTo>
                    <a:pt x="151" y="257"/>
                  </a:lnTo>
                  <a:lnTo>
                    <a:pt x="156" y="263"/>
                  </a:lnTo>
                  <a:lnTo>
                    <a:pt x="161" y="268"/>
                  </a:lnTo>
                  <a:lnTo>
                    <a:pt x="165" y="272"/>
                  </a:lnTo>
                  <a:lnTo>
                    <a:pt x="168" y="275"/>
                  </a:lnTo>
                  <a:lnTo>
                    <a:pt x="168" y="281"/>
                  </a:lnTo>
                  <a:lnTo>
                    <a:pt x="168" y="312"/>
                  </a:lnTo>
                  <a:lnTo>
                    <a:pt x="168" y="319"/>
                  </a:lnTo>
                  <a:lnTo>
                    <a:pt x="142" y="331"/>
                  </a:lnTo>
                  <a:lnTo>
                    <a:pt x="115" y="344"/>
                  </a:lnTo>
                  <a:lnTo>
                    <a:pt x="87" y="357"/>
                  </a:lnTo>
                  <a:lnTo>
                    <a:pt x="62" y="370"/>
                  </a:lnTo>
                  <a:lnTo>
                    <a:pt x="47" y="380"/>
                  </a:lnTo>
                  <a:lnTo>
                    <a:pt x="34" y="388"/>
                  </a:lnTo>
                  <a:lnTo>
                    <a:pt x="19" y="399"/>
                  </a:lnTo>
                  <a:lnTo>
                    <a:pt x="9" y="408"/>
                  </a:lnTo>
                  <a:lnTo>
                    <a:pt x="5" y="413"/>
                  </a:lnTo>
                  <a:lnTo>
                    <a:pt x="3" y="417"/>
                  </a:lnTo>
                  <a:lnTo>
                    <a:pt x="2" y="420"/>
                  </a:lnTo>
                  <a:lnTo>
                    <a:pt x="0" y="424"/>
                  </a:lnTo>
                  <a:lnTo>
                    <a:pt x="0" y="495"/>
                  </a:lnTo>
                  <a:lnTo>
                    <a:pt x="2" y="500"/>
                  </a:lnTo>
                  <a:lnTo>
                    <a:pt x="4" y="504"/>
                  </a:lnTo>
                  <a:lnTo>
                    <a:pt x="8" y="506"/>
                  </a:lnTo>
                  <a:lnTo>
                    <a:pt x="12" y="507"/>
                  </a:lnTo>
                  <a:lnTo>
                    <a:pt x="468" y="507"/>
                  </a:lnTo>
                  <a:lnTo>
                    <a:pt x="473" y="506"/>
                  </a:lnTo>
                  <a:lnTo>
                    <a:pt x="476" y="504"/>
                  </a:lnTo>
                  <a:lnTo>
                    <a:pt x="479" y="500"/>
                  </a:lnTo>
                  <a:lnTo>
                    <a:pt x="480" y="495"/>
                  </a:lnTo>
                  <a:lnTo>
                    <a:pt x="480" y="424"/>
                  </a:lnTo>
                  <a:lnTo>
                    <a:pt x="480" y="420"/>
                  </a:lnTo>
                  <a:lnTo>
                    <a:pt x="477" y="417"/>
                  </a:lnTo>
                  <a:lnTo>
                    <a:pt x="475" y="413"/>
                  </a:lnTo>
                  <a:lnTo>
                    <a:pt x="471" y="408"/>
                  </a:lnTo>
                  <a:lnTo>
                    <a:pt x="462" y="399"/>
                  </a:lnTo>
                  <a:lnTo>
                    <a:pt x="446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3" name="Group 52" descr="Icon of books. ">
            <a:extLst>
              <a:ext uri="{FF2B5EF4-FFF2-40B4-BE49-F238E27FC236}">
                <a16:creationId xmlns="" xmlns:a16="http://schemas.microsoft.com/office/drawing/2014/main" id="{8567F01D-3435-4405-B8A9-9C2446E042DD}"/>
              </a:ext>
            </a:extLst>
          </p:cNvPr>
          <p:cNvGrpSpPr/>
          <p:nvPr/>
        </p:nvGrpSpPr>
        <p:grpSpPr>
          <a:xfrm>
            <a:off x="5571346" y="2901918"/>
            <a:ext cx="344413" cy="382447"/>
            <a:chOff x="2608263" y="1920875"/>
            <a:chExt cx="258763" cy="287338"/>
          </a:xfrm>
          <a:solidFill>
            <a:schemeClr val="accent4">
              <a:lumMod val="75000"/>
            </a:schemeClr>
          </a:solidFill>
        </p:grpSpPr>
        <p:sp>
          <p:nvSpPr>
            <p:cNvPr id="54" name="Rectangle 705">
              <a:extLst>
                <a:ext uri="{FF2B5EF4-FFF2-40B4-BE49-F238E27FC236}">
                  <a16:creationId xmlns="" xmlns:a16="http://schemas.microsoft.com/office/drawing/2014/main" id="{D0A6A593-47E4-4B49-AA6D-52F8874CB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288" y="2122488"/>
              <a:ext cx="5873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706">
              <a:extLst>
                <a:ext uri="{FF2B5EF4-FFF2-40B4-BE49-F238E27FC236}">
                  <a16:creationId xmlns="" xmlns:a16="http://schemas.microsoft.com/office/drawing/2014/main" id="{B6E4140A-62C5-4AC5-9815-F2E1EC98F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1920875"/>
              <a:ext cx="58738" cy="192088"/>
            </a:xfrm>
            <a:custGeom>
              <a:avLst/>
              <a:gdLst>
                <a:gd name="T0" fmla="*/ 163 w 181"/>
                <a:gd name="T1" fmla="*/ 0 h 602"/>
                <a:gd name="T2" fmla="*/ 158 w 181"/>
                <a:gd name="T3" fmla="*/ 3 h 602"/>
                <a:gd name="T4" fmla="*/ 154 w 181"/>
                <a:gd name="T5" fmla="*/ 7 h 602"/>
                <a:gd name="T6" fmla="*/ 151 w 181"/>
                <a:gd name="T7" fmla="*/ 12 h 602"/>
                <a:gd name="T8" fmla="*/ 151 w 181"/>
                <a:gd name="T9" fmla="*/ 211 h 602"/>
                <a:gd name="T10" fmla="*/ 150 w 181"/>
                <a:gd name="T11" fmla="*/ 222 h 602"/>
                <a:gd name="T12" fmla="*/ 146 w 181"/>
                <a:gd name="T13" fmla="*/ 234 h 602"/>
                <a:gd name="T14" fmla="*/ 141 w 181"/>
                <a:gd name="T15" fmla="*/ 245 h 602"/>
                <a:gd name="T16" fmla="*/ 133 w 181"/>
                <a:gd name="T17" fmla="*/ 254 h 602"/>
                <a:gd name="T18" fmla="*/ 125 w 181"/>
                <a:gd name="T19" fmla="*/ 261 h 602"/>
                <a:gd name="T20" fmla="*/ 114 w 181"/>
                <a:gd name="T21" fmla="*/ 266 h 602"/>
                <a:gd name="T22" fmla="*/ 103 w 181"/>
                <a:gd name="T23" fmla="*/ 270 h 602"/>
                <a:gd name="T24" fmla="*/ 91 w 181"/>
                <a:gd name="T25" fmla="*/ 271 h 602"/>
                <a:gd name="T26" fmla="*/ 78 w 181"/>
                <a:gd name="T27" fmla="*/ 270 h 602"/>
                <a:gd name="T28" fmla="*/ 68 w 181"/>
                <a:gd name="T29" fmla="*/ 266 h 602"/>
                <a:gd name="T30" fmla="*/ 57 w 181"/>
                <a:gd name="T31" fmla="*/ 261 h 602"/>
                <a:gd name="T32" fmla="*/ 48 w 181"/>
                <a:gd name="T33" fmla="*/ 254 h 602"/>
                <a:gd name="T34" fmla="*/ 41 w 181"/>
                <a:gd name="T35" fmla="*/ 245 h 602"/>
                <a:gd name="T36" fmla="*/ 36 w 181"/>
                <a:gd name="T37" fmla="*/ 234 h 602"/>
                <a:gd name="T38" fmla="*/ 32 w 181"/>
                <a:gd name="T39" fmla="*/ 224 h 602"/>
                <a:gd name="T40" fmla="*/ 30 w 181"/>
                <a:gd name="T41" fmla="*/ 211 h 602"/>
                <a:gd name="T42" fmla="*/ 30 w 181"/>
                <a:gd name="T43" fmla="*/ 12 h 602"/>
                <a:gd name="T44" fmla="*/ 28 w 181"/>
                <a:gd name="T45" fmla="*/ 7 h 602"/>
                <a:gd name="T46" fmla="*/ 24 w 181"/>
                <a:gd name="T47" fmla="*/ 3 h 602"/>
                <a:gd name="T48" fmla="*/ 18 w 181"/>
                <a:gd name="T49" fmla="*/ 0 h 602"/>
                <a:gd name="T50" fmla="*/ 13 w 181"/>
                <a:gd name="T51" fmla="*/ 0 h 602"/>
                <a:gd name="T52" fmla="*/ 8 w 181"/>
                <a:gd name="T53" fmla="*/ 3 h 602"/>
                <a:gd name="T54" fmla="*/ 3 w 181"/>
                <a:gd name="T55" fmla="*/ 7 h 602"/>
                <a:gd name="T56" fmla="*/ 1 w 181"/>
                <a:gd name="T57" fmla="*/ 12 h 602"/>
                <a:gd name="T58" fmla="*/ 0 w 181"/>
                <a:gd name="T59" fmla="*/ 211 h 602"/>
                <a:gd name="T60" fmla="*/ 181 w 181"/>
                <a:gd name="T61" fmla="*/ 602 h 602"/>
                <a:gd name="T62" fmla="*/ 181 w 181"/>
                <a:gd name="T63" fmla="*/ 15 h 602"/>
                <a:gd name="T64" fmla="*/ 180 w 181"/>
                <a:gd name="T65" fmla="*/ 9 h 602"/>
                <a:gd name="T66" fmla="*/ 177 w 181"/>
                <a:gd name="T67" fmla="*/ 5 h 602"/>
                <a:gd name="T68" fmla="*/ 172 w 181"/>
                <a:gd name="T69" fmla="*/ 2 h 602"/>
                <a:gd name="T70" fmla="*/ 166 w 181"/>
                <a:gd name="T7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602">
                  <a:moveTo>
                    <a:pt x="166" y="0"/>
                  </a:moveTo>
                  <a:lnTo>
                    <a:pt x="163" y="0"/>
                  </a:lnTo>
                  <a:lnTo>
                    <a:pt x="160" y="2"/>
                  </a:lnTo>
                  <a:lnTo>
                    <a:pt x="158" y="3"/>
                  </a:lnTo>
                  <a:lnTo>
                    <a:pt x="156" y="5"/>
                  </a:lnTo>
                  <a:lnTo>
                    <a:pt x="154" y="7"/>
                  </a:lnTo>
                  <a:lnTo>
                    <a:pt x="152" y="9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1" y="211"/>
                  </a:lnTo>
                  <a:lnTo>
                    <a:pt x="150" y="217"/>
                  </a:lnTo>
                  <a:lnTo>
                    <a:pt x="150" y="222"/>
                  </a:lnTo>
                  <a:lnTo>
                    <a:pt x="148" y="229"/>
                  </a:lnTo>
                  <a:lnTo>
                    <a:pt x="146" y="234"/>
                  </a:lnTo>
                  <a:lnTo>
                    <a:pt x="144" y="240"/>
                  </a:lnTo>
                  <a:lnTo>
                    <a:pt x="141" y="245"/>
                  </a:lnTo>
                  <a:lnTo>
                    <a:pt x="137" y="249"/>
                  </a:lnTo>
                  <a:lnTo>
                    <a:pt x="133" y="254"/>
                  </a:lnTo>
                  <a:lnTo>
                    <a:pt x="129" y="258"/>
                  </a:lnTo>
                  <a:lnTo>
                    <a:pt x="125" y="261"/>
                  </a:lnTo>
                  <a:lnTo>
                    <a:pt x="119" y="264"/>
                  </a:lnTo>
                  <a:lnTo>
                    <a:pt x="114" y="266"/>
                  </a:lnTo>
                  <a:lnTo>
                    <a:pt x="108" y="269"/>
                  </a:lnTo>
                  <a:lnTo>
                    <a:pt x="103" y="270"/>
                  </a:lnTo>
                  <a:lnTo>
                    <a:pt x="97" y="271"/>
                  </a:lnTo>
                  <a:lnTo>
                    <a:pt x="91" y="271"/>
                  </a:lnTo>
                  <a:lnTo>
                    <a:pt x="85" y="271"/>
                  </a:lnTo>
                  <a:lnTo>
                    <a:pt x="78" y="270"/>
                  </a:lnTo>
                  <a:lnTo>
                    <a:pt x="73" y="269"/>
                  </a:lnTo>
                  <a:lnTo>
                    <a:pt x="68" y="266"/>
                  </a:lnTo>
                  <a:lnTo>
                    <a:pt x="62" y="264"/>
                  </a:lnTo>
                  <a:lnTo>
                    <a:pt x="57" y="261"/>
                  </a:lnTo>
                  <a:lnTo>
                    <a:pt x="53" y="258"/>
                  </a:lnTo>
                  <a:lnTo>
                    <a:pt x="48" y="254"/>
                  </a:lnTo>
                  <a:lnTo>
                    <a:pt x="44" y="249"/>
                  </a:lnTo>
                  <a:lnTo>
                    <a:pt x="41" y="245"/>
                  </a:lnTo>
                  <a:lnTo>
                    <a:pt x="38" y="240"/>
                  </a:lnTo>
                  <a:lnTo>
                    <a:pt x="36" y="234"/>
                  </a:lnTo>
                  <a:lnTo>
                    <a:pt x="33" y="229"/>
                  </a:lnTo>
                  <a:lnTo>
                    <a:pt x="32" y="224"/>
                  </a:lnTo>
                  <a:lnTo>
                    <a:pt x="31" y="217"/>
                  </a:lnTo>
                  <a:lnTo>
                    <a:pt x="30" y="211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11"/>
                  </a:lnTo>
                  <a:lnTo>
                    <a:pt x="0" y="602"/>
                  </a:lnTo>
                  <a:lnTo>
                    <a:pt x="181" y="602"/>
                  </a:lnTo>
                  <a:lnTo>
                    <a:pt x="181" y="211"/>
                  </a:lnTo>
                  <a:lnTo>
                    <a:pt x="181" y="15"/>
                  </a:lnTo>
                  <a:lnTo>
                    <a:pt x="181" y="12"/>
                  </a:lnTo>
                  <a:lnTo>
                    <a:pt x="180" y="9"/>
                  </a:lnTo>
                  <a:lnTo>
                    <a:pt x="178" y="7"/>
                  </a:lnTo>
                  <a:lnTo>
                    <a:pt x="177" y="5"/>
                  </a:lnTo>
                  <a:lnTo>
                    <a:pt x="175" y="3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07">
              <a:extLst>
                <a:ext uri="{FF2B5EF4-FFF2-40B4-BE49-F238E27FC236}">
                  <a16:creationId xmlns="" xmlns:a16="http://schemas.microsoft.com/office/drawing/2014/main" id="{2BB05B54-8B23-444D-95F1-028389DE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288" y="2151063"/>
              <a:ext cx="58738" cy="57150"/>
            </a:xfrm>
            <a:custGeom>
              <a:avLst/>
              <a:gdLst>
                <a:gd name="T0" fmla="*/ 0 w 181"/>
                <a:gd name="T1" fmla="*/ 91 h 182"/>
                <a:gd name="T2" fmla="*/ 1 w 181"/>
                <a:gd name="T3" fmla="*/ 100 h 182"/>
                <a:gd name="T4" fmla="*/ 2 w 181"/>
                <a:gd name="T5" fmla="*/ 110 h 182"/>
                <a:gd name="T6" fmla="*/ 4 w 181"/>
                <a:gd name="T7" fmla="*/ 118 h 182"/>
                <a:gd name="T8" fmla="*/ 8 w 181"/>
                <a:gd name="T9" fmla="*/ 126 h 182"/>
                <a:gd name="T10" fmla="*/ 12 w 181"/>
                <a:gd name="T11" fmla="*/ 134 h 182"/>
                <a:gd name="T12" fmla="*/ 16 w 181"/>
                <a:gd name="T13" fmla="*/ 142 h 182"/>
                <a:gd name="T14" fmla="*/ 22 w 181"/>
                <a:gd name="T15" fmla="*/ 148 h 182"/>
                <a:gd name="T16" fmla="*/ 27 w 181"/>
                <a:gd name="T17" fmla="*/ 155 h 182"/>
                <a:gd name="T18" fmla="*/ 33 w 181"/>
                <a:gd name="T19" fmla="*/ 161 h 182"/>
                <a:gd name="T20" fmla="*/ 41 w 181"/>
                <a:gd name="T21" fmla="*/ 165 h 182"/>
                <a:gd name="T22" fmla="*/ 47 w 181"/>
                <a:gd name="T23" fmla="*/ 171 h 182"/>
                <a:gd name="T24" fmla="*/ 56 w 181"/>
                <a:gd name="T25" fmla="*/ 174 h 182"/>
                <a:gd name="T26" fmla="*/ 65 w 181"/>
                <a:gd name="T27" fmla="*/ 177 h 182"/>
                <a:gd name="T28" fmla="*/ 73 w 181"/>
                <a:gd name="T29" fmla="*/ 179 h 182"/>
                <a:gd name="T30" fmla="*/ 82 w 181"/>
                <a:gd name="T31" fmla="*/ 181 h 182"/>
                <a:gd name="T32" fmla="*/ 91 w 181"/>
                <a:gd name="T33" fmla="*/ 182 h 182"/>
                <a:gd name="T34" fmla="*/ 100 w 181"/>
                <a:gd name="T35" fmla="*/ 181 h 182"/>
                <a:gd name="T36" fmla="*/ 110 w 181"/>
                <a:gd name="T37" fmla="*/ 179 h 182"/>
                <a:gd name="T38" fmla="*/ 118 w 181"/>
                <a:gd name="T39" fmla="*/ 177 h 182"/>
                <a:gd name="T40" fmla="*/ 126 w 181"/>
                <a:gd name="T41" fmla="*/ 174 h 182"/>
                <a:gd name="T42" fmla="*/ 134 w 181"/>
                <a:gd name="T43" fmla="*/ 171 h 182"/>
                <a:gd name="T44" fmla="*/ 142 w 181"/>
                <a:gd name="T45" fmla="*/ 165 h 182"/>
                <a:gd name="T46" fmla="*/ 148 w 181"/>
                <a:gd name="T47" fmla="*/ 161 h 182"/>
                <a:gd name="T48" fmla="*/ 155 w 181"/>
                <a:gd name="T49" fmla="*/ 155 h 182"/>
                <a:gd name="T50" fmla="*/ 161 w 181"/>
                <a:gd name="T51" fmla="*/ 148 h 182"/>
                <a:gd name="T52" fmla="*/ 165 w 181"/>
                <a:gd name="T53" fmla="*/ 142 h 182"/>
                <a:gd name="T54" fmla="*/ 171 w 181"/>
                <a:gd name="T55" fmla="*/ 134 h 182"/>
                <a:gd name="T56" fmla="*/ 174 w 181"/>
                <a:gd name="T57" fmla="*/ 126 h 182"/>
                <a:gd name="T58" fmla="*/ 177 w 181"/>
                <a:gd name="T59" fmla="*/ 118 h 182"/>
                <a:gd name="T60" fmla="*/ 179 w 181"/>
                <a:gd name="T61" fmla="*/ 110 h 182"/>
                <a:gd name="T62" fmla="*/ 180 w 181"/>
                <a:gd name="T63" fmla="*/ 100 h 182"/>
                <a:gd name="T64" fmla="*/ 181 w 181"/>
                <a:gd name="T65" fmla="*/ 91 h 182"/>
                <a:gd name="T66" fmla="*/ 181 w 181"/>
                <a:gd name="T67" fmla="*/ 0 h 182"/>
                <a:gd name="T68" fmla="*/ 0 w 181"/>
                <a:gd name="T69" fmla="*/ 0 h 182"/>
                <a:gd name="T70" fmla="*/ 0 w 181"/>
                <a:gd name="T71" fmla="*/ 9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2">
                  <a:moveTo>
                    <a:pt x="0" y="91"/>
                  </a:moveTo>
                  <a:lnTo>
                    <a:pt x="1" y="100"/>
                  </a:lnTo>
                  <a:lnTo>
                    <a:pt x="2" y="110"/>
                  </a:lnTo>
                  <a:lnTo>
                    <a:pt x="4" y="118"/>
                  </a:lnTo>
                  <a:lnTo>
                    <a:pt x="8" y="126"/>
                  </a:lnTo>
                  <a:lnTo>
                    <a:pt x="12" y="134"/>
                  </a:lnTo>
                  <a:lnTo>
                    <a:pt x="16" y="142"/>
                  </a:lnTo>
                  <a:lnTo>
                    <a:pt x="22" y="148"/>
                  </a:lnTo>
                  <a:lnTo>
                    <a:pt x="27" y="155"/>
                  </a:lnTo>
                  <a:lnTo>
                    <a:pt x="33" y="161"/>
                  </a:lnTo>
                  <a:lnTo>
                    <a:pt x="41" y="165"/>
                  </a:lnTo>
                  <a:lnTo>
                    <a:pt x="47" y="171"/>
                  </a:lnTo>
                  <a:lnTo>
                    <a:pt x="56" y="174"/>
                  </a:lnTo>
                  <a:lnTo>
                    <a:pt x="65" y="177"/>
                  </a:lnTo>
                  <a:lnTo>
                    <a:pt x="73" y="179"/>
                  </a:lnTo>
                  <a:lnTo>
                    <a:pt x="82" y="181"/>
                  </a:lnTo>
                  <a:lnTo>
                    <a:pt x="91" y="182"/>
                  </a:lnTo>
                  <a:lnTo>
                    <a:pt x="100" y="181"/>
                  </a:lnTo>
                  <a:lnTo>
                    <a:pt x="110" y="179"/>
                  </a:lnTo>
                  <a:lnTo>
                    <a:pt x="118" y="177"/>
                  </a:lnTo>
                  <a:lnTo>
                    <a:pt x="126" y="174"/>
                  </a:lnTo>
                  <a:lnTo>
                    <a:pt x="134" y="171"/>
                  </a:lnTo>
                  <a:lnTo>
                    <a:pt x="142" y="165"/>
                  </a:lnTo>
                  <a:lnTo>
                    <a:pt x="148" y="161"/>
                  </a:lnTo>
                  <a:lnTo>
                    <a:pt x="155" y="155"/>
                  </a:lnTo>
                  <a:lnTo>
                    <a:pt x="161" y="148"/>
                  </a:lnTo>
                  <a:lnTo>
                    <a:pt x="165" y="142"/>
                  </a:lnTo>
                  <a:lnTo>
                    <a:pt x="171" y="134"/>
                  </a:lnTo>
                  <a:lnTo>
                    <a:pt x="174" y="126"/>
                  </a:lnTo>
                  <a:lnTo>
                    <a:pt x="177" y="118"/>
                  </a:lnTo>
                  <a:lnTo>
                    <a:pt x="179" y="110"/>
                  </a:lnTo>
                  <a:lnTo>
                    <a:pt x="180" y="100"/>
                  </a:lnTo>
                  <a:lnTo>
                    <a:pt x="181" y="91"/>
                  </a:lnTo>
                  <a:lnTo>
                    <a:pt x="181" y="0"/>
                  </a:lnTo>
                  <a:lnTo>
                    <a:pt x="0" y="0"/>
                  </a:ln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708">
              <a:extLst>
                <a:ext uri="{FF2B5EF4-FFF2-40B4-BE49-F238E27FC236}">
                  <a16:creationId xmlns="" xmlns:a16="http://schemas.microsoft.com/office/drawing/2014/main" id="{FCD192F6-CF13-4B1C-AF7D-85317A2D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7 w 30"/>
                <a:gd name="T3" fmla="*/ 181 h 181"/>
                <a:gd name="T4" fmla="*/ 21 w 30"/>
                <a:gd name="T5" fmla="*/ 180 h 181"/>
                <a:gd name="T6" fmla="*/ 23 w 30"/>
                <a:gd name="T7" fmla="*/ 179 h 181"/>
                <a:gd name="T8" fmla="*/ 26 w 30"/>
                <a:gd name="T9" fmla="*/ 176 h 181"/>
                <a:gd name="T10" fmla="*/ 27 w 30"/>
                <a:gd name="T11" fmla="*/ 174 h 181"/>
                <a:gd name="T12" fmla="*/ 29 w 30"/>
                <a:gd name="T13" fmla="*/ 172 h 181"/>
                <a:gd name="T14" fmla="*/ 29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29 w 30"/>
                <a:gd name="T21" fmla="*/ 12 h 181"/>
                <a:gd name="T22" fmla="*/ 29 w 30"/>
                <a:gd name="T23" fmla="*/ 9 h 181"/>
                <a:gd name="T24" fmla="*/ 27 w 30"/>
                <a:gd name="T25" fmla="*/ 7 h 181"/>
                <a:gd name="T26" fmla="*/ 26 w 30"/>
                <a:gd name="T27" fmla="*/ 5 h 181"/>
                <a:gd name="T28" fmla="*/ 23 w 30"/>
                <a:gd name="T29" fmla="*/ 3 h 181"/>
                <a:gd name="T30" fmla="*/ 21 w 30"/>
                <a:gd name="T31" fmla="*/ 2 h 181"/>
                <a:gd name="T32" fmla="*/ 17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9 w 30"/>
                <a:gd name="T39" fmla="*/ 2 h 181"/>
                <a:gd name="T40" fmla="*/ 7 w 30"/>
                <a:gd name="T41" fmla="*/ 3 h 181"/>
                <a:gd name="T42" fmla="*/ 5 w 30"/>
                <a:gd name="T43" fmla="*/ 5 h 181"/>
                <a:gd name="T44" fmla="*/ 2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2 w 30"/>
                <a:gd name="T59" fmla="*/ 174 h 181"/>
                <a:gd name="T60" fmla="*/ 5 w 30"/>
                <a:gd name="T61" fmla="*/ 176 h 181"/>
                <a:gd name="T62" fmla="*/ 7 w 30"/>
                <a:gd name="T63" fmla="*/ 179 h 181"/>
                <a:gd name="T64" fmla="*/ 9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  <a:gd name="T70" fmla="*/ 15 w 30"/>
                <a:gd name="T7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7" y="181"/>
                  </a:lnTo>
                  <a:lnTo>
                    <a:pt x="21" y="180"/>
                  </a:lnTo>
                  <a:lnTo>
                    <a:pt x="23" y="179"/>
                  </a:lnTo>
                  <a:lnTo>
                    <a:pt x="26" y="176"/>
                  </a:lnTo>
                  <a:lnTo>
                    <a:pt x="27" y="174"/>
                  </a:lnTo>
                  <a:lnTo>
                    <a:pt x="29" y="172"/>
                  </a:lnTo>
                  <a:lnTo>
                    <a:pt x="29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5" y="176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709">
              <a:extLst>
                <a:ext uri="{FF2B5EF4-FFF2-40B4-BE49-F238E27FC236}">
                  <a16:creationId xmlns="" xmlns:a16="http://schemas.microsoft.com/office/drawing/2014/main" id="{01062624-ADFC-42E8-A6C7-0C7AF44AC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613" y="1920875"/>
              <a:ext cx="57150" cy="192088"/>
            </a:xfrm>
            <a:custGeom>
              <a:avLst/>
              <a:gdLst>
                <a:gd name="T0" fmla="*/ 162 w 180"/>
                <a:gd name="T1" fmla="*/ 0 h 602"/>
                <a:gd name="T2" fmla="*/ 157 w 180"/>
                <a:gd name="T3" fmla="*/ 3 h 602"/>
                <a:gd name="T4" fmla="*/ 153 w 180"/>
                <a:gd name="T5" fmla="*/ 7 h 602"/>
                <a:gd name="T6" fmla="*/ 151 w 180"/>
                <a:gd name="T7" fmla="*/ 12 h 602"/>
                <a:gd name="T8" fmla="*/ 150 w 180"/>
                <a:gd name="T9" fmla="*/ 211 h 602"/>
                <a:gd name="T10" fmla="*/ 149 w 180"/>
                <a:gd name="T11" fmla="*/ 222 h 602"/>
                <a:gd name="T12" fmla="*/ 146 w 180"/>
                <a:gd name="T13" fmla="*/ 234 h 602"/>
                <a:gd name="T14" fmla="*/ 140 w 180"/>
                <a:gd name="T15" fmla="*/ 245 h 602"/>
                <a:gd name="T16" fmla="*/ 133 w 180"/>
                <a:gd name="T17" fmla="*/ 254 h 602"/>
                <a:gd name="T18" fmla="*/ 123 w 180"/>
                <a:gd name="T19" fmla="*/ 261 h 602"/>
                <a:gd name="T20" fmla="*/ 114 w 180"/>
                <a:gd name="T21" fmla="*/ 266 h 602"/>
                <a:gd name="T22" fmla="*/ 102 w 180"/>
                <a:gd name="T23" fmla="*/ 270 h 602"/>
                <a:gd name="T24" fmla="*/ 90 w 180"/>
                <a:gd name="T25" fmla="*/ 271 h 602"/>
                <a:gd name="T26" fmla="*/ 78 w 180"/>
                <a:gd name="T27" fmla="*/ 270 h 602"/>
                <a:gd name="T28" fmla="*/ 66 w 180"/>
                <a:gd name="T29" fmla="*/ 266 h 602"/>
                <a:gd name="T30" fmla="*/ 57 w 180"/>
                <a:gd name="T31" fmla="*/ 261 h 602"/>
                <a:gd name="T32" fmla="*/ 47 w 180"/>
                <a:gd name="T33" fmla="*/ 254 h 602"/>
                <a:gd name="T34" fmla="*/ 41 w 180"/>
                <a:gd name="T35" fmla="*/ 245 h 602"/>
                <a:gd name="T36" fmla="*/ 34 w 180"/>
                <a:gd name="T37" fmla="*/ 234 h 602"/>
                <a:gd name="T38" fmla="*/ 31 w 180"/>
                <a:gd name="T39" fmla="*/ 224 h 602"/>
                <a:gd name="T40" fmla="*/ 30 w 180"/>
                <a:gd name="T41" fmla="*/ 211 h 602"/>
                <a:gd name="T42" fmla="*/ 30 w 180"/>
                <a:gd name="T43" fmla="*/ 12 h 602"/>
                <a:gd name="T44" fmla="*/ 28 w 180"/>
                <a:gd name="T45" fmla="*/ 7 h 602"/>
                <a:gd name="T46" fmla="*/ 24 w 180"/>
                <a:gd name="T47" fmla="*/ 3 h 602"/>
                <a:gd name="T48" fmla="*/ 18 w 180"/>
                <a:gd name="T49" fmla="*/ 0 h 602"/>
                <a:gd name="T50" fmla="*/ 12 w 180"/>
                <a:gd name="T51" fmla="*/ 0 h 602"/>
                <a:gd name="T52" fmla="*/ 6 w 180"/>
                <a:gd name="T53" fmla="*/ 3 h 602"/>
                <a:gd name="T54" fmla="*/ 2 w 180"/>
                <a:gd name="T55" fmla="*/ 7 h 602"/>
                <a:gd name="T56" fmla="*/ 0 w 180"/>
                <a:gd name="T57" fmla="*/ 12 h 602"/>
                <a:gd name="T58" fmla="*/ 0 w 180"/>
                <a:gd name="T59" fmla="*/ 211 h 602"/>
                <a:gd name="T60" fmla="*/ 180 w 180"/>
                <a:gd name="T61" fmla="*/ 602 h 602"/>
                <a:gd name="T62" fmla="*/ 180 w 180"/>
                <a:gd name="T63" fmla="*/ 15 h 602"/>
                <a:gd name="T64" fmla="*/ 179 w 180"/>
                <a:gd name="T65" fmla="*/ 9 h 602"/>
                <a:gd name="T66" fmla="*/ 176 w 180"/>
                <a:gd name="T67" fmla="*/ 5 h 602"/>
                <a:gd name="T68" fmla="*/ 172 w 180"/>
                <a:gd name="T69" fmla="*/ 2 h 602"/>
                <a:gd name="T70" fmla="*/ 165 w 180"/>
                <a:gd name="T7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0" h="602">
                  <a:moveTo>
                    <a:pt x="165" y="0"/>
                  </a:moveTo>
                  <a:lnTo>
                    <a:pt x="162" y="0"/>
                  </a:lnTo>
                  <a:lnTo>
                    <a:pt x="160" y="2"/>
                  </a:lnTo>
                  <a:lnTo>
                    <a:pt x="157" y="3"/>
                  </a:lnTo>
                  <a:lnTo>
                    <a:pt x="154" y="5"/>
                  </a:lnTo>
                  <a:lnTo>
                    <a:pt x="153" y="7"/>
                  </a:lnTo>
                  <a:lnTo>
                    <a:pt x="151" y="9"/>
                  </a:lnTo>
                  <a:lnTo>
                    <a:pt x="151" y="12"/>
                  </a:lnTo>
                  <a:lnTo>
                    <a:pt x="150" y="15"/>
                  </a:lnTo>
                  <a:lnTo>
                    <a:pt x="150" y="211"/>
                  </a:lnTo>
                  <a:lnTo>
                    <a:pt x="150" y="217"/>
                  </a:lnTo>
                  <a:lnTo>
                    <a:pt x="149" y="222"/>
                  </a:lnTo>
                  <a:lnTo>
                    <a:pt x="148" y="229"/>
                  </a:lnTo>
                  <a:lnTo>
                    <a:pt x="146" y="234"/>
                  </a:lnTo>
                  <a:lnTo>
                    <a:pt x="143" y="240"/>
                  </a:lnTo>
                  <a:lnTo>
                    <a:pt x="140" y="245"/>
                  </a:lnTo>
                  <a:lnTo>
                    <a:pt x="136" y="249"/>
                  </a:lnTo>
                  <a:lnTo>
                    <a:pt x="133" y="254"/>
                  </a:lnTo>
                  <a:lnTo>
                    <a:pt x="129" y="258"/>
                  </a:lnTo>
                  <a:lnTo>
                    <a:pt x="123" y="261"/>
                  </a:lnTo>
                  <a:lnTo>
                    <a:pt x="119" y="264"/>
                  </a:lnTo>
                  <a:lnTo>
                    <a:pt x="114" y="266"/>
                  </a:lnTo>
                  <a:lnTo>
                    <a:pt x="108" y="269"/>
                  </a:lnTo>
                  <a:lnTo>
                    <a:pt x="102" y="270"/>
                  </a:lnTo>
                  <a:lnTo>
                    <a:pt x="96" y="271"/>
                  </a:lnTo>
                  <a:lnTo>
                    <a:pt x="90" y="271"/>
                  </a:lnTo>
                  <a:lnTo>
                    <a:pt x="84" y="271"/>
                  </a:lnTo>
                  <a:lnTo>
                    <a:pt x="78" y="270"/>
                  </a:lnTo>
                  <a:lnTo>
                    <a:pt x="72" y="269"/>
                  </a:lnTo>
                  <a:lnTo>
                    <a:pt x="66" y="266"/>
                  </a:lnTo>
                  <a:lnTo>
                    <a:pt x="61" y="264"/>
                  </a:lnTo>
                  <a:lnTo>
                    <a:pt x="57" y="261"/>
                  </a:lnTo>
                  <a:lnTo>
                    <a:pt x="51" y="258"/>
                  </a:lnTo>
                  <a:lnTo>
                    <a:pt x="47" y="254"/>
                  </a:lnTo>
                  <a:lnTo>
                    <a:pt x="44" y="249"/>
                  </a:lnTo>
                  <a:lnTo>
                    <a:pt x="41" y="245"/>
                  </a:lnTo>
                  <a:lnTo>
                    <a:pt x="37" y="240"/>
                  </a:lnTo>
                  <a:lnTo>
                    <a:pt x="34" y="234"/>
                  </a:lnTo>
                  <a:lnTo>
                    <a:pt x="32" y="229"/>
                  </a:lnTo>
                  <a:lnTo>
                    <a:pt x="31" y="224"/>
                  </a:lnTo>
                  <a:lnTo>
                    <a:pt x="30" y="217"/>
                  </a:lnTo>
                  <a:lnTo>
                    <a:pt x="30" y="211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11"/>
                  </a:lnTo>
                  <a:lnTo>
                    <a:pt x="0" y="602"/>
                  </a:lnTo>
                  <a:lnTo>
                    <a:pt x="180" y="602"/>
                  </a:lnTo>
                  <a:lnTo>
                    <a:pt x="180" y="211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9"/>
                  </a:lnTo>
                  <a:lnTo>
                    <a:pt x="178" y="7"/>
                  </a:lnTo>
                  <a:lnTo>
                    <a:pt x="176" y="5"/>
                  </a:lnTo>
                  <a:lnTo>
                    <a:pt x="174" y="3"/>
                  </a:lnTo>
                  <a:lnTo>
                    <a:pt x="172" y="2"/>
                  </a:lnTo>
                  <a:lnTo>
                    <a:pt x="168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710">
              <a:extLst>
                <a:ext uri="{FF2B5EF4-FFF2-40B4-BE49-F238E27FC236}">
                  <a16:creationId xmlns="" xmlns:a16="http://schemas.microsoft.com/office/drawing/2014/main" id="{8AA6F9D2-5C11-4285-A4B0-23EFFF22B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613" y="2151063"/>
              <a:ext cx="57150" cy="57150"/>
            </a:xfrm>
            <a:custGeom>
              <a:avLst/>
              <a:gdLst>
                <a:gd name="T0" fmla="*/ 0 w 180"/>
                <a:gd name="T1" fmla="*/ 91 h 182"/>
                <a:gd name="T2" fmla="*/ 0 w 180"/>
                <a:gd name="T3" fmla="*/ 100 h 182"/>
                <a:gd name="T4" fmla="*/ 2 w 180"/>
                <a:gd name="T5" fmla="*/ 110 h 182"/>
                <a:gd name="T6" fmla="*/ 4 w 180"/>
                <a:gd name="T7" fmla="*/ 118 h 182"/>
                <a:gd name="T8" fmla="*/ 7 w 180"/>
                <a:gd name="T9" fmla="*/ 126 h 182"/>
                <a:gd name="T10" fmla="*/ 11 w 180"/>
                <a:gd name="T11" fmla="*/ 134 h 182"/>
                <a:gd name="T12" fmla="*/ 15 w 180"/>
                <a:gd name="T13" fmla="*/ 142 h 182"/>
                <a:gd name="T14" fmla="*/ 20 w 180"/>
                <a:gd name="T15" fmla="*/ 148 h 182"/>
                <a:gd name="T16" fmla="*/ 27 w 180"/>
                <a:gd name="T17" fmla="*/ 155 h 182"/>
                <a:gd name="T18" fmla="*/ 33 w 180"/>
                <a:gd name="T19" fmla="*/ 161 h 182"/>
                <a:gd name="T20" fmla="*/ 40 w 180"/>
                <a:gd name="T21" fmla="*/ 165 h 182"/>
                <a:gd name="T22" fmla="*/ 47 w 180"/>
                <a:gd name="T23" fmla="*/ 171 h 182"/>
                <a:gd name="T24" fmla="*/ 55 w 180"/>
                <a:gd name="T25" fmla="*/ 174 h 182"/>
                <a:gd name="T26" fmla="*/ 63 w 180"/>
                <a:gd name="T27" fmla="*/ 177 h 182"/>
                <a:gd name="T28" fmla="*/ 72 w 180"/>
                <a:gd name="T29" fmla="*/ 179 h 182"/>
                <a:gd name="T30" fmla="*/ 80 w 180"/>
                <a:gd name="T31" fmla="*/ 181 h 182"/>
                <a:gd name="T32" fmla="*/ 90 w 180"/>
                <a:gd name="T33" fmla="*/ 182 h 182"/>
                <a:gd name="T34" fmla="*/ 100 w 180"/>
                <a:gd name="T35" fmla="*/ 181 h 182"/>
                <a:gd name="T36" fmla="*/ 108 w 180"/>
                <a:gd name="T37" fmla="*/ 179 h 182"/>
                <a:gd name="T38" fmla="*/ 117 w 180"/>
                <a:gd name="T39" fmla="*/ 177 h 182"/>
                <a:gd name="T40" fmla="*/ 125 w 180"/>
                <a:gd name="T41" fmla="*/ 174 h 182"/>
                <a:gd name="T42" fmla="*/ 133 w 180"/>
                <a:gd name="T43" fmla="*/ 171 h 182"/>
                <a:gd name="T44" fmla="*/ 140 w 180"/>
                <a:gd name="T45" fmla="*/ 165 h 182"/>
                <a:gd name="T46" fmla="*/ 148 w 180"/>
                <a:gd name="T47" fmla="*/ 161 h 182"/>
                <a:gd name="T48" fmla="*/ 154 w 180"/>
                <a:gd name="T49" fmla="*/ 155 h 182"/>
                <a:gd name="T50" fmla="*/ 160 w 180"/>
                <a:gd name="T51" fmla="*/ 148 h 182"/>
                <a:gd name="T52" fmla="*/ 165 w 180"/>
                <a:gd name="T53" fmla="*/ 142 h 182"/>
                <a:gd name="T54" fmla="*/ 169 w 180"/>
                <a:gd name="T55" fmla="*/ 134 h 182"/>
                <a:gd name="T56" fmla="*/ 174 w 180"/>
                <a:gd name="T57" fmla="*/ 126 h 182"/>
                <a:gd name="T58" fmla="*/ 177 w 180"/>
                <a:gd name="T59" fmla="*/ 118 h 182"/>
                <a:gd name="T60" fmla="*/ 179 w 180"/>
                <a:gd name="T61" fmla="*/ 110 h 182"/>
                <a:gd name="T62" fmla="*/ 180 w 180"/>
                <a:gd name="T63" fmla="*/ 100 h 182"/>
                <a:gd name="T64" fmla="*/ 180 w 180"/>
                <a:gd name="T65" fmla="*/ 91 h 182"/>
                <a:gd name="T66" fmla="*/ 180 w 180"/>
                <a:gd name="T67" fmla="*/ 0 h 182"/>
                <a:gd name="T68" fmla="*/ 0 w 180"/>
                <a:gd name="T69" fmla="*/ 0 h 182"/>
                <a:gd name="T70" fmla="*/ 0 w 180"/>
                <a:gd name="T71" fmla="*/ 9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0" h="182">
                  <a:moveTo>
                    <a:pt x="0" y="91"/>
                  </a:moveTo>
                  <a:lnTo>
                    <a:pt x="0" y="100"/>
                  </a:lnTo>
                  <a:lnTo>
                    <a:pt x="2" y="110"/>
                  </a:lnTo>
                  <a:lnTo>
                    <a:pt x="4" y="118"/>
                  </a:lnTo>
                  <a:lnTo>
                    <a:pt x="7" y="126"/>
                  </a:lnTo>
                  <a:lnTo>
                    <a:pt x="11" y="134"/>
                  </a:lnTo>
                  <a:lnTo>
                    <a:pt x="15" y="142"/>
                  </a:lnTo>
                  <a:lnTo>
                    <a:pt x="20" y="148"/>
                  </a:lnTo>
                  <a:lnTo>
                    <a:pt x="27" y="155"/>
                  </a:lnTo>
                  <a:lnTo>
                    <a:pt x="33" y="161"/>
                  </a:lnTo>
                  <a:lnTo>
                    <a:pt x="40" y="165"/>
                  </a:lnTo>
                  <a:lnTo>
                    <a:pt x="47" y="171"/>
                  </a:lnTo>
                  <a:lnTo>
                    <a:pt x="55" y="174"/>
                  </a:lnTo>
                  <a:lnTo>
                    <a:pt x="63" y="177"/>
                  </a:lnTo>
                  <a:lnTo>
                    <a:pt x="72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1"/>
                  </a:lnTo>
                  <a:lnTo>
                    <a:pt x="108" y="179"/>
                  </a:lnTo>
                  <a:lnTo>
                    <a:pt x="117" y="177"/>
                  </a:lnTo>
                  <a:lnTo>
                    <a:pt x="125" y="174"/>
                  </a:lnTo>
                  <a:lnTo>
                    <a:pt x="133" y="171"/>
                  </a:lnTo>
                  <a:lnTo>
                    <a:pt x="140" y="165"/>
                  </a:lnTo>
                  <a:lnTo>
                    <a:pt x="148" y="161"/>
                  </a:lnTo>
                  <a:lnTo>
                    <a:pt x="154" y="155"/>
                  </a:lnTo>
                  <a:lnTo>
                    <a:pt x="160" y="148"/>
                  </a:lnTo>
                  <a:lnTo>
                    <a:pt x="165" y="142"/>
                  </a:lnTo>
                  <a:lnTo>
                    <a:pt x="169" y="134"/>
                  </a:lnTo>
                  <a:lnTo>
                    <a:pt x="174" y="126"/>
                  </a:lnTo>
                  <a:lnTo>
                    <a:pt x="177" y="118"/>
                  </a:lnTo>
                  <a:lnTo>
                    <a:pt x="179" y="110"/>
                  </a:lnTo>
                  <a:lnTo>
                    <a:pt x="180" y="100"/>
                  </a:lnTo>
                  <a:lnTo>
                    <a:pt x="180" y="91"/>
                  </a:lnTo>
                  <a:lnTo>
                    <a:pt x="180" y="0"/>
                  </a:lnTo>
                  <a:lnTo>
                    <a:pt x="0" y="0"/>
                  </a:ln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Rectangle 711">
              <a:extLst>
                <a:ext uri="{FF2B5EF4-FFF2-40B4-BE49-F238E27FC236}">
                  <a16:creationId xmlns="" xmlns:a16="http://schemas.microsoft.com/office/drawing/2014/main" id="{972C0779-96D7-4A7C-B110-5886B8B5D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613" y="2122488"/>
              <a:ext cx="571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712">
              <a:extLst>
                <a:ext uri="{FF2B5EF4-FFF2-40B4-BE49-F238E27FC236}">
                  <a16:creationId xmlns="" xmlns:a16="http://schemas.microsoft.com/office/drawing/2014/main" id="{4533D40B-18F2-4A93-B829-E6C6A0AC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425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8 w 30"/>
                <a:gd name="T3" fmla="*/ 181 h 181"/>
                <a:gd name="T4" fmla="*/ 21 w 30"/>
                <a:gd name="T5" fmla="*/ 180 h 181"/>
                <a:gd name="T6" fmla="*/ 24 w 30"/>
                <a:gd name="T7" fmla="*/ 179 h 181"/>
                <a:gd name="T8" fmla="*/ 26 w 30"/>
                <a:gd name="T9" fmla="*/ 176 h 181"/>
                <a:gd name="T10" fmla="*/ 28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8 w 30"/>
                <a:gd name="T25" fmla="*/ 7 h 181"/>
                <a:gd name="T26" fmla="*/ 26 w 30"/>
                <a:gd name="T27" fmla="*/ 5 h 181"/>
                <a:gd name="T28" fmla="*/ 24 w 30"/>
                <a:gd name="T29" fmla="*/ 3 h 181"/>
                <a:gd name="T30" fmla="*/ 21 w 30"/>
                <a:gd name="T31" fmla="*/ 2 h 181"/>
                <a:gd name="T32" fmla="*/ 18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10 w 30"/>
                <a:gd name="T39" fmla="*/ 2 h 181"/>
                <a:gd name="T40" fmla="*/ 6 w 30"/>
                <a:gd name="T41" fmla="*/ 3 h 181"/>
                <a:gd name="T42" fmla="*/ 4 w 30"/>
                <a:gd name="T43" fmla="*/ 5 h 181"/>
                <a:gd name="T44" fmla="*/ 2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2 w 30"/>
                <a:gd name="T59" fmla="*/ 174 h 181"/>
                <a:gd name="T60" fmla="*/ 4 w 30"/>
                <a:gd name="T61" fmla="*/ 176 h 181"/>
                <a:gd name="T62" fmla="*/ 6 w 30"/>
                <a:gd name="T63" fmla="*/ 179 h 181"/>
                <a:gd name="T64" fmla="*/ 10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8" y="181"/>
                  </a:lnTo>
                  <a:lnTo>
                    <a:pt x="21" y="180"/>
                  </a:lnTo>
                  <a:lnTo>
                    <a:pt x="24" y="179"/>
                  </a:lnTo>
                  <a:lnTo>
                    <a:pt x="26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713">
              <a:extLst>
                <a:ext uri="{FF2B5EF4-FFF2-40B4-BE49-F238E27FC236}">
                  <a16:creationId xmlns="" xmlns:a16="http://schemas.microsoft.com/office/drawing/2014/main" id="{0B3AC97E-B521-48C2-8635-E6E2BFE55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38" y="2151063"/>
              <a:ext cx="57150" cy="57150"/>
            </a:xfrm>
            <a:custGeom>
              <a:avLst/>
              <a:gdLst>
                <a:gd name="T0" fmla="*/ 0 w 181"/>
                <a:gd name="T1" fmla="*/ 91 h 182"/>
                <a:gd name="T2" fmla="*/ 1 w 181"/>
                <a:gd name="T3" fmla="*/ 100 h 182"/>
                <a:gd name="T4" fmla="*/ 2 w 181"/>
                <a:gd name="T5" fmla="*/ 110 h 182"/>
                <a:gd name="T6" fmla="*/ 4 w 181"/>
                <a:gd name="T7" fmla="*/ 118 h 182"/>
                <a:gd name="T8" fmla="*/ 7 w 181"/>
                <a:gd name="T9" fmla="*/ 126 h 182"/>
                <a:gd name="T10" fmla="*/ 11 w 181"/>
                <a:gd name="T11" fmla="*/ 134 h 182"/>
                <a:gd name="T12" fmla="*/ 16 w 181"/>
                <a:gd name="T13" fmla="*/ 142 h 182"/>
                <a:gd name="T14" fmla="*/ 21 w 181"/>
                <a:gd name="T15" fmla="*/ 148 h 182"/>
                <a:gd name="T16" fmla="*/ 26 w 181"/>
                <a:gd name="T17" fmla="*/ 155 h 182"/>
                <a:gd name="T18" fmla="*/ 33 w 181"/>
                <a:gd name="T19" fmla="*/ 161 h 182"/>
                <a:gd name="T20" fmla="*/ 40 w 181"/>
                <a:gd name="T21" fmla="*/ 165 h 182"/>
                <a:gd name="T22" fmla="*/ 47 w 181"/>
                <a:gd name="T23" fmla="*/ 171 h 182"/>
                <a:gd name="T24" fmla="*/ 55 w 181"/>
                <a:gd name="T25" fmla="*/ 174 h 182"/>
                <a:gd name="T26" fmla="*/ 64 w 181"/>
                <a:gd name="T27" fmla="*/ 177 h 182"/>
                <a:gd name="T28" fmla="*/ 73 w 181"/>
                <a:gd name="T29" fmla="*/ 179 h 182"/>
                <a:gd name="T30" fmla="*/ 81 w 181"/>
                <a:gd name="T31" fmla="*/ 181 h 182"/>
                <a:gd name="T32" fmla="*/ 91 w 181"/>
                <a:gd name="T33" fmla="*/ 182 h 182"/>
                <a:gd name="T34" fmla="*/ 99 w 181"/>
                <a:gd name="T35" fmla="*/ 181 h 182"/>
                <a:gd name="T36" fmla="*/ 109 w 181"/>
                <a:gd name="T37" fmla="*/ 179 h 182"/>
                <a:gd name="T38" fmla="*/ 118 w 181"/>
                <a:gd name="T39" fmla="*/ 177 h 182"/>
                <a:gd name="T40" fmla="*/ 125 w 181"/>
                <a:gd name="T41" fmla="*/ 174 h 182"/>
                <a:gd name="T42" fmla="*/ 134 w 181"/>
                <a:gd name="T43" fmla="*/ 171 h 182"/>
                <a:gd name="T44" fmla="*/ 141 w 181"/>
                <a:gd name="T45" fmla="*/ 165 h 182"/>
                <a:gd name="T46" fmla="*/ 148 w 181"/>
                <a:gd name="T47" fmla="*/ 161 h 182"/>
                <a:gd name="T48" fmla="*/ 154 w 181"/>
                <a:gd name="T49" fmla="*/ 155 h 182"/>
                <a:gd name="T50" fmla="*/ 161 w 181"/>
                <a:gd name="T51" fmla="*/ 148 h 182"/>
                <a:gd name="T52" fmla="*/ 165 w 181"/>
                <a:gd name="T53" fmla="*/ 142 h 182"/>
                <a:gd name="T54" fmla="*/ 170 w 181"/>
                <a:gd name="T55" fmla="*/ 134 h 182"/>
                <a:gd name="T56" fmla="*/ 173 w 181"/>
                <a:gd name="T57" fmla="*/ 126 h 182"/>
                <a:gd name="T58" fmla="*/ 177 w 181"/>
                <a:gd name="T59" fmla="*/ 118 h 182"/>
                <a:gd name="T60" fmla="*/ 179 w 181"/>
                <a:gd name="T61" fmla="*/ 110 h 182"/>
                <a:gd name="T62" fmla="*/ 180 w 181"/>
                <a:gd name="T63" fmla="*/ 100 h 182"/>
                <a:gd name="T64" fmla="*/ 181 w 181"/>
                <a:gd name="T65" fmla="*/ 91 h 182"/>
                <a:gd name="T66" fmla="*/ 181 w 181"/>
                <a:gd name="T67" fmla="*/ 0 h 182"/>
                <a:gd name="T68" fmla="*/ 0 w 181"/>
                <a:gd name="T69" fmla="*/ 0 h 182"/>
                <a:gd name="T70" fmla="*/ 0 w 181"/>
                <a:gd name="T71" fmla="*/ 9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2">
                  <a:moveTo>
                    <a:pt x="0" y="91"/>
                  </a:moveTo>
                  <a:lnTo>
                    <a:pt x="1" y="100"/>
                  </a:lnTo>
                  <a:lnTo>
                    <a:pt x="2" y="110"/>
                  </a:lnTo>
                  <a:lnTo>
                    <a:pt x="4" y="118"/>
                  </a:lnTo>
                  <a:lnTo>
                    <a:pt x="7" y="126"/>
                  </a:lnTo>
                  <a:lnTo>
                    <a:pt x="11" y="134"/>
                  </a:lnTo>
                  <a:lnTo>
                    <a:pt x="16" y="142"/>
                  </a:lnTo>
                  <a:lnTo>
                    <a:pt x="21" y="148"/>
                  </a:lnTo>
                  <a:lnTo>
                    <a:pt x="26" y="155"/>
                  </a:lnTo>
                  <a:lnTo>
                    <a:pt x="33" y="161"/>
                  </a:lnTo>
                  <a:lnTo>
                    <a:pt x="40" y="165"/>
                  </a:lnTo>
                  <a:lnTo>
                    <a:pt x="47" y="171"/>
                  </a:lnTo>
                  <a:lnTo>
                    <a:pt x="55" y="174"/>
                  </a:lnTo>
                  <a:lnTo>
                    <a:pt x="64" y="177"/>
                  </a:lnTo>
                  <a:lnTo>
                    <a:pt x="73" y="179"/>
                  </a:lnTo>
                  <a:lnTo>
                    <a:pt x="81" y="181"/>
                  </a:lnTo>
                  <a:lnTo>
                    <a:pt x="91" y="182"/>
                  </a:lnTo>
                  <a:lnTo>
                    <a:pt x="99" y="181"/>
                  </a:lnTo>
                  <a:lnTo>
                    <a:pt x="109" y="179"/>
                  </a:lnTo>
                  <a:lnTo>
                    <a:pt x="118" y="177"/>
                  </a:lnTo>
                  <a:lnTo>
                    <a:pt x="125" y="174"/>
                  </a:lnTo>
                  <a:lnTo>
                    <a:pt x="134" y="171"/>
                  </a:lnTo>
                  <a:lnTo>
                    <a:pt x="141" y="165"/>
                  </a:lnTo>
                  <a:lnTo>
                    <a:pt x="148" y="161"/>
                  </a:lnTo>
                  <a:lnTo>
                    <a:pt x="154" y="155"/>
                  </a:lnTo>
                  <a:lnTo>
                    <a:pt x="161" y="148"/>
                  </a:lnTo>
                  <a:lnTo>
                    <a:pt x="165" y="142"/>
                  </a:lnTo>
                  <a:lnTo>
                    <a:pt x="170" y="134"/>
                  </a:lnTo>
                  <a:lnTo>
                    <a:pt x="173" y="126"/>
                  </a:lnTo>
                  <a:lnTo>
                    <a:pt x="177" y="118"/>
                  </a:lnTo>
                  <a:lnTo>
                    <a:pt x="179" y="110"/>
                  </a:lnTo>
                  <a:lnTo>
                    <a:pt x="180" y="100"/>
                  </a:lnTo>
                  <a:lnTo>
                    <a:pt x="181" y="91"/>
                  </a:lnTo>
                  <a:lnTo>
                    <a:pt x="181" y="0"/>
                  </a:lnTo>
                  <a:lnTo>
                    <a:pt x="0" y="0"/>
                  </a:ln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714">
              <a:extLst>
                <a:ext uri="{FF2B5EF4-FFF2-40B4-BE49-F238E27FC236}">
                  <a16:creationId xmlns="" xmlns:a16="http://schemas.microsoft.com/office/drawing/2014/main" id="{7F864FC8-AB3C-49D8-83BB-14DA02564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38" y="1920875"/>
              <a:ext cx="57150" cy="192088"/>
            </a:xfrm>
            <a:custGeom>
              <a:avLst/>
              <a:gdLst>
                <a:gd name="T0" fmla="*/ 163 w 181"/>
                <a:gd name="T1" fmla="*/ 0 h 602"/>
                <a:gd name="T2" fmla="*/ 157 w 181"/>
                <a:gd name="T3" fmla="*/ 3 h 602"/>
                <a:gd name="T4" fmla="*/ 153 w 181"/>
                <a:gd name="T5" fmla="*/ 7 h 602"/>
                <a:gd name="T6" fmla="*/ 151 w 181"/>
                <a:gd name="T7" fmla="*/ 12 h 602"/>
                <a:gd name="T8" fmla="*/ 151 w 181"/>
                <a:gd name="T9" fmla="*/ 211 h 602"/>
                <a:gd name="T10" fmla="*/ 150 w 181"/>
                <a:gd name="T11" fmla="*/ 222 h 602"/>
                <a:gd name="T12" fmla="*/ 146 w 181"/>
                <a:gd name="T13" fmla="*/ 234 h 602"/>
                <a:gd name="T14" fmla="*/ 140 w 181"/>
                <a:gd name="T15" fmla="*/ 245 h 602"/>
                <a:gd name="T16" fmla="*/ 133 w 181"/>
                <a:gd name="T17" fmla="*/ 254 h 602"/>
                <a:gd name="T18" fmla="*/ 124 w 181"/>
                <a:gd name="T19" fmla="*/ 261 h 602"/>
                <a:gd name="T20" fmla="*/ 113 w 181"/>
                <a:gd name="T21" fmla="*/ 266 h 602"/>
                <a:gd name="T22" fmla="*/ 103 w 181"/>
                <a:gd name="T23" fmla="*/ 270 h 602"/>
                <a:gd name="T24" fmla="*/ 91 w 181"/>
                <a:gd name="T25" fmla="*/ 271 h 602"/>
                <a:gd name="T26" fmla="*/ 78 w 181"/>
                <a:gd name="T27" fmla="*/ 270 h 602"/>
                <a:gd name="T28" fmla="*/ 67 w 181"/>
                <a:gd name="T29" fmla="*/ 266 h 602"/>
                <a:gd name="T30" fmla="*/ 57 w 181"/>
                <a:gd name="T31" fmla="*/ 261 h 602"/>
                <a:gd name="T32" fmla="*/ 48 w 181"/>
                <a:gd name="T33" fmla="*/ 254 h 602"/>
                <a:gd name="T34" fmla="*/ 40 w 181"/>
                <a:gd name="T35" fmla="*/ 245 h 602"/>
                <a:gd name="T36" fmla="*/ 35 w 181"/>
                <a:gd name="T37" fmla="*/ 234 h 602"/>
                <a:gd name="T38" fmla="*/ 32 w 181"/>
                <a:gd name="T39" fmla="*/ 224 h 602"/>
                <a:gd name="T40" fmla="*/ 30 w 181"/>
                <a:gd name="T41" fmla="*/ 211 h 602"/>
                <a:gd name="T42" fmla="*/ 30 w 181"/>
                <a:gd name="T43" fmla="*/ 12 h 602"/>
                <a:gd name="T44" fmla="*/ 28 w 181"/>
                <a:gd name="T45" fmla="*/ 7 h 602"/>
                <a:gd name="T46" fmla="*/ 23 w 181"/>
                <a:gd name="T47" fmla="*/ 3 h 602"/>
                <a:gd name="T48" fmla="*/ 18 w 181"/>
                <a:gd name="T49" fmla="*/ 0 h 602"/>
                <a:gd name="T50" fmla="*/ 13 w 181"/>
                <a:gd name="T51" fmla="*/ 0 h 602"/>
                <a:gd name="T52" fmla="*/ 7 w 181"/>
                <a:gd name="T53" fmla="*/ 3 h 602"/>
                <a:gd name="T54" fmla="*/ 3 w 181"/>
                <a:gd name="T55" fmla="*/ 7 h 602"/>
                <a:gd name="T56" fmla="*/ 1 w 181"/>
                <a:gd name="T57" fmla="*/ 12 h 602"/>
                <a:gd name="T58" fmla="*/ 0 w 181"/>
                <a:gd name="T59" fmla="*/ 211 h 602"/>
                <a:gd name="T60" fmla="*/ 181 w 181"/>
                <a:gd name="T61" fmla="*/ 602 h 602"/>
                <a:gd name="T62" fmla="*/ 181 w 181"/>
                <a:gd name="T63" fmla="*/ 15 h 602"/>
                <a:gd name="T64" fmla="*/ 180 w 181"/>
                <a:gd name="T65" fmla="*/ 9 h 602"/>
                <a:gd name="T66" fmla="*/ 177 w 181"/>
                <a:gd name="T67" fmla="*/ 5 h 602"/>
                <a:gd name="T68" fmla="*/ 171 w 181"/>
                <a:gd name="T69" fmla="*/ 2 h 602"/>
                <a:gd name="T70" fmla="*/ 166 w 181"/>
                <a:gd name="T7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602">
                  <a:moveTo>
                    <a:pt x="166" y="0"/>
                  </a:moveTo>
                  <a:lnTo>
                    <a:pt x="163" y="0"/>
                  </a:lnTo>
                  <a:lnTo>
                    <a:pt x="159" y="2"/>
                  </a:lnTo>
                  <a:lnTo>
                    <a:pt x="157" y="3"/>
                  </a:lnTo>
                  <a:lnTo>
                    <a:pt x="155" y="5"/>
                  </a:lnTo>
                  <a:lnTo>
                    <a:pt x="153" y="7"/>
                  </a:lnTo>
                  <a:lnTo>
                    <a:pt x="152" y="9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1" y="211"/>
                  </a:lnTo>
                  <a:lnTo>
                    <a:pt x="150" y="217"/>
                  </a:lnTo>
                  <a:lnTo>
                    <a:pt x="150" y="222"/>
                  </a:lnTo>
                  <a:lnTo>
                    <a:pt x="148" y="229"/>
                  </a:lnTo>
                  <a:lnTo>
                    <a:pt x="146" y="234"/>
                  </a:lnTo>
                  <a:lnTo>
                    <a:pt x="143" y="240"/>
                  </a:lnTo>
                  <a:lnTo>
                    <a:pt x="140" y="245"/>
                  </a:lnTo>
                  <a:lnTo>
                    <a:pt x="137" y="249"/>
                  </a:lnTo>
                  <a:lnTo>
                    <a:pt x="133" y="254"/>
                  </a:lnTo>
                  <a:lnTo>
                    <a:pt x="128" y="258"/>
                  </a:lnTo>
                  <a:lnTo>
                    <a:pt x="124" y="261"/>
                  </a:lnTo>
                  <a:lnTo>
                    <a:pt x="119" y="264"/>
                  </a:lnTo>
                  <a:lnTo>
                    <a:pt x="113" y="266"/>
                  </a:lnTo>
                  <a:lnTo>
                    <a:pt x="108" y="269"/>
                  </a:lnTo>
                  <a:lnTo>
                    <a:pt x="103" y="270"/>
                  </a:lnTo>
                  <a:lnTo>
                    <a:pt x="96" y="271"/>
                  </a:lnTo>
                  <a:lnTo>
                    <a:pt x="91" y="271"/>
                  </a:lnTo>
                  <a:lnTo>
                    <a:pt x="84" y="271"/>
                  </a:lnTo>
                  <a:lnTo>
                    <a:pt x="78" y="270"/>
                  </a:lnTo>
                  <a:lnTo>
                    <a:pt x="73" y="269"/>
                  </a:lnTo>
                  <a:lnTo>
                    <a:pt x="67" y="266"/>
                  </a:lnTo>
                  <a:lnTo>
                    <a:pt x="62" y="264"/>
                  </a:lnTo>
                  <a:lnTo>
                    <a:pt x="57" y="261"/>
                  </a:lnTo>
                  <a:lnTo>
                    <a:pt x="52" y="258"/>
                  </a:lnTo>
                  <a:lnTo>
                    <a:pt x="48" y="254"/>
                  </a:lnTo>
                  <a:lnTo>
                    <a:pt x="44" y="249"/>
                  </a:lnTo>
                  <a:lnTo>
                    <a:pt x="40" y="245"/>
                  </a:lnTo>
                  <a:lnTo>
                    <a:pt x="37" y="240"/>
                  </a:lnTo>
                  <a:lnTo>
                    <a:pt x="35" y="234"/>
                  </a:lnTo>
                  <a:lnTo>
                    <a:pt x="33" y="229"/>
                  </a:lnTo>
                  <a:lnTo>
                    <a:pt x="32" y="224"/>
                  </a:lnTo>
                  <a:lnTo>
                    <a:pt x="31" y="217"/>
                  </a:lnTo>
                  <a:lnTo>
                    <a:pt x="30" y="211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11"/>
                  </a:lnTo>
                  <a:lnTo>
                    <a:pt x="0" y="602"/>
                  </a:lnTo>
                  <a:lnTo>
                    <a:pt x="181" y="602"/>
                  </a:lnTo>
                  <a:lnTo>
                    <a:pt x="181" y="211"/>
                  </a:lnTo>
                  <a:lnTo>
                    <a:pt x="181" y="15"/>
                  </a:lnTo>
                  <a:lnTo>
                    <a:pt x="181" y="12"/>
                  </a:lnTo>
                  <a:lnTo>
                    <a:pt x="180" y="9"/>
                  </a:lnTo>
                  <a:lnTo>
                    <a:pt x="178" y="7"/>
                  </a:lnTo>
                  <a:lnTo>
                    <a:pt x="177" y="5"/>
                  </a:lnTo>
                  <a:lnTo>
                    <a:pt x="174" y="3"/>
                  </a:lnTo>
                  <a:lnTo>
                    <a:pt x="171" y="2"/>
                  </a:lnTo>
                  <a:lnTo>
                    <a:pt x="169" y="0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Rectangle 715">
              <a:extLst>
                <a:ext uri="{FF2B5EF4-FFF2-40B4-BE49-F238E27FC236}">
                  <a16:creationId xmlns="" xmlns:a16="http://schemas.microsoft.com/office/drawing/2014/main" id="{F62F4F23-3E58-4391-99F6-14D56BFAA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38" y="2122488"/>
              <a:ext cx="571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716">
              <a:extLst>
                <a:ext uri="{FF2B5EF4-FFF2-40B4-BE49-F238E27FC236}">
                  <a16:creationId xmlns="" xmlns:a16="http://schemas.microsoft.com/office/drawing/2014/main" id="{66455EB6-E255-40C5-AFB5-4353F1040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750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7 w 30"/>
                <a:gd name="T3" fmla="*/ 181 h 181"/>
                <a:gd name="T4" fmla="*/ 20 w 30"/>
                <a:gd name="T5" fmla="*/ 180 h 181"/>
                <a:gd name="T6" fmla="*/ 22 w 30"/>
                <a:gd name="T7" fmla="*/ 179 h 181"/>
                <a:gd name="T8" fmla="*/ 26 w 30"/>
                <a:gd name="T9" fmla="*/ 176 h 181"/>
                <a:gd name="T10" fmla="*/ 27 w 30"/>
                <a:gd name="T11" fmla="*/ 174 h 181"/>
                <a:gd name="T12" fmla="*/ 29 w 30"/>
                <a:gd name="T13" fmla="*/ 172 h 181"/>
                <a:gd name="T14" fmla="*/ 29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29 w 30"/>
                <a:gd name="T21" fmla="*/ 12 h 181"/>
                <a:gd name="T22" fmla="*/ 29 w 30"/>
                <a:gd name="T23" fmla="*/ 9 h 181"/>
                <a:gd name="T24" fmla="*/ 27 w 30"/>
                <a:gd name="T25" fmla="*/ 7 h 181"/>
                <a:gd name="T26" fmla="*/ 26 w 30"/>
                <a:gd name="T27" fmla="*/ 5 h 181"/>
                <a:gd name="T28" fmla="*/ 22 w 30"/>
                <a:gd name="T29" fmla="*/ 3 h 181"/>
                <a:gd name="T30" fmla="*/ 20 w 30"/>
                <a:gd name="T31" fmla="*/ 2 h 181"/>
                <a:gd name="T32" fmla="*/ 17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8 w 30"/>
                <a:gd name="T39" fmla="*/ 2 h 181"/>
                <a:gd name="T40" fmla="*/ 6 w 30"/>
                <a:gd name="T41" fmla="*/ 3 h 181"/>
                <a:gd name="T42" fmla="*/ 4 w 30"/>
                <a:gd name="T43" fmla="*/ 5 h 181"/>
                <a:gd name="T44" fmla="*/ 2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2 w 30"/>
                <a:gd name="T59" fmla="*/ 174 h 181"/>
                <a:gd name="T60" fmla="*/ 4 w 30"/>
                <a:gd name="T61" fmla="*/ 176 h 181"/>
                <a:gd name="T62" fmla="*/ 6 w 30"/>
                <a:gd name="T63" fmla="*/ 179 h 181"/>
                <a:gd name="T64" fmla="*/ 8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  <a:gd name="T70" fmla="*/ 15 w 30"/>
                <a:gd name="T7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7" y="181"/>
                  </a:lnTo>
                  <a:lnTo>
                    <a:pt x="20" y="180"/>
                  </a:lnTo>
                  <a:lnTo>
                    <a:pt x="22" y="179"/>
                  </a:lnTo>
                  <a:lnTo>
                    <a:pt x="26" y="176"/>
                  </a:lnTo>
                  <a:lnTo>
                    <a:pt x="27" y="174"/>
                  </a:lnTo>
                  <a:lnTo>
                    <a:pt x="29" y="172"/>
                  </a:lnTo>
                  <a:lnTo>
                    <a:pt x="29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29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79"/>
                  </a:lnTo>
                  <a:lnTo>
                    <a:pt x="8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717">
              <a:extLst>
                <a:ext uri="{FF2B5EF4-FFF2-40B4-BE49-F238E27FC236}">
                  <a16:creationId xmlns="" xmlns:a16="http://schemas.microsoft.com/office/drawing/2014/main" id="{ACB7783E-196C-43E0-BB10-D454ACB8E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63" y="1920875"/>
              <a:ext cx="57150" cy="192088"/>
            </a:xfrm>
            <a:custGeom>
              <a:avLst/>
              <a:gdLst>
                <a:gd name="T0" fmla="*/ 162 w 181"/>
                <a:gd name="T1" fmla="*/ 0 h 602"/>
                <a:gd name="T2" fmla="*/ 157 w 181"/>
                <a:gd name="T3" fmla="*/ 3 h 602"/>
                <a:gd name="T4" fmla="*/ 154 w 181"/>
                <a:gd name="T5" fmla="*/ 7 h 602"/>
                <a:gd name="T6" fmla="*/ 152 w 181"/>
                <a:gd name="T7" fmla="*/ 12 h 602"/>
                <a:gd name="T8" fmla="*/ 151 w 181"/>
                <a:gd name="T9" fmla="*/ 211 h 602"/>
                <a:gd name="T10" fmla="*/ 150 w 181"/>
                <a:gd name="T11" fmla="*/ 222 h 602"/>
                <a:gd name="T12" fmla="*/ 146 w 181"/>
                <a:gd name="T13" fmla="*/ 234 h 602"/>
                <a:gd name="T14" fmla="*/ 141 w 181"/>
                <a:gd name="T15" fmla="*/ 245 h 602"/>
                <a:gd name="T16" fmla="*/ 133 w 181"/>
                <a:gd name="T17" fmla="*/ 254 h 602"/>
                <a:gd name="T18" fmla="*/ 125 w 181"/>
                <a:gd name="T19" fmla="*/ 261 h 602"/>
                <a:gd name="T20" fmla="*/ 114 w 181"/>
                <a:gd name="T21" fmla="*/ 266 h 602"/>
                <a:gd name="T22" fmla="*/ 102 w 181"/>
                <a:gd name="T23" fmla="*/ 270 h 602"/>
                <a:gd name="T24" fmla="*/ 91 w 181"/>
                <a:gd name="T25" fmla="*/ 271 h 602"/>
                <a:gd name="T26" fmla="*/ 79 w 181"/>
                <a:gd name="T27" fmla="*/ 270 h 602"/>
                <a:gd name="T28" fmla="*/ 67 w 181"/>
                <a:gd name="T29" fmla="*/ 266 h 602"/>
                <a:gd name="T30" fmla="*/ 57 w 181"/>
                <a:gd name="T31" fmla="*/ 261 h 602"/>
                <a:gd name="T32" fmla="*/ 48 w 181"/>
                <a:gd name="T33" fmla="*/ 254 h 602"/>
                <a:gd name="T34" fmla="*/ 41 w 181"/>
                <a:gd name="T35" fmla="*/ 245 h 602"/>
                <a:gd name="T36" fmla="*/ 35 w 181"/>
                <a:gd name="T37" fmla="*/ 234 h 602"/>
                <a:gd name="T38" fmla="*/ 32 w 181"/>
                <a:gd name="T39" fmla="*/ 224 h 602"/>
                <a:gd name="T40" fmla="*/ 30 w 181"/>
                <a:gd name="T41" fmla="*/ 211 h 602"/>
                <a:gd name="T42" fmla="*/ 30 w 181"/>
                <a:gd name="T43" fmla="*/ 12 h 602"/>
                <a:gd name="T44" fmla="*/ 28 w 181"/>
                <a:gd name="T45" fmla="*/ 7 h 602"/>
                <a:gd name="T46" fmla="*/ 24 w 181"/>
                <a:gd name="T47" fmla="*/ 3 h 602"/>
                <a:gd name="T48" fmla="*/ 19 w 181"/>
                <a:gd name="T49" fmla="*/ 0 h 602"/>
                <a:gd name="T50" fmla="*/ 12 w 181"/>
                <a:gd name="T51" fmla="*/ 0 h 602"/>
                <a:gd name="T52" fmla="*/ 7 w 181"/>
                <a:gd name="T53" fmla="*/ 3 h 602"/>
                <a:gd name="T54" fmla="*/ 3 w 181"/>
                <a:gd name="T55" fmla="*/ 7 h 602"/>
                <a:gd name="T56" fmla="*/ 0 w 181"/>
                <a:gd name="T57" fmla="*/ 12 h 602"/>
                <a:gd name="T58" fmla="*/ 0 w 181"/>
                <a:gd name="T59" fmla="*/ 211 h 602"/>
                <a:gd name="T60" fmla="*/ 181 w 181"/>
                <a:gd name="T61" fmla="*/ 602 h 602"/>
                <a:gd name="T62" fmla="*/ 181 w 181"/>
                <a:gd name="T63" fmla="*/ 15 h 602"/>
                <a:gd name="T64" fmla="*/ 180 w 181"/>
                <a:gd name="T65" fmla="*/ 9 h 602"/>
                <a:gd name="T66" fmla="*/ 176 w 181"/>
                <a:gd name="T67" fmla="*/ 5 h 602"/>
                <a:gd name="T68" fmla="*/ 172 w 181"/>
                <a:gd name="T69" fmla="*/ 2 h 602"/>
                <a:gd name="T70" fmla="*/ 166 w 181"/>
                <a:gd name="T7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602">
                  <a:moveTo>
                    <a:pt x="166" y="0"/>
                  </a:moveTo>
                  <a:lnTo>
                    <a:pt x="162" y="0"/>
                  </a:lnTo>
                  <a:lnTo>
                    <a:pt x="160" y="2"/>
                  </a:lnTo>
                  <a:lnTo>
                    <a:pt x="157" y="3"/>
                  </a:lnTo>
                  <a:lnTo>
                    <a:pt x="155" y="5"/>
                  </a:lnTo>
                  <a:lnTo>
                    <a:pt x="154" y="7"/>
                  </a:lnTo>
                  <a:lnTo>
                    <a:pt x="152" y="9"/>
                  </a:lnTo>
                  <a:lnTo>
                    <a:pt x="152" y="12"/>
                  </a:lnTo>
                  <a:lnTo>
                    <a:pt x="151" y="15"/>
                  </a:lnTo>
                  <a:lnTo>
                    <a:pt x="151" y="211"/>
                  </a:lnTo>
                  <a:lnTo>
                    <a:pt x="151" y="217"/>
                  </a:lnTo>
                  <a:lnTo>
                    <a:pt x="150" y="222"/>
                  </a:lnTo>
                  <a:lnTo>
                    <a:pt x="148" y="229"/>
                  </a:lnTo>
                  <a:lnTo>
                    <a:pt x="146" y="234"/>
                  </a:lnTo>
                  <a:lnTo>
                    <a:pt x="143" y="240"/>
                  </a:lnTo>
                  <a:lnTo>
                    <a:pt x="141" y="245"/>
                  </a:lnTo>
                  <a:lnTo>
                    <a:pt x="137" y="249"/>
                  </a:lnTo>
                  <a:lnTo>
                    <a:pt x="133" y="254"/>
                  </a:lnTo>
                  <a:lnTo>
                    <a:pt x="129" y="258"/>
                  </a:lnTo>
                  <a:lnTo>
                    <a:pt x="125" y="261"/>
                  </a:lnTo>
                  <a:lnTo>
                    <a:pt x="120" y="264"/>
                  </a:lnTo>
                  <a:lnTo>
                    <a:pt x="114" y="266"/>
                  </a:lnTo>
                  <a:lnTo>
                    <a:pt x="109" y="269"/>
                  </a:lnTo>
                  <a:lnTo>
                    <a:pt x="102" y="270"/>
                  </a:lnTo>
                  <a:lnTo>
                    <a:pt x="97" y="271"/>
                  </a:lnTo>
                  <a:lnTo>
                    <a:pt x="91" y="271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2" y="269"/>
                  </a:lnTo>
                  <a:lnTo>
                    <a:pt x="67" y="266"/>
                  </a:lnTo>
                  <a:lnTo>
                    <a:pt x="62" y="264"/>
                  </a:lnTo>
                  <a:lnTo>
                    <a:pt x="57" y="261"/>
                  </a:lnTo>
                  <a:lnTo>
                    <a:pt x="52" y="258"/>
                  </a:lnTo>
                  <a:lnTo>
                    <a:pt x="48" y="254"/>
                  </a:lnTo>
                  <a:lnTo>
                    <a:pt x="44" y="249"/>
                  </a:lnTo>
                  <a:lnTo>
                    <a:pt x="41" y="245"/>
                  </a:lnTo>
                  <a:lnTo>
                    <a:pt x="38" y="240"/>
                  </a:lnTo>
                  <a:lnTo>
                    <a:pt x="35" y="234"/>
                  </a:lnTo>
                  <a:lnTo>
                    <a:pt x="33" y="229"/>
                  </a:lnTo>
                  <a:lnTo>
                    <a:pt x="32" y="224"/>
                  </a:lnTo>
                  <a:lnTo>
                    <a:pt x="30" y="217"/>
                  </a:lnTo>
                  <a:lnTo>
                    <a:pt x="30" y="211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11"/>
                  </a:lnTo>
                  <a:lnTo>
                    <a:pt x="0" y="602"/>
                  </a:lnTo>
                  <a:lnTo>
                    <a:pt x="181" y="602"/>
                  </a:lnTo>
                  <a:lnTo>
                    <a:pt x="181" y="211"/>
                  </a:lnTo>
                  <a:lnTo>
                    <a:pt x="181" y="15"/>
                  </a:lnTo>
                  <a:lnTo>
                    <a:pt x="181" y="12"/>
                  </a:lnTo>
                  <a:lnTo>
                    <a:pt x="180" y="9"/>
                  </a:lnTo>
                  <a:lnTo>
                    <a:pt x="178" y="7"/>
                  </a:lnTo>
                  <a:lnTo>
                    <a:pt x="176" y="5"/>
                  </a:lnTo>
                  <a:lnTo>
                    <a:pt x="174" y="3"/>
                  </a:lnTo>
                  <a:lnTo>
                    <a:pt x="172" y="2"/>
                  </a:lnTo>
                  <a:lnTo>
                    <a:pt x="169" y="0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Rectangle 718">
              <a:extLst>
                <a:ext uri="{FF2B5EF4-FFF2-40B4-BE49-F238E27FC236}">
                  <a16:creationId xmlns="" xmlns:a16="http://schemas.microsoft.com/office/drawing/2014/main" id="{CB587A79-A690-4BE1-9A7B-D4D179008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263" y="2122488"/>
              <a:ext cx="571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719">
              <a:extLst>
                <a:ext uri="{FF2B5EF4-FFF2-40B4-BE49-F238E27FC236}">
                  <a16:creationId xmlns="" xmlns:a16="http://schemas.microsoft.com/office/drawing/2014/main" id="{9B27E552-9858-46C0-912C-436578879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63" y="2151063"/>
              <a:ext cx="57150" cy="57150"/>
            </a:xfrm>
            <a:custGeom>
              <a:avLst/>
              <a:gdLst>
                <a:gd name="T0" fmla="*/ 0 w 181"/>
                <a:gd name="T1" fmla="*/ 91 h 182"/>
                <a:gd name="T2" fmla="*/ 0 w 181"/>
                <a:gd name="T3" fmla="*/ 100 h 182"/>
                <a:gd name="T4" fmla="*/ 3 w 181"/>
                <a:gd name="T5" fmla="*/ 110 h 182"/>
                <a:gd name="T6" fmla="*/ 5 w 181"/>
                <a:gd name="T7" fmla="*/ 118 h 182"/>
                <a:gd name="T8" fmla="*/ 8 w 181"/>
                <a:gd name="T9" fmla="*/ 126 h 182"/>
                <a:gd name="T10" fmla="*/ 11 w 181"/>
                <a:gd name="T11" fmla="*/ 134 h 182"/>
                <a:gd name="T12" fmla="*/ 15 w 181"/>
                <a:gd name="T13" fmla="*/ 142 h 182"/>
                <a:gd name="T14" fmla="*/ 21 w 181"/>
                <a:gd name="T15" fmla="*/ 148 h 182"/>
                <a:gd name="T16" fmla="*/ 27 w 181"/>
                <a:gd name="T17" fmla="*/ 155 h 182"/>
                <a:gd name="T18" fmla="*/ 34 w 181"/>
                <a:gd name="T19" fmla="*/ 161 h 182"/>
                <a:gd name="T20" fmla="*/ 40 w 181"/>
                <a:gd name="T21" fmla="*/ 165 h 182"/>
                <a:gd name="T22" fmla="*/ 48 w 181"/>
                <a:gd name="T23" fmla="*/ 171 h 182"/>
                <a:gd name="T24" fmla="*/ 55 w 181"/>
                <a:gd name="T25" fmla="*/ 174 h 182"/>
                <a:gd name="T26" fmla="*/ 64 w 181"/>
                <a:gd name="T27" fmla="*/ 177 h 182"/>
                <a:gd name="T28" fmla="*/ 72 w 181"/>
                <a:gd name="T29" fmla="*/ 179 h 182"/>
                <a:gd name="T30" fmla="*/ 82 w 181"/>
                <a:gd name="T31" fmla="*/ 181 h 182"/>
                <a:gd name="T32" fmla="*/ 91 w 181"/>
                <a:gd name="T33" fmla="*/ 182 h 182"/>
                <a:gd name="T34" fmla="*/ 100 w 181"/>
                <a:gd name="T35" fmla="*/ 181 h 182"/>
                <a:gd name="T36" fmla="*/ 109 w 181"/>
                <a:gd name="T37" fmla="*/ 179 h 182"/>
                <a:gd name="T38" fmla="*/ 117 w 181"/>
                <a:gd name="T39" fmla="*/ 177 h 182"/>
                <a:gd name="T40" fmla="*/ 126 w 181"/>
                <a:gd name="T41" fmla="*/ 174 h 182"/>
                <a:gd name="T42" fmla="*/ 133 w 181"/>
                <a:gd name="T43" fmla="*/ 171 h 182"/>
                <a:gd name="T44" fmla="*/ 141 w 181"/>
                <a:gd name="T45" fmla="*/ 165 h 182"/>
                <a:gd name="T46" fmla="*/ 148 w 181"/>
                <a:gd name="T47" fmla="*/ 161 h 182"/>
                <a:gd name="T48" fmla="*/ 155 w 181"/>
                <a:gd name="T49" fmla="*/ 155 h 182"/>
                <a:gd name="T50" fmla="*/ 160 w 181"/>
                <a:gd name="T51" fmla="*/ 148 h 182"/>
                <a:gd name="T52" fmla="*/ 166 w 181"/>
                <a:gd name="T53" fmla="*/ 142 h 182"/>
                <a:gd name="T54" fmla="*/ 170 w 181"/>
                <a:gd name="T55" fmla="*/ 134 h 182"/>
                <a:gd name="T56" fmla="*/ 174 w 181"/>
                <a:gd name="T57" fmla="*/ 126 h 182"/>
                <a:gd name="T58" fmla="*/ 177 w 181"/>
                <a:gd name="T59" fmla="*/ 118 h 182"/>
                <a:gd name="T60" fmla="*/ 180 w 181"/>
                <a:gd name="T61" fmla="*/ 110 h 182"/>
                <a:gd name="T62" fmla="*/ 181 w 181"/>
                <a:gd name="T63" fmla="*/ 100 h 182"/>
                <a:gd name="T64" fmla="*/ 181 w 181"/>
                <a:gd name="T65" fmla="*/ 91 h 182"/>
                <a:gd name="T66" fmla="*/ 181 w 181"/>
                <a:gd name="T67" fmla="*/ 0 h 182"/>
                <a:gd name="T68" fmla="*/ 0 w 181"/>
                <a:gd name="T69" fmla="*/ 0 h 182"/>
                <a:gd name="T70" fmla="*/ 0 w 181"/>
                <a:gd name="T71" fmla="*/ 9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2">
                  <a:moveTo>
                    <a:pt x="0" y="91"/>
                  </a:moveTo>
                  <a:lnTo>
                    <a:pt x="0" y="100"/>
                  </a:lnTo>
                  <a:lnTo>
                    <a:pt x="3" y="110"/>
                  </a:lnTo>
                  <a:lnTo>
                    <a:pt x="5" y="118"/>
                  </a:lnTo>
                  <a:lnTo>
                    <a:pt x="8" y="126"/>
                  </a:lnTo>
                  <a:lnTo>
                    <a:pt x="11" y="134"/>
                  </a:lnTo>
                  <a:lnTo>
                    <a:pt x="15" y="142"/>
                  </a:lnTo>
                  <a:lnTo>
                    <a:pt x="21" y="148"/>
                  </a:lnTo>
                  <a:lnTo>
                    <a:pt x="27" y="155"/>
                  </a:lnTo>
                  <a:lnTo>
                    <a:pt x="34" y="161"/>
                  </a:lnTo>
                  <a:lnTo>
                    <a:pt x="40" y="165"/>
                  </a:lnTo>
                  <a:lnTo>
                    <a:pt x="48" y="171"/>
                  </a:lnTo>
                  <a:lnTo>
                    <a:pt x="55" y="174"/>
                  </a:lnTo>
                  <a:lnTo>
                    <a:pt x="64" y="177"/>
                  </a:lnTo>
                  <a:lnTo>
                    <a:pt x="72" y="179"/>
                  </a:lnTo>
                  <a:lnTo>
                    <a:pt x="82" y="181"/>
                  </a:lnTo>
                  <a:lnTo>
                    <a:pt x="91" y="182"/>
                  </a:lnTo>
                  <a:lnTo>
                    <a:pt x="100" y="181"/>
                  </a:lnTo>
                  <a:lnTo>
                    <a:pt x="109" y="179"/>
                  </a:lnTo>
                  <a:lnTo>
                    <a:pt x="117" y="177"/>
                  </a:lnTo>
                  <a:lnTo>
                    <a:pt x="126" y="174"/>
                  </a:lnTo>
                  <a:lnTo>
                    <a:pt x="133" y="171"/>
                  </a:lnTo>
                  <a:lnTo>
                    <a:pt x="141" y="165"/>
                  </a:lnTo>
                  <a:lnTo>
                    <a:pt x="148" y="161"/>
                  </a:lnTo>
                  <a:lnTo>
                    <a:pt x="155" y="155"/>
                  </a:lnTo>
                  <a:lnTo>
                    <a:pt x="160" y="148"/>
                  </a:lnTo>
                  <a:lnTo>
                    <a:pt x="166" y="142"/>
                  </a:lnTo>
                  <a:lnTo>
                    <a:pt x="170" y="134"/>
                  </a:lnTo>
                  <a:lnTo>
                    <a:pt x="174" y="126"/>
                  </a:lnTo>
                  <a:lnTo>
                    <a:pt x="177" y="118"/>
                  </a:lnTo>
                  <a:lnTo>
                    <a:pt x="180" y="110"/>
                  </a:lnTo>
                  <a:lnTo>
                    <a:pt x="181" y="100"/>
                  </a:lnTo>
                  <a:lnTo>
                    <a:pt x="181" y="91"/>
                  </a:lnTo>
                  <a:lnTo>
                    <a:pt x="181" y="0"/>
                  </a:lnTo>
                  <a:lnTo>
                    <a:pt x="0" y="0"/>
                  </a:lnTo>
                  <a:lnTo>
                    <a:pt x="0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720">
              <a:extLst>
                <a:ext uri="{FF2B5EF4-FFF2-40B4-BE49-F238E27FC236}">
                  <a16:creationId xmlns="" xmlns:a16="http://schemas.microsoft.com/office/drawing/2014/main" id="{445A4A3C-20C5-4624-9209-D11A75CEC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8 w 30"/>
                <a:gd name="T3" fmla="*/ 181 h 181"/>
                <a:gd name="T4" fmla="*/ 21 w 30"/>
                <a:gd name="T5" fmla="*/ 180 h 181"/>
                <a:gd name="T6" fmla="*/ 23 w 30"/>
                <a:gd name="T7" fmla="*/ 179 h 181"/>
                <a:gd name="T8" fmla="*/ 25 w 30"/>
                <a:gd name="T9" fmla="*/ 176 h 181"/>
                <a:gd name="T10" fmla="*/ 27 w 30"/>
                <a:gd name="T11" fmla="*/ 174 h 181"/>
                <a:gd name="T12" fmla="*/ 28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8 w 30"/>
                <a:gd name="T23" fmla="*/ 9 h 181"/>
                <a:gd name="T24" fmla="*/ 27 w 30"/>
                <a:gd name="T25" fmla="*/ 7 h 181"/>
                <a:gd name="T26" fmla="*/ 25 w 30"/>
                <a:gd name="T27" fmla="*/ 5 h 181"/>
                <a:gd name="T28" fmla="*/ 23 w 30"/>
                <a:gd name="T29" fmla="*/ 3 h 181"/>
                <a:gd name="T30" fmla="*/ 21 w 30"/>
                <a:gd name="T31" fmla="*/ 2 h 181"/>
                <a:gd name="T32" fmla="*/ 18 w 30"/>
                <a:gd name="T33" fmla="*/ 0 h 181"/>
                <a:gd name="T34" fmla="*/ 15 w 30"/>
                <a:gd name="T35" fmla="*/ 0 h 181"/>
                <a:gd name="T36" fmla="*/ 11 w 30"/>
                <a:gd name="T37" fmla="*/ 0 h 181"/>
                <a:gd name="T38" fmla="*/ 9 w 30"/>
                <a:gd name="T39" fmla="*/ 2 h 181"/>
                <a:gd name="T40" fmla="*/ 6 w 30"/>
                <a:gd name="T41" fmla="*/ 3 h 181"/>
                <a:gd name="T42" fmla="*/ 4 w 30"/>
                <a:gd name="T43" fmla="*/ 5 h 181"/>
                <a:gd name="T44" fmla="*/ 2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2 w 30"/>
                <a:gd name="T59" fmla="*/ 174 h 181"/>
                <a:gd name="T60" fmla="*/ 4 w 30"/>
                <a:gd name="T61" fmla="*/ 176 h 181"/>
                <a:gd name="T62" fmla="*/ 6 w 30"/>
                <a:gd name="T63" fmla="*/ 179 h 181"/>
                <a:gd name="T64" fmla="*/ 9 w 30"/>
                <a:gd name="T65" fmla="*/ 180 h 181"/>
                <a:gd name="T66" fmla="*/ 11 w 30"/>
                <a:gd name="T67" fmla="*/ 181 h 181"/>
                <a:gd name="T68" fmla="*/ 15 w 30"/>
                <a:gd name="T6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8" y="181"/>
                  </a:lnTo>
                  <a:lnTo>
                    <a:pt x="21" y="180"/>
                  </a:lnTo>
                  <a:lnTo>
                    <a:pt x="23" y="179"/>
                  </a:lnTo>
                  <a:lnTo>
                    <a:pt x="25" y="176"/>
                  </a:lnTo>
                  <a:lnTo>
                    <a:pt x="27" y="174"/>
                  </a:lnTo>
                  <a:lnTo>
                    <a:pt x="28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79"/>
                  </a:lnTo>
                  <a:lnTo>
                    <a:pt x="9" y="180"/>
                  </a:lnTo>
                  <a:lnTo>
                    <a:pt x="11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0" name="Freeform 1671" descr="Icon of check mark. ">
            <a:extLst>
              <a:ext uri="{FF2B5EF4-FFF2-40B4-BE49-F238E27FC236}">
                <a16:creationId xmlns="" xmlns:a16="http://schemas.microsoft.com/office/drawing/2014/main" id="{1A4AFC64-5C16-40F4-BDFA-E62EE3AAEA23}"/>
              </a:ext>
            </a:extLst>
          </p:cNvPr>
          <p:cNvSpPr>
            <a:spLocks noEditPoints="1"/>
          </p:cNvSpPr>
          <p:nvPr/>
        </p:nvSpPr>
        <p:spPr bwMode="auto">
          <a:xfrm>
            <a:off x="6963181" y="2902974"/>
            <a:ext cx="380334" cy="380334"/>
          </a:xfrm>
          <a:custGeom>
            <a:avLst/>
            <a:gdLst>
              <a:gd name="T0" fmla="*/ 279 w 719"/>
              <a:gd name="T1" fmla="*/ 477 h 719"/>
              <a:gd name="T2" fmla="*/ 197 w 719"/>
              <a:gd name="T3" fmla="*/ 387 h 719"/>
              <a:gd name="T4" fmla="*/ 217 w 719"/>
              <a:gd name="T5" fmla="*/ 382 h 719"/>
              <a:gd name="T6" fmla="*/ 515 w 719"/>
              <a:gd name="T7" fmla="*/ 243 h 719"/>
              <a:gd name="T8" fmla="*/ 519 w 719"/>
              <a:gd name="T9" fmla="*/ 263 h 719"/>
              <a:gd name="T10" fmla="*/ 709 w 719"/>
              <a:gd name="T11" fmla="*/ 323 h 719"/>
              <a:gd name="T12" fmla="*/ 687 w 719"/>
              <a:gd name="T13" fmla="*/ 289 h 719"/>
              <a:gd name="T14" fmla="*/ 696 w 719"/>
              <a:gd name="T15" fmla="*/ 243 h 719"/>
              <a:gd name="T16" fmla="*/ 675 w 719"/>
              <a:gd name="T17" fmla="*/ 199 h 719"/>
              <a:gd name="T18" fmla="*/ 631 w 719"/>
              <a:gd name="T19" fmla="*/ 179 h 719"/>
              <a:gd name="T20" fmla="*/ 630 w 719"/>
              <a:gd name="T21" fmla="*/ 131 h 719"/>
              <a:gd name="T22" fmla="*/ 603 w 719"/>
              <a:gd name="T23" fmla="*/ 98 h 719"/>
              <a:gd name="T24" fmla="*/ 569 w 719"/>
              <a:gd name="T25" fmla="*/ 87 h 719"/>
              <a:gd name="T26" fmla="*/ 536 w 719"/>
              <a:gd name="T27" fmla="*/ 70 h 719"/>
              <a:gd name="T28" fmla="*/ 507 w 719"/>
              <a:gd name="T29" fmla="*/ 34 h 719"/>
              <a:gd name="T30" fmla="*/ 458 w 719"/>
              <a:gd name="T31" fmla="*/ 25 h 719"/>
              <a:gd name="T32" fmla="*/ 418 w 719"/>
              <a:gd name="T33" fmla="*/ 31 h 719"/>
              <a:gd name="T34" fmla="*/ 380 w 719"/>
              <a:gd name="T35" fmla="*/ 4 h 719"/>
              <a:gd name="T36" fmla="*/ 331 w 719"/>
              <a:gd name="T37" fmla="*/ 7 h 719"/>
              <a:gd name="T38" fmla="*/ 296 w 719"/>
              <a:gd name="T39" fmla="*/ 39 h 719"/>
              <a:gd name="T40" fmla="*/ 251 w 719"/>
              <a:gd name="T41" fmla="*/ 24 h 719"/>
              <a:gd name="T42" fmla="*/ 205 w 719"/>
              <a:gd name="T43" fmla="*/ 39 h 719"/>
              <a:gd name="T44" fmla="*/ 180 w 719"/>
              <a:gd name="T45" fmla="*/ 79 h 719"/>
              <a:gd name="T46" fmla="*/ 142 w 719"/>
              <a:gd name="T47" fmla="*/ 88 h 719"/>
              <a:gd name="T48" fmla="*/ 111 w 719"/>
              <a:gd name="T49" fmla="*/ 102 h 719"/>
              <a:gd name="T50" fmla="*/ 86 w 719"/>
              <a:gd name="T51" fmla="*/ 141 h 719"/>
              <a:gd name="T52" fmla="*/ 78 w 719"/>
              <a:gd name="T53" fmla="*/ 180 h 719"/>
              <a:gd name="T54" fmla="*/ 37 w 719"/>
              <a:gd name="T55" fmla="*/ 207 h 719"/>
              <a:gd name="T56" fmla="*/ 22 w 719"/>
              <a:gd name="T57" fmla="*/ 252 h 719"/>
              <a:gd name="T58" fmla="*/ 38 w 719"/>
              <a:gd name="T59" fmla="*/ 296 h 719"/>
              <a:gd name="T60" fmla="*/ 6 w 719"/>
              <a:gd name="T61" fmla="*/ 332 h 719"/>
              <a:gd name="T62" fmla="*/ 3 w 719"/>
              <a:gd name="T63" fmla="*/ 380 h 719"/>
              <a:gd name="T64" fmla="*/ 31 w 719"/>
              <a:gd name="T65" fmla="*/ 420 h 719"/>
              <a:gd name="T66" fmla="*/ 23 w 719"/>
              <a:gd name="T67" fmla="*/ 460 h 719"/>
              <a:gd name="T68" fmla="*/ 32 w 719"/>
              <a:gd name="T69" fmla="*/ 507 h 719"/>
              <a:gd name="T70" fmla="*/ 68 w 719"/>
              <a:gd name="T71" fmla="*/ 538 h 719"/>
              <a:gd name="T72" fmla="*/ 85 w 719"/>
              <a:gd name="T73" fmla="*/ 571 h 719"/>
              <a:gd name="T74" fmla="*/ 106 w 719"/>
              <a:gd name="T75" fmla="*/ 615 h 719"/>
              <a:gd name="T76" fmla="*/ 135 w 719"/>
              <a:gd name="T77" fmla="*/ 633 h 719"/>
              <a:gd name="T78" fmla="*/ 177 w 719"/>
              <a:gd name="T79" fmla="*/ 633 h 719"/>
              <a:gd name="T80" fmla="*/ 197 w 719"/>
              <a:gd name="T81" fmla="*/ 676 h 719"/>
              <a:gd name="T82" fmla="*/ 242 w 719"/>
              <a:gd name="T83" fmla="*/ 698 h 719"/>
              <a:gd name="T84" fmla="*/ 288 w 719"/>
              <a:gd name="T85" fmla="*/ 687 h 719"/>
              <a:gd name="T86" fmla="*/ 322 w 719"/>
              <a:gd name="T87" fmla="*/ 709 h 719"/>
              <a:gd name="T88" fmla="*/ 370 w 719"/>
              <a:gd name="T89" fmla="*/ 719 h 719"/>
              <a:gd name="T90" fmla="*/ 412 w 719"/>
              <a:gd name="T91" fmla="*/ 697 h 719"/>
              <a:gd name="T92" fmla="*/ 449 w 719"/>
              <a:gd name="T93" fmla="*/ 695 h 719"/>
              <a:gd name="T94" fmla="*/ 497 w 719"/>
              <a:gd name="T95" fmla="*/ 693 h 719"/>
              <a:gd name="T96" fmla="*/ 533 w 719"/>
              <a:gd name="T97" fmla="*/ 661 h 719"/>
              <a:gd name="T98" fmla="*/ 563 w 719"/>
              <a:gd name="T99" fmla="*/ 635 h 719"/>
              <a:gd name="T100" fmla="*/ 597 w 719"/>
              <a:gd name="T101" fmla="*/ 628 h 719"/>
              <a:gd name="T102" fmla="*/ 626 w 719"/>
              <a:gd name="T103" fmla="*/ 599 h 719"/>
              <a:gd name="T104" fmla="*/ 634 w 719"/>
              <a:gd name="T105" fmla="*/ 551 h 719"/>
              <a:gd name="T106" fmla="*/ 668 w 719"/>
              <a:gd name="T107" fmla="*/ 528 h 719"/>
              <a:gd name="T108" fmla="*/ 694 w 719"/>
              <a:gd name="T109" fmla="*/ 488 h 719"/>
              <a:gd name="T110" fmla="*/ 691 w 719"/>
              <a:gd name="T111" fmla="*/ 441 h 719"/>
              <a:gd name="T112" fmla="*/ 703 w 719"/>
              <a:gd name="T113" fmla="*/ 406 h 719"/>
              <a:gd name="T114" fmla="*/ 719 w 719"/>
              <a:gd name="T115" fmla="*/ 36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9" h="719">
                <a:moveTo>
                  <a:pt x="519" y="263"/>
                </a:moveTo>
                <a:lnTo>
                  <a:pt x="292" y="475"/>
                </a:lnTo>
                <a:lnTo>
                  <a:pt x="288" y="477"/>
                </a:lnTo>
                <a:lnTo>
                  <a:pt x="285" y="479"/>
                </a:lnTo>
                <a:lnTo>
                  <a:pt x="279" y="477"/>
                </a:lnTo>
                <a:lnTo>
                  <a:pt x="276" y="475"/>
                </a:lnTo>
                <a:lnTo>
                  <a:pt x="200" y="400"/>
                </a:lnTo>
                <a:lnTo>
                  <a:pt x="197" y="396"/>
                </a:lnTo>
                <a:lnTo>
                  <a:pt x="196" y="391"/>
                </a:lnTo>
                <a:lnTo>
                  <a:pt x="197" y="387"/>
                </a:lnTo>
                <a:lnTo>
                  <a:pt x="200" y="382"/>
                </a:lnTo>
                <a:lnTo>
                  <a:pt x="204" y="380"/>
                </a:lnTo>
                <a:lnTo>
                  <a:pt x="208" y="379"/>
                </a:lnTo>
                <a:lnTo>
                  <a:pt x="213" y="380"/>
                </a:lnTo>
                <a:lnTo>
                  <a:pt x="217" y="382"/>
                </a:lnTo>
                <a:lnTo>
                  <a:pt x="285" y="450"/>
                </a:lnTo>
                <a:lnTo>
                  <a:pt x="502" y="247"/>
                </a:lnTo>
                <a:lnTo>
                  <a:pt x="507" y="243"/>
                </a:lnTo>
                <a:lnTo>
                  <a:pt x="511" y="243"/>
                </a:lnTo>
                <a:lnTo>
                  <a:pt x="515" y="243"/>
                </a:lnTo>
                <a:lnTo>
                  <a:pt x="520" y="247"/>
                </a:lnTo>
                <a:lnTo>
                  <a:pt x="522" y="251"/>
                </a:lnTo>
                <a:lnTo>
                  <a:pt x="523" y="255"/>
                </a:lnTo>
                <a:lnTo>
                  <a:pt x="522" y="260"/>
                </a:lnTo>
                <a:lnTo>
                  <a:pt x="519" y="263"/>
                </a:lnTo>
                <a:close/>
                <a:moveTo>
                  <a:pt x="719" y="360"/>
                </a:moveTo>
                <a:lnTo>
                  <a:pt x="719" y="350"/>
                </a:lnTo>
                <a:lnTo>
                  <a:pt x="716" y="341"/>
                </a:lnTo>
                <a:lnTo>
                  <a:pt x="713" y="332"/>
                </a:lnTo>
                <a:lnTo>
                  <a:pt x="709" y="323"/>
                </a:lnTo>
                <a:lnTo>
                  <a:pt x="703" y="315"/>
                </a:lnTo>
                <a:lnTo>
                  <a:pt x="696" y="308"/>
                </a:lnTo>
                <a:lnTo>
                  <a:pt x="689" y="302"/>
                </a:lnTo>
                <a:lnTo>
                  <a:pt x="681" y="296"/>
                </a:lnTo>
                <a:lnTo>
                  <a:pt x="687" y="289"/>
                </a:lnTo>
                <a:lnTo>
                  <a:pt x="691" y="280"/>
                </a:lnTo>
                <a:lnTo>
                  <a:pt x="694" y="271"/>
                </a:lnTo>
                <a:lnTo>
                  <a:pt x="696" y="262"/>
                </a:lnTo>
                <a:lnTo>
                  <a:pt x="696" y="252"/>
                </a:lnTo>
                <a:lnTo>
                  <a:pt x="696" y="243"/>
                </a:lnTo>
                <a:lnTo>
                  <a:pt x="694" y="233"/>
                </a:lnTo>
                <a:lnTo>
                  <a:pt x="692" y="223"/>
                </a:lnTo>
                <a:lnTo>
                  <a:pt x="688" y="215"/>
                </a:lnTo>
                <a:lnTo>
                  <a:pt x="682" y="207"/>
                </a:lnTo>
                <a:lnTo>
                  <a:pt x="675" y="199"/>
                </a:lnTo>
                <a:lnTo>
                  <a:pt x="668" y="193"/>
                </a:lnTo>
                <a:lnTo>
                  <a:pt x="660" y="188"/>
                </a:lnTo>
                <a:lnTo>
                  <a:pt x="651" y="184"/>
                </a:lnTo>
                <a:lnTo>
                  <a:pt x="641" y="180"/>
                </a:lnTo>
                <a:lnTo>
                  <a:pt x="631" y="179"/>
                </a:lnTo>
                <a:lnTo>
                  <a:pt x="634" y="169"/>
                </a:lnTo>
                <a:lnTo>
                  <a:pt x="635" y="161"/>
                </a:lnTo>
                <a:lnTo>
                  <a:pt x="635" y="151"/>
                </a:lnTo>
                <a:lnTo>
                  <a:pt x="632" y="141"/>
                </a:lnTo>
                <a:lnTo>
                  <a:pt x="630" y="131"/>
                </a:lnTo>
                <a:lnTo>
                  <a:pt x="626" y="122"/>
                </a:lnTo>
                <a:lnTo>
                  <a:pt x="620" y="114"/>
                </a:lnTo>
                <a:lnTo>
                  <a:pt x="614" y="106"/>
                </a:lnTo>
                <a:lnTo>
                  <a:pt x="608" y="102"/>
                </a:lnTo>
                <a:lnTo>
                  <a:pt x="603" y="98"/>
                </a:lnTo>
                <a:lnTo>
                  <a:pt x="597" y="94"/>
                </a:lnTo>
                <a:lnTo>
                  <a:pt x="590" y="91"/>
                </a:lnTo>
                <a:lnTo>
                  <a:pt x="584" y="89"/>
                </a:lnTo>
                <a:lnTo>
                  <a:pt x="577" y="88"/>
                </a:lnTo>
                <a:lnTo>
                  <a:pt x="569" y="87"/>
                </a:lnTo>
                <a:lnTo>
                  <a:pt x="563" y="85"/>
                </a:lnTo>
                <a:lnTo>
                  <a:pt x="552" y="87"/>
                </a:lnTo>
                <a:lnTo>
                  <a:pt x="542" y="89"/>
                </a:lnTo>
                <a:lnTo>
                  <a:pt x="540" y="79"/>
                </a:lnTo>
                <a:lnTo>
                  <a:pt x="536" y="70"/>
                </a:lnTo>
                <a:lnTo>
                  <a:pt x="533" y="61"/>
                </a:lnTo>
                <a:lnTo>
                  <a:pt x="528" y="53"/>
                </a:lnTo>
                <a:lnTo>
                  <a:pt x="522" y="46"/>
                </a:lnTo>
                <a:lnTo>
                  <a:pt x="514" y="39"/>
                </a:lnTo>
                <a:lnTo>
                  <a:pt x="507" y="34"/>
                </a:lnTo>
                <a:lnTo>
                  <a:pt x="497" y="28"/>
                </a:lnTo>
                <a:lnTo>
                  <a:pt x="488" y="26"/>
                </a:lnTo>
                <a:lnTo>
                  <a:pt x="478" y="24"/>
                </a:lnTo>
                <a:lnTo>
                  <a:pt x="468" y="24"/>
                </a:lnTo>
                <a:lnTo>
                  <a:pt x="458" y="25"/>
                </a:lnTo>
                <a:lnTo>
                  <a:pt x="449" y="27"/>
                </a:lnTo>
                <a:lnTo>
                  <a:pt x="440" y="29"/>
                </a:lnTo>
                <a:lnTo>
                  <a:pt x="431" y="34"/>
                </a:lnTo>
                <a:lnTo>
                  <a:pt x="424" y="39"/>
                </a:lnTo>
                <a:lnTo>
                  <a:pt x="418" y="31"/>
                </a:lnTo>
                <a:lnTo>
                  <a:pt x="412" y="24"/>
                </a:lnTo>
                <a:lnTo>
                  <a:pt x="405" y="17"/>
                </a:lnTo>
                <a:lnTo>
                  <a:pt x="397" y="11"/>
                </a:lnTo>
                <a:lnTo>
                  <a:pt x="388" y="7"/>
                </a:lnTo>
                <a:lnTo>
                  <a:pt x="380" y="4"/>
                </a:lnTo>
                <a:lnTo>
                  <a:pt x="370" y="2"/>
                </a:lnTo>
                <a:lnTo>
                  <a:pt x="360" y="0"/>
                </a:lnTo>
                <a:lnTo>
                  <a:pt x="350" y="2"/>
                </a:lnTo>
                <a:lnTo>
                  <a:pt x="340" y="4"/>
                </a:lnTo>
                <a:lnTo>
                  <a:pt x="331" y="7"/>
                </a:lnTo>
                <a:lnTo>
                  <a:pt x="322" y="11"/>
                </a:lnTo>
                <a:lnTo>
                  <a:pt x="314" y="17"/>
                </a:lnTo>
                <a:lnTo>
                  <a:pt x="307" y="24"/>
                </a:lnTo>
                <a:lnTo>
                  <a:pt x="301" y="31"/>
                </a:lnTo>
                <a:lnTo>
                  <a:pt x="296" y="39"/>
                </a:lnTo>
                <a:lnTo>
                  <a:pt x="288" y="34"/>
                </a:lnTo>
                <a:lnTo>
                  <a:pt x="279" y="29"/>
                </a:lnTo>
                <a:lnTo>
                  <a:pt x="270" y="27"/>
                </a:lnTo>
                <a:lnTo>
                  <a:pt x="260" y="25"/>
                </a:lnTo>
                <a:lnTo>
                  <a:pt x="251" y="24"/>
                </a:lnTo>
                <a:lnTo>
                  <a:pt x="242" y="24"/>
                </a:lnTo>
                <a:lnTo>
                  <a:pt x="232" y="26"/>
                </a:lnTo>
                <a:lnTo>
                  <a:pt x="222" y="28"/>
                </a:lnTo>
                <a:lnTo>
                  <a:pt x="213" y="34"/>
                </a:lnTo>
                <a:lnTo>
                  <a:pt x="205" y="39"/>
                </a:lnTo>
                <a:lnTo>
                  <a:pt x="197" y="46"/>
                </a:lnTo>
                <a:lnTo>
                  <a:pt x="192" y="52"/>
                </a:lnTo>
                <a:lnTo>
                  <a:pt x="186" y="61"/>
                </a:lnTo>
                <a:lnTo>
                  <a:pt x="182" y="69"/>
                </a:lnTo>
                <a:lnTo>
                  <a:pt x="180" y="79"/>
                </a:lnTo>
                <a:lnTo>
                  <a:pt x="177" y="89"/>
                </a:lnTo>
                <a:lnTo>
                  <a:pt x="168" y="87"/>
                </a:lnTo>
                <a:lnTo>
                  <a:pt x="156" y="85"/>
                </a:lnTo>
                <a:lnTo>
                  <a:pt x="149" y="87"/>
                </a:lnTo>
                <a:lnTo>
                  <a:pt x="142" y="88"/>
                </a:lnTo>
                <a:lnTo>
                  <a:pt x="135" y="89"/>
                </a:lnTo>
                <a:lnTo>
                  <a:pt x="129" y="91"/>
                </a:lnTo>
                <a:lnTo>
                  <a:pt x="122" y="94"/>
                </a:lnTo>
                <a:lnTo>
                  <a:pt x="117" y="98"/>
                </a:lnTo>
                <a:lnTo>
                  <a:pt x="111" y="102"/>
                </a:lnTo>
                <a:lnTo>
                  <a:pt x="106" y="106"/>
                </a:lnTo>
                <a:lnTo>
                  <a:pt x="99" y="114"/>
                </a:lnTo>
                <a:lnTo>
                  <a:pt x="94" y="122"/>
                </a:lnTo>
                <a:lnTo>
                  <a:pt x="89" y="131"/>
                </a:lnTo>
                <a:lnTo>
                  <a:pt x="86" y="141"/>
                </a:lnTo>
                <a:lnTo>
                  <a:pt x="85" y="151"/>
                </a:lnTo>
                <a:lnTo>
                  <a:pt x="85" y="161"/>
                </a:lnTo>
                <a:lnTo>
                  <a:pt x="85" y="169"/>
                </a:lnTo>
                <a:lnTo>
                  <a:pt x="87" y="179"/>
                </a:lnTo>
                <a:lnTo>
                  <a:pt x="78" y="180"/>
                </a:lnTo>
                <a:lnTo>
                  <a:pt x="68" y="184"/>
                </a:lnTo>
                <a:lnTo>
                  <a:pt x="59" y="188"/>
                </a:lnTo>
                <a:lnTo>
                  <a:pt x="52" y="193"/>
                </a:lnTo>
                <a:lnTo>
                  <a:pt x="44" y="199"/>
                </a:lnTo>
                <a:lnTo>
                  <a:pt x="37" y="207"/>
                </a:lnTo>
                <a:lnTo>
                  <a:pt x="32" y="215"/>
                </a:lnTo>
                <a:lnTo>
                  <a:pt x="27" y="223"/>
                </a:lnTo>
                <a:lnTo>
                  <a:pt x="24" y="233"/>
                </a:lnTo>
                <a:lnTo>
                  <a:pt x="23" y="243"/>
                </a:lnTo>
                <a:lnTo>
                  <a:pt x="22" y="252"/>
                </a:lnTo>
                <a:lnTo>
                  <a:pt x="23" y="262"/>
                </a:lnTo>
                <a:lnTo>
                  <a:pt x="25" y="271"/>
                </a:lnTo>
                <a:lnTo>
                  <a:pt x="28" y="280"/>
                </a:lnTo>
                <a:lnTo>
                  <a:pt x="33" y="289"/>
                </a:lnTo>
                <a:lnTo>
                  <a:pt x="38" y="296"/>
                </a:lnTo>
                <a:lnTo>
                  <a:pt x="31" y="302"/>
                </a:lnTo>
                <a:lnTo>
                  <a:pt x="23" y="308"/>
                </a:lnTo>
                <a:lnTo>
                  <a:pt x="16" y="315"/>
                </a:lnTo>
                <a:lnTo>
                  <a:pt x="11" y="323"/>
                </a:lnTo>
                <a:lnTo>
                  <a:pt x="6" y="332"/>
                </a:lnTo>
                <a:lnTo>
                  <a:pt x="3" y="341"/>
                </a:lnTo>
                <a:lnTo>
                  <a:pt x="1" y="350"/>
                </a:lnTo>
                <a:lnTo>
                  <a:pt x="0" y="360"/>
                </a:lnTo>
                <a:lnTo>
                  <a:pt x="1" y="370"/>
                </a:lnTo>
                <a:lnTo>
                  <a:pt x="3" y="380"/>
                </a:lnTo>
                <a:lnTo>
                  <a:pt x="6" y="389"/>
                </a:lnTo>
                <a:lnTo>
                  <a:pt x="11" y="398"/>
                </a:lnTo>
                <a:lnTo>
                  <a:pt x="16" y="406"/>
                </a:lnTo>
                <a:lnTo>
                  <a:pt x="23" y="413"/>
                </a:lnTo>
                <a:lnTo>
                  <a:pt x="31" y="420"/>
                </a:lnTo>
                <a:lnTo>
                  <a:pt x="38" y="424"/>
                </a:lnTo>
                <a:lnTo>
                  <a:pt x="33" y="433"/>
                </a:lnTo>
                <a:lnTo>
                  <a:pt x="28" y="441"/>
                </a:lnTo>
                <a:lnTo>
                  <a:pt x="25" y="450"/>
                </a:lnTo>
                <a:lnTo>
                  <a:pt x="23" y="460"/>
                </a:lnTo>
                <a:lnTo>
                  <a:pt x="22" y="470"/>
                </a:lnTo>
                <a:lnTo>
                  <a:pt x="23" y="479"/>
                </a:lnTo>
                <a:lnTo>
                  <a:pt x="24" y="488"/>
                </a:lnTo>
                <a:lnTo>
                  <a:pt x="27" y="498"/>
                </a:lnTo>
                <a:lnTo>
                  <a:pt x="32" y="507"/>
                </a:lnTo>
                <a:lnTo>
                  <a:pt x="37" y="515"/>
                </a:lnTo>
                <a:lnTo>
                  <a:pt x="44" y="523"/>
                </a:lnTo>
                <a:lnTo>
                  <a:pt x="52" y="528"/>
                </a:lnTo>
                <a:lnTo>
                  <a:pt x="59" y="534"/>
                </a:lnTo>
                <a:lnTo>
                  <a:pt x="68" y="538"/>
                </a:lnTo>
                <a:lnTo>
                  <a:pt x="78" y="540"/>
                </a:lnTo>
                <a:lnTo>
                  <a:pt x="87" y="543"/>
                </a:lnTo>
                <a:lnTo>
                  <a:pt x="85" y="551"/>
                </a:lnTo>
                <a:lnTo>
                  <a:pt x="85" y="561"/>
                </a:lnTo>
                <a:lnTo>
                  <a:pt x="85" y="571"/>
                </a:lnTo>
                <a:lnTo>
                  <a:pt x="86" y="580"/>
                </a:lnTo>
                <a:lnTo>
                  <a:pt x="89" y="590"/>
                </a:lnTo>
                <a:lnTo>
                  <a:pt x="94" y="599"/>
                </a:lnTo>
                <a:lnTo>
                  <a:pt x="99" y="608"/>
                </a:lnTo>
                <a:lnTo>
                  <a:pt x="106" y="615"/>
                </a:lnTo>
                <a:lnTo>
                  <a:pt x="111" y="620"/>
                </a:lnTo>
                <a:lnTo>
                  <a:pt x="117" y="624"/>
                </a:lnTo>
                <a:lnTo>
                  <a:pt x="122" y="628"/>
                </a:lnTo>
                <a:lnTo>
                  <a:pt x="129" y="631"/>
                </a:lnTo>
                <a:lnTo>
                  <a:pt x="135" y="633"/>
                </a:lnTo>
                <a:lnTo>
                  <a:pt x="142" y="634"/>
                </a:lnTo>
                <a:lnTo>
                  <a:pt x="149" y="635"/>
                </a:lnTo>
                <a:lnTo>
                  <a:pt x="156" y="635"/>
                </a:lnTo>
                <a:lnTo>
                  <a:pt x="168" y="635"/>
                </a:lnTo>
                <a:lnTo>
                  <a:pt x="177" y="633"/>
                </a:lnTo>
                <a:lnTo>
                  <a:pt x="180" y="643"/>
                </a:lnTo>
                <a:lnTo>
                  <a:pt x="182" y="652"/>
                </a:lnTo>
                <a:lnTo>
                  <a:pt x="186" y="661"/>
                </a:lnTo>
                <a:lnTo>
                  <a:pt x="192" y="668"/>
                </a:lnTo>
                <a:lnTo>
                  <a:pt x="197" y="676"/>
                </a:lnTo>
                <a:lnTo>
                  <a:pt x="205" y="683"/>
                </a:lnTo>
                <a:lnTo>
                  <a:pt x="213" y="688"/>
                </a:lnTo>
                <a:lnTo>
                  <a:pt x="222" y="693"/>
                </a:lnTo>
                <a:lnTo>
                  <a:pt x="232" y="696"/>
                </a:lnTo>
                <a:lnTo>
                  <a:pt x="242" y="698"/>
                </a:lnTo>
                <a:lnTo>
                  <a:pt x="251" y="698"/>
                </a:lnTo>
                <a:lnTo>
                  <a:pt x="260" y="697"/>
                </a:lnTo>
                <a:lnTo>
                  <a:pt x="270" y="695"/>
                </a:lnTo>
                <a:lnTo>
                  <a:pt x="279" y="692"/>
                </a:lnTo>
                <a:lnTo>
                  <a:pt x="288" y="687"/>
                </a:lnTo>
                <a:lnTo>
                  <a:pt x="296" y="682"/>
                </a:lnTo>
                <a:lnTo>
                  <a:pt x="301" y="689"/>
                </a:lnTo>
                <a:lnTo>
                  <a:pt x="307" y="697"/>
                </a:lnTo>
                <a:lnTo>
                  <a:pt x="314" y="704"/>
                </a:lnTo>
                <a:lnTo>
                  <a:pt x="322" y="709"/>
                </a:lnTo>
                <a:lnTo>
                  <a:pt x="331" y="714"/>
                </a:lnTo>
                <a:lnTo>
                  <a:pt x="340" y="717"/>
                </a:lnTo>
                <a:lnTo>
                  <a:pt x="350" y="719"/>
                </a:lnTo>
                <a:lnTo>
                  <a:pt x="360" y="719"/>
                </a:lnTo>
                <a:lnTo>
                  <a:pt x="370" y="719"/>
                </a:lnTo>
                <a:lnTo>
                  <a:pt x="380" y="717"/>
                </a:lnTo>
                <a:lnTo>
                  <a:pt x="388" y="714"/>
                </a:lnTo>
                <a:lnTo>
                  <a:pt x="397" y="709"/>
                </a:lnTo>
                <a:lnTo>
                  <a:pt x="405" y="704"/>
                </a:lnTo>
                <a:lnTo>
                  <a:pt x="412" y="697"/>
                </a:lnTo>
                <a:lnTo>
                  <a:pt x="418" y="689"/>
                </a:lnTo>
                <a:lnTo>
                  <a:pt x="424" y="682"/>
                </a:lnTo>
                <a:lnTo>
                  <a:pt x="431" y="687"/>
                </a:lnTo>
                <a:lnTo>
                  <a:pt x="440" y="692"/>
                </a:lnTo>
                <a:lnTo>
                  <a:pt x="449" y="695"/>
                </a:lnTo>
                <a:lnTo>
                  <a:pt x="458" y="697"/>
                </a:lnTo>
                <a:lnTo>
                  <a:pt x="468" y="698"/>
                </a:lnTo>
                <a:lnTo>
                  <a:pt x="478" y="698"/>
                </a:lnTo>
                <a:lnTo>
                  <a:pt x="488" y="696"/>
                </a:lnTo>
                <a:lnTo>
                  <a:pt x="497" y="693"/>
                </a:lnTo>
                <a:lnTo>
                  <a:pt x="507" y="688"/>
                </a:lnTo>
                <a:lnTo>
                  <a:pt x="514" y="683"/>
                </a:lnTo>
                <a:lnTo>
                  <a:pt x="522" y="676"/>
                </a:lnTo>
                <a:lnTo>
                  <a:pt x="528" y="668"/>
                </a:lnTo>
                <a:lnTo>
                  <a:pt x="533" y="661"/>
                </a:lnTo>
                <a:lnTo>
                  <a:pt x="536" y="652"/>
                </a:lnTo>
                <a:lnTo>
                  <a:pt x="540" y="643"/>
                </a:lnTo>
                <a:lnTo>
                  <a:pt x="541" y="633"/>
                </a:lnTo>
                <a:lnTo>
                  <a:pt x="552" y="635"/>
                </a:lnTo>
                <a:lnTo>
                  <a:pt x="563" y="635"/>
                </a:lnTo>
                <a:lnTo>
                  <a:pt x="569" y="635"/>
                </a:lnTo>
                <a:lnTo>
                  <a:pt x="577" y="634"/>
                </a:lnTo>
                <a:lnTo>
                  <a:pt x="584" y="633"/>
                </a:lnTo>
                <a:lnTo>
                  <a:pt x="590" y="631"/>
                </a:lnTo>
                <a:lnTo>
                  <a:pt x="597" y="628"/>
                </a:lnTo>
                <a:lnTo>
                  <a:pt x="603" y="624"/>
                </a:lnTo>
                <a:lnTo>
                  <a:pt x="608" y="620"/>
                </a:lnTo>
                <a:lnTo>
                  <a:pt x="614" y="615"/>
                </a:lnTo>
                <a:lnTo>
                  <a:pt x="620" y="608"/>
                </a:lnTo>
                <a:lnTo>
                  <a:pt x="626" y="599"/>
                </a:lnTo>
                <a:lnTo>
                  <a:pt x="630" y="590"/>
                </a:lnTo>
                <a:lnTo>
                  <a:pt x="632" y="580"/>
                </a:lnTo>
                <a:lnTo>
                  <a:pt x="635" y="571"/>
                </a:lnTo>
                <a:lnTo>
                  <a:pt x="635" y="561"/>
                </a:lnTo>
                <a:lnTo>
                  <a:pt x="634" y="551"/>
                </a:lnTo>
                <a:lnTo>
                  <a:pt x="631" y="543"/>
                </a:lnTo>
                <a:lnTo>
                  <a:pt x="641" y="540"/>
                </a:lnTo>
                <a:lnTo>
                  <a:pt x="651" y="538"/>
                </a:lnTo>
                <a:lnTo>
                  <a:pt x="660" y="534"/>
                </a:lnTo>
                <a:lnTo>
                  <a:pt x="668" y="528"/>
                </a:lnTo>
                <a:lnTo>
                  <a:pt x="675" y="523"/>
                </a:lnTo>
                <a:lnTo>
                  <a:pt x="682" y="515"/>
                </a:lnTo>
                <a:lnTo>
                  <a:pt x="688" y="507"/>
                </a:lnTo>
                <a:lnTo>
                  <a:pt x="692" y="498"/>
                </a:lnTo>
                <a:lnTo>
                  <a:pt x="694" y="488"/>
                </a:lnTo>
                <a:lnTo>
                  <a:pt x="696" y="479"/>
                </a:lnTo>
                <a:lnTo>
                  <a:pt x="698" y="470"/>
                </a:lnTo>
                <a:lnTo>
                  <a:pt x="696" y="460"/>
                </a:lnTo>
                <a:lnTo>
                  <a:pt x="694" y="450"/>
                </a:lnTo>
                <a:lnTo>
                  <a:pt x="691" y="441"/>
                </a:lnTo>
                <a:lnTo>
                  <a:pt x="687" y="433"/>
                </a:lnTo>
                <a:lnTo>
                  <a:pt x="681" y="424"/>
                </a:lnTo>
                <a:lnTo>
                  <a:pt x="689" y="420"/>
                </a:lnTo>
                <a:lnTo>
                  <a:pt x="696" y="413"/>
                </a:lnTo>
                <a:lnTo>
                  <a:pt x="703" y="406"/>
                </a:lnTo>
                <a:lnTo>
                  <a:pt x="709" y="398"/>
                </a:lnTo>
                <a:lnTo>
                  <a:pt x="713" y="389"/>
                </a:lnTo>
                <a:lnTo>
                  <a:pt x="716" y="380"/>
                </a:lnTo>
                <a:lnTo>
                  <a:pt x="719" y="370"/>
                </a:lnTo>
                <a:lnTo>
                  <a:pt x="719" y="36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Freeform 3850" descr="Icon of lightning. ">
            <a:extLst>
              <a:ext uri="{FF2B5EF4-FFF2-40B4-BE49-F238E27FC236}">
                <a16:creationId xmlns="" xmlns:a16="http://schemas.microsoft.com/office/drawing/2014/main" id="{4F438411-AB3F-41D1-B7B0-3BD67465A272}"/>
              </a:ext>
            </a:extLst>
          </p:cNvPr>
          <p:cNvSpPr>
            <a:spLocks/>
          </p:cNvSpPr>
          <p:nvPr/>
        </p:nvSpPr>
        <p:spPr bwMode="auto">
          <a:xfrm>
            <a:off x="4904481" y="4108092"/>
            <a:ext cx="268346" cy="380334"/>
          </a:xfrm>
          <a:custGeom>
            <a:avLst/>
            <a:gdLst>
              <a:gd name="T0" fmla="*/ 635 w 636"/>
              <a:gd name="T1" fmla="*/ 369 h 901"/>
              <a:gd name="T2" fmla="*/ 632 w 636"/>
              <a:gd name="T3" fmla="*/ 365 h 901"/>
              <a:gd name="T4" fmla="*/ 629 w 636"/>
              <a:gd name="T5" fmla="*/ 362 h 901"/>
              <a:gd name="T6" fmla="*/ 625 w 636"/>
              <a:gd name="T7" fmla="*/ 360 h 901"/>
              <a:gd name="T8" fmla="*/ 621 w 636"/>
              <a:gd name="T9" fmla="*/ 360 h 901"/>
              <a:gd name="T10" fmla="*/ 337 w 636"/>
              <a:gd name="T11" fmla="*/ 360 h 901"/>
              <a:gd name="T12" fmla="*/ 409 w 636"/>
              <a:gd name="T13" fmla="*/ 17 h 901"/>
              <a:gd name="T14" fmla="*/ 409 w 636"/>
              <a:gd name="T15" fmla="*/ 13 h 901"/>
              <a:gd name="T16" fmla="*/ 408 w 636"/>
              <a:gd name="T17" fmla="*/ 7 h 901"/>
              <a:gd name="T18" fmla="*/ 405 w 636"/>
              <a:gd name="T19" fmla="*/ 3 h 901"/>
              <a:gd name="T20" fmla="*/ 400 w 636"/>
              <a:gd name="T21" fmla="*/ 1 h 901"/>
              <a:gd name="T22" fmla="*/ 395 w 636"/>
              <a:gd name="T23" fmla="*/ 0 h 901"/>
              <a:gd name="T24" fmla="*/ 390 w 636"/>
              <a:gd name="T25" fmla="*/ 0 h 901"/>
              <a:gd name="T26" fmla="*/ 385 w 636"/>
              <a:gd name="T27" fmla="*/ 2 h 901"/>
              <a:gd name="T28" fmla="*/ 382 w 636"/>
              <a:gd name="T29" fmla="*/ 6 h 901"/>
              <a:gd name="T30" fmla="*/ 2 w 636"/>
              <a:gd name="T31" fmla="*/ 547 h 901"/>
              <a:gd name="T32" fmla="*/ 1 w 636"/>
              <a:gd name="T33" fmla="*/ 550 h 901"/>
              <a:gd name="T34" fmla="*/ 0 w 636"/>
              <a:gd name="T35" fmla="*/ 554 h 901"/>
              <a:gd name="T36" fmla="*/ 0 w 636"/>
              <a:gd name="T37" fmla="*/ 559 h 901"/>
              <a:gd name="T38" fmla="*/ 1 w 636"/>
              <a:gd name="T39" fmla="*/ 562 h 901"/>
              <a:gd name="T40" fmla="*/ 4 w 636"/>
              <a:gd name="T41" fmla="*/ 566 h 901"/>
              <a:gd name="T42" fmla="*/ 8 w 636"/>
              <a:gd name="T43" fmla="*/ 568 h 901"/>
              <a:gd name="T44" fmla="*/ 11 w 636"/>
              <a:gd name="T45" fmla="*/ 569 h 901"/>
              <a:gd name="T46" fmla="*/ 15 w 636"/>
              <a:gd name="T47" fmla="*/ 570 h 901"/>
              <a:gd name="T48" fmla="*/ 299 w 636"/>
              <a:gd name="T49" fmla="*/ 570 h 901"/>
              <a:gd name="T50" fmla="*/ 228 w 636"/>
              <a:gd name="T51" fmla="*/ 882 h 901"/>
              <a:gd name="T52" fmla="*/ 228 w 636"/>
              <a:gd name="T53" fmla="*/ 888 h 901"/>
              <a:gd name="T54" fmla="*/ 229 w 636"/>
              <a:gd name="T55" fmla="*/ 892 h 901"/>
              <a:gd name="T56" fmla="*/ 232 w 636"/>
              <a:gd name="T57" fmla="*/ 896 h 901"/>
              <a:gd name="T58" fmla="*/ 236 w 636"/>
              <a:gd name="T59" fmla="*/ 900 h 901"/>
              <a:gd name="T60" fmla="*/ 239 w 636"/>
              <a:gd name="T61" fmla="*/ 901 h 901"/>
              <a:gd name="T62" fmla="*/ 243 w 636"/>
              <a:gd name="T63" fmla="*/ 901 h 901"/>
              <a:gd name="T64" fmla="*/ 246 w 636"/>
              <a:gd name="T65" fmla="*/ 901 h 901"/>
              <a:gd name="T66" fmla="*/ 249 w 636"/>
              <a:gd name="T67" fmla="*/ 900 h 901"/>
              <a:gd name="T68" fmla="*/ 252 w 636"/>
              <a:gd name="T69" fmla="*/ 897 h 901"/>
              <a:gd name="T70" fmla="*/ 254 w 636"/>
              <a:gd name="T71" fmla="*/ 895 h 901"/>
              <a:gd name="T72" fmla="*/ 633 w 636"/>
              <a:gd name="T73" fmla="*/ 384 h 901"/>
              <a:gd name="T74" fmla="*/ 635 w 636"/>
              <a:gd name="T75" fmla="*/ 381 h 901"/>
              <a:gd name="T76" fmla="*/ 636 w 636"/>
              <a:gd name="T77" fmla="*/ 376 h 901"/>
              <a:gd name="T78" fmla="*/ 636 w 636"/>
              <a:gd name="T79" fmla="*/ 372 h 901"/>
              <a:gd name="T80" fmla="*/ 635 w 636"/>
              <a:gd name="T81" fmla="*/ 369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36" h="901">
                <a:moveTo>
                  <a:pt x="635" y="369"/>
                </a:moveTo>
                <a:lnTo>
                  <a:pt x="632" y="365"/>
                </a:lnTo>
                <a:lnTo>
                  <a:pt x="629" y="362"/>
                </a:lnTo>
                <a:lnTo>
                  <a:pt x="625" y="360"/>
                </a:lnTo>
                <a:lnTo>
                  <a:pt x="621" y="360"/>
                </a:lnTo>
                <a:lnTo>
                  <a:pt x="337" y="360"/>
                </a:lnTo>
                <a:lnTo>
                  <a:pt x="409" y="17"/>
                </a:lnTo>
                <a:lnTo>
                  <a:pt x="409" y="13"/>
                </a:lnTo>
                <a:lnTo>
                  <a:pt x="408" y="7"/>
                </a:lnTo>
                <a:lnTo>
                  <a:pt x="405" y="3"/>
                </a:lnTo>
                <a:lnTo>
                  <a:pt x="400" y="1"/>
                </a:lnTo>
                <a:lnTo>
                  <a:pt x="395" y="0"/>
                </a:lnTo>
                <a:lnTo>
                  <a:pt x="390" y="0"/>
                </a:lnTo>
                <a:lnTo>
                  <a:pt x="385" y="2"/>
                </a:lnTo>
                <a:lnTo>
                  <a:pt x="382" y="6"/>
                </a:lnTo>
                <a:lnTo>
                  <a:pt x="2" y="547"/>
                </a:lnTo>
                <a:lnTo>
                  <a:pt x="1" y="550"/>
                </a:lnTo>
                <a:lnTo>
                  <a:pt x="0" y="554"/>
                </a:lnTo>
                <a:lnTo>
                  <a:pt x="0" y="559"/>
                </a:lnTo>
                <a:lnTo>
                  <a:pt x="1" y="562"/>
                </a:lnTo>
                <a:lnTo>
                  <a:pt x="4" y="566"/>
                </a:lnTo>
                <a:lnTo>
                  <a:pt x="8" y="568"/>
                </a:lnTo>
                <a:lnTo>
                  <a:pt x="11" y="569"/>
                </a:lnTo>
                <a:lnTo>
                  <a:pt x="15" y="570"/>
                </a:lnTo>
                <a:lnTo>
                  <a:pt x="299" y="570"/>
                </a:lnTo>
                <a:lnTo>
                  <a:pt x="228" y="882"/>
                </a:lnTo>
                <a:lnTo>
                  <a:pt x="228" y="888"/>
                </a:lnTo>
                <a:lnTo>
                  <a:pt x="229" y="892"/>
                </a:lnTo>
                <a:lnTo>
                  <a:pt x="232" y="896"/>
                </a:lnTo>
                <a:lnTo>
                  <a:pt x="236" y="900"/>
                </a:lnTo>
                <a:lnTo>
                  <a:pt x="239" y="901"/>
                </a:lnTo>
                <a:lnTo>
                  <a:pt x="243" y="901"/>
                </a:lnTo>
                <a:lnTo>
                  <a:pt x="246" y="901"/>
                </a:lnTo>
                <a:lnTo>
                  <a:pt x="249" y="900"/>
                </a:lnTo>
                <a:lnTo>
                  <a:pt x="252" y="897"/>
                </a:lnTo>
                <a:lnTo>
                  <a:pt x="254" y="895"/>
                </a:lnTo>
                <a:lnTo>
                  <a:pt x="633" y="384"/>
                </a:lnTo>
                <a:lnTo>
                  <a:pt x="635" y="381"/>
                </a:lnTo>
                <a:lnTo>
                  <a:pt x="636" y="376"/>
                </a:lnTo>
                <a:lnTo>
                  <a:pt x="636" y="372"/>
                </a:lnTo>
                <a:lnTo>
                  <a:pt x="635" y="36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Freeform 3886" descr="Icon of magnifying glass to represent search. ">
            <a:extLst>
              <a:ext uri="{FF2B5EF4-FFF2-40B4-BE49-F238E27FC236}">
                <a16:creationId xmlns="" xmlns:a16="http://schemas.microsoft.com/office/drawing/2014/main" id="{EC8E95A8-22FE-44FA-B5A6-2AA2D47A5BB3}"/>
              </a:ext>
            </a:extLst>
          </p:cNvPr>
          <p:cNvSpPr>
            <a:spLocks noEditPoints="1"/>
          </p:cNvSpPr>
          <p:nvPr/>
        </p:nvSpPr>
        <p:spPr bwMode="auto">
          <a:xfrm>
            <a:off x="6257227" y="4108092"/>
            <a:ext cx="382447" cy="380334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73" name="Group 72" descr="Icon of computer monitors. ">
            <a:extLst>
              <a:ext uri="{FF2B5EF4-FFF2-40B4-BE49-F238E27FC236}">
                <a16:creationId xmlns="" xmlns:a16="http://schemas.microsoft.com/office/drawing/2014/main" id="{6C60D8E2-BC37-4164-84A8-5B32D836BEC3}"/>
              </a:ext>
            </a:extLst>
          </p:cNvPr>
          <p:cNvGrpSpPr/>
          <p:nvPr/>
        </p:nvGrpSpPr>
        <p:grpSpPr>
          <a:xfrm>
            <a:off x="7667022" y="4107036"/>
            <a:ext cx="382447" cy="382446"/>
            <a:chOff x="879475" y="5100638"/>
            <a:chExt cx="287338" cy="287337"/>
          </a:xfrm>
          <a:solidFill>
            <a:schemeClr val="accent4">
              <a:lumMod val="75000"/>
            </a:schemeClr>
          </a:solidFill>
        </p:grpSpPr>
        <p:sp>
          <p:nvSpPr>
            <p:cNvPr id="74" name="Freeform 1636">
              <a:extLst>
                <a:ext uri="{FF2B5EF4-FFF2-40B4-BE49-F238E27FC236}">
                  <a16:creationId xmlns="" xmlns:a16="http://schemas.microsoft.com/office/drawing/2014/main" id="{69FF00E7-041A-4CE9-A6E6-F4311065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050" y="5233988"/>
              <a:ext cx="38100" cy="9525"/>
            </a:xfrm>
            <a:custGeom>
              <a:avLst/>
              <a:gdLst>
                <a:gd name="T0" fmla="*/ 105 w 121"/>
                <a:gd name="T1" fmla="*/ 0 h 30"/>
                <a:gd name="T2" fmla="*/ 15 w 121"/>
                <a:gd name="T3" fmla="*/ 0 h 30"/>
                <a:gd name="T4" fmla="*/ 13 w 121"/>
                <a:gd name="T5" fmla="*/ 0 h 30"/>
                <a:gd name="T6" fmla="*/ 9 w 121"/>
                <a:gd name="T7" fmla="*/ 1 h 30"/>
                <a:gd name="T8" fmla="*/ 7 w 121"/>
                <a:gd name="T9" fmla="*/ 2 h 30"/>
                <a:gd name="T10" fmla="*/ 5 w 121"/>
                <a:gd name="T11" fmla="*/ 4 h 30"/>
                <a:gd name="T12" fmla="*/ 3 w 121"/>
                <a:gd name="T13" fmla="*/ 6 h 30"/>
                <a:gd name="T14" fmla="*/ 2 w 121"/>
                <a:gd name="T15" fmla="*/ 9 h 30"/>
                <a:gd name="T16" fmla="*/ 0 w 121"/>
                <a:gd name="T17" fmla="*/ 12 h 30"/>
                <a:gd name="T18" fmla="*/ 0 w 121"/>
                <a:gd name="T19" fmla="*/ 14 h 30"/>
                <a:gd name="T20" fmla="*/ 0 w 121"/>
                <a:gd name="T21" fmla="*/ 17 h 30"/>
                <a:gd name="T22" fmla="*/ 2 w 121"/>
                <a:gd name="T23" fmla="*/ 21 h 30"/>
                <a:gd name="T24" fmla="*/ 3 w 121"/>
                <a:gd name="T25" fmla="*/ 23 h 30"/>
                <a:gd name="T26" fmla="*/ 5 w 121"/>
                <a:gd name="T27" fmla="*/ 25 h 30"/>
                <a:gd name="T28" fmla="*/ 7 w 121"/>
                <a:gd name="T29" fmla="*/ 27 h 30"/>
                <a:gd name="T30" fmla="*/ 9 w 121"/>
                <a:gd name="T31" fmla="*/ 29 h 30"/>
                <a:gd name="T32" fmla="*/ 13 w 121"/>
                <a:gd name="T33" fmla="*/ 30 h 30"/>
                <a:gd name="T34" fmla="*/ 15 w 121"/>
                <a:gd name="T35" fmla="*/ 30 h 30"/>
                <a:gd name="T36" fmla="*/ 105 w 121"/>
                <a:gd name="T37" fmla="*/ 30 h 30"/>
                <a:gd name="T38" fmla="*/ 109 w 121"/>
                <a:gd name="T39" fmla="*/ 30 h 30"/>
                <a:gd name="T40" fmla="*/ 111 w 121"/>
                <a:gd name="T41" fmla="*/ 29 h 30"/>
                <a:gd name="T42" fmla="*/ 114 w 121"/>
                <a:gd name="T43" fmla="*/ 27 h 30"/>
                <a:gd name="T44" fmla="*/ 117 w 121"/>
                <a:gd name="T45" fmla="*/ 25 h 30"/>
                <a:gd name="T46" fmla="*/ 118 w 121"/>
                <a:gd name="T47" fmla="*/ 23 h 30"/>
                <a:gd name="T48" fmla="*/ 120 w 121"/>
                <a:gd name="T49" fmla="*/ 21 h 30"/>
                <a:gd name="T50" fmla="*/ 121 w 121"/>
                <a:gd name="T51" fmla="*/ 17 h 30"/>
                <a:gd name="T52" fmla="*/ 121 w 121"/>
                <a:gd name="T53" fmla="*/ 14 h 30"/>
                <a:gd name="T54" fmla="*/ 121 w 121"/>
                <a:gd name="T55" fmla="*/ 12 h 30"/>
                <a:gd name="T56" fmla="*/ 120 w 121"/>
                <a:gd name="T57" fmla="*/ 9 h 30"/>
                <a:gd name="T58" fmla="*/ 118 w 121"/>
                <a:gd name="T59" fmla="*/ 6 h 30"/>
                <a:gd name="T60" fmla="*/ 117 w 121"/>
                <a:gd name="T61" fmla="*/ 4 h 30"/>
                <a:gd name="T62" fmla="*/ 114 w 121"/>
                <a:gd name="T63" fmla="*/ 2 h 30"/>
                <a:gd name="T64" fmla="*/ 111 w 121"/>
                <a:gd name="T65" fmla="*/ 1 h 30"/>
                <a:gd name="T66" fmla="*/ 109 w 121"/>
                <a:gd name="T67" fmla="*/ 0 h 30"/>
                <a:gd name="T68" fmla="*/ 105 w 121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" h="30">
                  <a:moveTo>
                    <a:pt x="105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3" y="23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05" y="30"/>
                  </a:lnTo>
                  <a:lnTo>
                    <a:pt x="109" y="30"/>
                  </a:lnTo>
                  <a:lnTo>
                    <a:pt x="111" y="29"/>
                  </a:lnTo>
                  <a:lnTo>
                    <a:pt x="114" y="27"/>
                  </a:lnTo>
                  <a:lnTo>
                    <a:pt x="117" y="25"/>
                  </a:lnTo>
                  <a:lnTo>
                    <a:pt x="118" y="23"/>
                  </a:lnTo>
                  <a:lnTo>
                    <a:pt x="120" y="21"/>
                  </a:lnTo>
                  <a:lnTo>
                    <a:pt x="121" y="17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0" y="9"/>
                  </a:lnTo>
                  <a:lnTo>
                    <a:pt x="118" y="6"/>
                  </a:lnTo>
                  <a:lnTo>
                    <a:pt x="117" y="4"/>
                  </a:lnTo>
                  <a:lnTo>
                    <a:pt x="114" y="2"/>
                  </a:lnTo>
                  <a:lnTo>
                    <a:pt x="111" y="1"/>
                  </a:lnTo>
                  <a:lnTo>
                    <a:pt x="109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1637">
              <a:extLst>
                <a:ext uri="{FF2B5EF4-FFF2-40B4-BE49-F238E27FC236}">
                  <a16:creationId xmlns="" xmlns:a16="http://schemas.microsoft.com/office/drawing/2014/main" id="{81654380-670A-482D-81FB-A4FFEA610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5100638"/>
              <a:ext cx="153988" cy="85725"/>
            </a:xfrm>
            <a:custGeom>
              <a:avLst/>
              <a:gdLst>
                <a:gd name="T0" fmla="*/ 482 w 482"/>
                <a:gd name="T1" fmla="*/ 60 h 271"/>
                <a:gd name="T2" fmla="*/ 482 w 482"/>
                <a:gd name="T3" fmla="*/ 54 h 271"/>
                <a:gd name="T4" fmla="*/ 481 w 482"/>
                <a:gd name="T5" fmla="*/ 48 h 271"/>
                <a:gd name="T6" fmla="*/ 480 w 482"/>
                <a:gd name="T7" fmla="*/ 42 h 271"/>
                <a:gd name="T8" fmla="*/ 478 w 482"/>
                <a:gd name="T9" fmla="*/ 37 h 271"/>
                <a:gd name="T10" fmla="*/ 475 w 482"/>
                <a:gd name="T11" fmla="*/ 31 h 271"/>
                <a:gd name="T12" fmla="*/ 472 w 482"/>
                <a:gd name="T13" fmla="*/ 27 h 271"/>
                <a:gd name="T14" fmla="*/ 469 w 482"/>
                <a:gd name="T15" fmla="*/ 22 h 271"/>
                <a:gd name="T16" fmla="*/ 464 w 482"/>
                <a:gd name="T17" fmla="*/ 18 h 271"/>
                <a:gd name="T18" fmla="*/ 460 w 482"/>
                <a:gd name="T19" fmla="*/ 13 h 271"/>
                <a:gd name="T20" fmla="*/ 455 w 482"/>
                <a:gd name="T21" fmla="*/ 10 h 271"/>
                <a:gd name="T22" fmla="*/ 451 w 482"/>
                <a:gd name="T23" fmla="*/ 7 h 271"/>
                <a:gd name="T24" fmla="*/ 445 w 482"/>
                <a:gd name="T25" fmla="*/ 5 h 271"/>
                <a:gd name="T26" fmla="*/ 440 w 482"/>
                <a:gd name="T27" fmla="*/ 2 h 271"/>
                <a:gd name="T28" fmla="*/ 434 w 482"/>
                <a:gd name="T29" fmla="*/ 1 h 271"/>
                <a:gd name="T30" fmla="*/ 428 w 482"/>
                <a:gd name="T31" fmla="*/ 0 h 271"/>
                <a:gd name="T32" fmla="*/ 422 w 482"/>
                <a:gd name="T33" fmla="*/ 0 h 271"/>
                <a:gd name="T34" fmla="*/ 59 w 482"/>
                <a:gd name="T35" fmla="*/ 0 h 271"/>
                <a:gd name="T36" fmla="*/ 54 w 482"/>
                <a:gd name="T37" fmla="*/ 0 h 271"/>
                <a:gd name="T38" fmla="*/ 47 w 482"/>
                <a:gd name="T39" fmla="*/ 1 h 271"/>
                <a:gd name="T40" fmla="*/ 42 w 482"/>
                <a:gd name="T41" fmla="*/ 2 h 271"/>
                <a:gd name="T42" fmla="*/ 36 w 482"/>
                <a:gd name="T43" fmla="*/ 5 h 271"/>
                <a:gd name="T44" fmla="*/ 31 w 482"/>
                <a:gd name="T45" fmla="*/ 7 h 271"/>
                <a:gd name="T46" fmla="*/ 26 w 482"/>
                <a:gd name="T47" fmla="*/ 10 h 271"/>
                <a:gd name="T48" fmla="*/ 22 w 482"/>
                <a:gd name="T49" fmla="*/ 13 h 271"/>
                <a:gd name="T50" fmla="*/ 17 w 482"/>
                <a:gd name="T51" fmla="*/ 18 h 271"/>
                <a:gd name="T52" fmla="*/ 13 w 482"/>
                <a:gd name="T53" fmla="*/ 22 h 271"/>
                <a:gd name="T54" fmla="*/ 10 w 482"/>
                <a:gd name="T55" fmla="*/ 27 h 271"/>
                <a:gd name="T56" fmla="*/ 6 w 482"/>
                <a:gd name="T57" fmla="*/ 31 h 271"/>
                <a:gd name="T58" fmla="*/ 4 w 482"/>
                <a:gd name="T59" fmla="*/ 37 h 271"/>
                <a:gd name="T60" fmla="*/ 2 w 482"/>
                <a:gd name="T61" fmla="*/ 42 h 271"/>
                <a:gd name="T62" fmla="*/ 1 w 482"/>
                <a:gd name="T63" fmla="*/ 48 h 271"/>
                <a:gd name="T64" fmla="*/ 0 w 482"/>
                <a:gd name="T65" fmla="*/ 54 h 271"/>
                <a:gd name="T66" fmla="*/ 0 w 482"/>
                <a:gd name="T67" fmla="*/ 60 h 271"/>
                <a:gd name="T68" fmla="*/ 0 w 482"/>
                <a:gd name="T69" fmla="*/ 271 h 271"/>
                <a:gd name="T70" fmla="*/ 482 w 482"/>
                <a:gd name="T71" fmla="*/ 271 h 271"/>
                <a:gd name="T72" fmla="*/ 482 w 482"/>
                <a:gd name="T73" fmla="*/ 6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271">
                  <a:moveTo>
                    <a:pt x="482" y="60"/>
                  </a:moveTo>
                  <a:lnTo>
                    <a:pt x="482" y="54"/>
                  </a:lnTo>
                  <a:lnTo>
                    <a:pt x="481" y="48"/>
                  </a:lnTo>
                  <a:lnTo>
                    <a:pt x="480" y="42"/>
                  </a:lnTo>
                  <a:lnTo>
                    <a:pt x="478" y="37"/>
                  </a:lnTo>
                  <a:lnTo>
                    <a:pt x="475" y="31"/>
                  </a:lnTo>
                  <a:lnTo>
                    <a:pt x="472" y="27"/>
                  </a:lnTo>
                  <a:lnTo>
                    <a:pt x="469" y="22"/>
                  </a:lnTo>
                  <a:lnTo>
                    <a:pt x="464" y="18"/>
                  </a:lnTo>
                  <a:lnTo>
                    <a:pt x="460" y="13"/>
                  </a:lnTo>
                  <a:lnTo>
                    <a:pt x="455" y="10"/>
                  </a:lnTo>
                  <a:lnTo>
                    <a:pt x="451" y="7"/>
                  </a:lnTo>
                  <a:lnTo>
                    <a:pt x="445" y="5"/>
                  </a:lnTo>
                  <a:lnTo>
                    <a:pt x="440" y="2"/>
                  </a:lnTo>
                  <a:lnTo>
                    <a:pt x="434" y="1"/>
                  </a:lnTo>
                  <a:lnTo>
                    <a:pt x="428" y="0"/>
                  </a:lnTo>
                  <a:lnTo>
                    <a:pt x="422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7" y="1"/>
                  </a:lnTo>
                  <a:lnTo>
                    <a:pt x="42" y="2"/>
                  </a:lnTo>
                  <a:lnTo>
                    <a:pt x="36" y="5"/>
                  </a:lnTo>
                  <a:lnTo>
                    <a:pt x="31" y="7"/>
                  </a:lnTo>
                  <a:lnTo>
                    <a:pt x="26" y="10"/>
                  </a:lnTo>
                  <a:lnTo>
                    <a:pt x="22" y="13"/>
                  </a:lnTo>
                  <a:lnTo>
                    <a:pt x="17" y="18"/>
                  </a:lnTo>
                  <a:lnTo>
                    <a:pt x="13" y="22"/>
                  </a:lnTo>
                  <a:lnTo>
                    <a:pt x="10" y="27"/>
                  </a:lnTo>
                  <a:lnTo>
                    <a:pt x="6" y="31"/>
                  </a:lnTo>
                  <a:lnTo>
                    <a:pt x="4" y="37"/>
                  </a:lnTo>
                  <a:lnTo>
                    <a:pt x="2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271"/>
                  </a:lnTo>
                  <a:lnTo>
                    <a:pt x="482" y="271"/>
                  </a:lnTo>
                  <a:lnTo>
                    <a:pt x="48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1638">
              <a:extLst>
                <a:ext uri="{FF2B5EF4-FFF2-40B4-BE49-F238E27FC236}">
                  <a16:creationId xmlns="" xmlns:a16="http://schemas.microsoft.com/office/drawing/2014/main" id="{FB01E3B0-9770-4D5C-9138-8D07EBC83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5195888"/>
              <a:ext cx="153988" cy="19050"/>
            </a:xfrm>
            <a:custGeom>
              <a:avLst/>
              <a:gdLst>
                <a:gd name="T0" fmla="*/ 361 w 482"/>
                <a:gd name="T1" fmla="*/ 30 h 60"/>
                <a:gd name="T2" fmla="*/ 424 w 482"/>
                <a:gd name="T3" fmla="*/ 30 h 60"/>
                <a:gd name="T4" fmla="*/ 475 w 482"/>
                <a:gd name="T5" fmla="*/ 30 h 60"/>
                <a:gd name="T6" fmla="*/ 478 w 482"/>
                <a:gd name="T7" fmla="*/ 23 h 60"/>
                <a:gd name="T8" fmla="*/ 481 w 482"/>
                <a:gd name="T9" fmla="*/ 17 h 60"/>
                <a:gd name="T10" fmla="*/ 482 w 482"/>
                <a:gd name="T11" fmla="*/ 9 h 60"/>
                <a:gd name="T12" fmla="*/ 482 w 482"/>
                <a:gd name="T13" fmla="*/ 2 h 60"/>
                <a:gd name="T14" fmla="*/ 482 w 482"/>
                <a:gd name="T15" fmla="*/ 0 h 60"/>
                <a:gd name="T16" fmla="*/ 0 w 482"/>
                <a:gd name="T17" fmla="*/ 0 h 60"/>
                <a:gd name="T18" fmla="*/ 0 w 482"/>
                <a:gd name="T19" fmla="*/ 6 h 60"/>
                <a:gd name="T20" fmla="*/ 1 w 482"/>
                <a:gd name="T21" fmla="*/ 11 h 60"/>
                <a:gd name="T22" fmla="*/ 2 w 482"/>
                <a:gd name="T23" fmla="*/ 18 h 60"/>
                <a:gd name="T24" fmla="*/ 4 w 482"/>
                <a:gd name="T25" fmla="*/ 23 h 60"/>
                <a:gd name="T26" fmla="*/ 6 w 482"/>
                <a:gd name="T27" fmla="*/ 28 h 60"/>
                <a:gd name="T28" fmla="*/ 10 w 482"/>
                <a:gd name="T29" fmla="*/ 33 h 60"/>
                <a:gd name="T30" fmla="*/ 13 w 482"/>
                <a:gd name="T31" fmla="*/ 38 h 60"/>
                <a:gd name="T32" fmla="*/ 17 w 482"/>
                <a:gd name="T33" fmla="*/ 42 h 60"/>
                <a:gd name="T34" fmla="*/ 22 w 482"/>
                <a:gd name="T35" fmla="*/ 47 h 60"/>
                <a:gd name="T36" fmla="*/ 26 w 482"/>
                <a:gd name="T37" fmla="*/ 50 h 60"/>
                <a:gd name="T38" fmla="*/ 31 w 482"/>
                <a:gd name="T39" fmla="*/ 53 h 60"/>
                <a:gd name="T40" fmla="*/ 36 w 482"/>
                <a:gd name="T41" fmla="*/ 55 h 60"/>
                <a:gd name="T42" fmla="*/ 42 w 482"/>
                <a:gd name="T43" fmla="*/ 58 h 60"/>
                <a:gd name="T44" fmla="*/ 47 w 482"/>
                <a:gd name="T45" fmla="*/ 59 h 60"/>
                <a:gd name="T46" fmla="*/ 54 w 482"/>
                <a:gd name="T47" fmla="*/ 60 h 60"/>
                <a:gd name="T48" fmla="*/ 59 w 482"/>
                <a:gd name="T49" fmla="*/ 60 h 60"/>
                <a:gd name="T50" fmla="*/ 282 w 482"/>
                <a:gd name="T51" fmla="*/ 60 h 60"/>
                <a:gd name="T52" fmla="*/ 291 w 482"/>
                <a:gd name="T53" fmla="*/ 53 h 60"/>
                <a:gd name="T54" fmla="*/ 299 w 482"/>
                <a:gd name="T55" fmla="*/ 48 h 60"/>
                <a:gd name="T56" fmla="*/ 308 w 482"/>
                <a:gd name="T57" fmla="*/ 42 h 60"/>
                <a:gd name="T58" fmla="*/ 318 w 482"/>
                <a:gd name="T59" fmla="*/ 38 h 60"/>
                <a:gd name="T60" fmla="*/ 328 w 482"/>
                <a:gd name="T61" fmla="*/ 34 h 60"/>
                <a:gd name="T62" fmla="*/ 339 w 482"/>
                <a:gd name="T63" fmla="*/ 32 h 60"/>
                <a:gd name="T64" fmla="*/ 350 w 482"/>
                <a:gd name="T65" fmla="*/ 30 h 60"/>
                <a:gd name="T66" fmla="*/ 361 w 482"/>
                <a:gd name="T6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2" h="60">
                  <a:moveTo>
                    <a:pt x="361" y="30"/>
                  </a:moveTo>
                  <a:lnTo>
                    <a:pt x="424" y="30"/>
                  </a:lnTo>
                  <a:lnTo>
                    <a:pt x="475" y="30"/>
                  </a:lnTo>
                  <a:lnTo>
                    <a:pt x="478" y="23"/>
                  </a:lnTo>
                  <a:lnTo>
                    <a:pt x="481" y="17"/>
                  </a:lnTo>
                  <a:lnTo>
                    <a:pt x="482" y="9"/>
                  </a:lnTo>
                  <a:lnTo>
                    <a:pt x="482" y="2"/>
                  </a:lnTo>
                  <a:lnTo>
                    <a:pt x="48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1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6" y="28"/>
                  </a:lnTo>
                  <a:lnTo>
                    <a:pt x="10" y="33"/>
                  </a:lnTo>
                  <a:lnTo>
                    <a:pt x="13" y="38"/>
                  </a:lnTo>
                  <a:lnTo>
                    <a:pt x="17" y="42"/>
                  </a:lnTo>
                  <a:lnTo>
                    <a:pt x="22" y="47"/>
                  </a:lnTo>
                  <a:lnTo>
                    <a:pt x="26" y="50"/>
                  </a:lnTo>
                  <a:lnTo>
                    <a:pt x="31" y="53"/>
                  </a:lnTo>
                  <a:lnTo>
                    <a:pt x="36" y="55"/>
                  </a:lnTo>
                  <a:lnTo>
                    <a:pt x="42" y="58"/>
                  </a:lnTo>
                  <a:lnTo>
                    <a:pt x="47" y="59"/>
                  </a:lnTo>
                  <a:lnTo>
                    <a:pt x="54" y="60"/>
                  </a:lnTo>
                  <a:lnTo>
                    <a:pt x="59" y="60"/>
                  </a:lnTo>
                  <a:lnTo>
                    <a:pt x="282" y="60"/>
                  </a:lnTo>
                  <a:lnTo>
                    <a:pt x="291" y="53"/>
                  </a:lnTo>
                  <a:lnTo>
                    <a:pt x="299" y="48"/>
                  </a:lnTo>
                  <a:lnTo>
                    <a:pt x="308" y="42"/>
                  </a:lnTo>
                  <a:lnTo>
                    <a:pt x="318" y="38"/>
                  </a:lnTo>
                  <a:lnTo>
                    <a:pt x="328" y="34"/>
                  </a:lnTo>
                  <a:lnTo>
                    <a:pt x="339" y="32"/>
                  </a:lnTo>
                  <a:lnTo>
                    <a:pt x="350" y="30"/>
                  </a:lnTo>
                  <a:lnTo>
                    <a:pt x="36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1639">
              <a:extLst>
                <a:ext uri="{FF2B5EF4-FFF2-40B4-BE49-F238E27FC236}">
                  <a16:creationId xmlns="" xmlns:a16="http://schemas.microsoft.com/office/drawing/2014/main" id="{B5E3BED9-C2BD-4A86-AB16-4FB4F8651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00" y="5214938"/>
              <a:ext cx="201613" cy="106363"/>
            </a:xfrm>
            <a:custGeom>
              <a:avLst/>
              <a:gdLst>
                <a:gd name="T0" fmla="*/ 543 w 633"/>
                <a:gd name="T1" fmla="*/ 0 h 332"/>
                <a:gd name="T2" fmla="*/ 153 w 633"/>
                <a:gd name="T3" fmla="*/ 0 h 332"/>
                <a:gd name="T4" fmla="*/ 90 w 633"/>
                <a:gd name="T5" fmla="*/ 0 h 332"/>
                <a:gd name="T6" fmla="*/ 82 w 633"/>
                <a:gd name="T7" fmla="*/ 1 h 332"/>
                <a:gd name="T8" fmla="*/ 73 w 633"/>
                <a:gd name="T9" fmla="*/ 2 h 332"/>
                <a:gd name="T10" fmla="*/ 64 w 633"/>
                <a:gd name="T11" fmla="*/ 4 h 332"/>
                <a:gd name="T12" fmla="*/ 55 w 633"/>
                <a:gd name="T13" fmla="*/ 8 h 332"/>
                <a:gd name="T14" fmla="*/ 47 w 633"/>
                <a:gd name="T15" fmla="*/ 11 h 332"/>
                <a:gd name="T16" fmla="*/ 40 w 633"/>
                <a:gd name="T17" fmla="*/ 15 h 332"/>
                <a:gd name="T18" fmla="*/ 33 w 633"/>
                <a:gd name="T19" fmla="*/ 21 h 332"/>
                <a:gd name="T20" fmla="*/ 26 w 633"/>
                <a:gd name="T21" fmla="*/ 26 h 332"/>
                <a:gd name="T22" fmla="*/ 21 w 633"/>
                <a:gd name="T23" fmla="*/ 33 h 332"/>
                <a:gd name="T24" fmla="*/ 15 w 633"/>
                <a:gd name="T25" fmla="*/ 40 h 332"/>
                <a:gd name="T26" fmla="*/ 11 w 633"/>
                <a:gd name="T27" fmla="*/ 47 h 332"/>
                <a:gd name="T28" fmla="*/ 7 w 633"/>
                <a:gd name="T29" fmla="*/ 55 h 332"/>
                <a:gd name="T30" fmla="*/ 4 w 633"/>
                <a:gd name="T31" fmla="*/ 64 h 332"/>
                <a:gd name="T32" fmla="*/ 2 w 633"/>
                <a:gd name="T33" fmla="*/ 72 h 332"/>
                <a:gd name="T34" fmla="*/ 1 w 633"/>
                <a:gd name="T35" fmla="*/ 82 h 332"/>
                <a:gd name="T36" fmla="*/ 0 w 633"/>
                <a:gd name="T37" fmla="*/ 91 h 332"/>
                <a:gd name="T38" fmla="*/ 0 w 633"/>
                <a:gd name="T39" fmla="*/ 332 h 332"/>
                <a:gd name="T40" fmla="*/ 633 w 633"/>
                <a:gd name="T41" fmla="*/ 332 h 332"/>
                <a:gd name="T42" fmla="*/ 633 w 633"/>
                <a:gd name="T43" fmla="*/ 91 h 332"/>
                <a:gd name="T44" fmla="*/ 633 w 633"/>
                <a:gd name="T45" fmla="*/ 82 h 332"/>
                <a:gd name="T46" fmla="*/ 632 w 633"/>
                <a:gd name="T47" fmla="*/ 72 h 332"/>
                <a:gd name="T48" fmla="*/ 630 w 633"/>
                <a:gd name="T49" fmla="*/ 64 h 332"/>
                <a:gd name="T50" fmla="*/ 627 w 633"/>
                <a:gd name="T51" fmla="*/ 55 h 332"/>
                <a:gd name="T52" fmla="*/ 622 w 633"/>
                <a:gd name="T53" fmla="*/ 47 h 332"/>
                <a:gd name="T54" fmla="*/ 618 w 633"/>
                <a:gd name="T55" fmla="*/ 40 h 332"/>
                <a:gd name="T56" fmla="*/ 614 w 633"/>
                <a:gd name="T57" fmla="*/ 33 h 332"/>
                <a:gd name="T58" fmla="*/ 607 w 633"/>
                <a:gd name="T59" fmla="*/ 26 h 332"/>
                <a:gd name="T60" fmla="*/ 600 w 633"/>
                <a:gd name="T61" fmla="*/ 21 h 332"/>
                <a:gd name="T62" fmla="*/ 594 w 633"/>
                <a:gd name="T63" fmla="*/ 15 h 332"/>
                <a:gd name="T64" fmla="*/ 586 w 633"/>
                <a:gd name="T65" fmla="*/ 11 h 332"/>
                <a:gd name="T66" fmla="*/ 578 w 633"/>
                <a:gd name="T67" fmla="*/ 8 h 332"/>
                <a:gd name="T68" fmla="*/ 570 w 633"/>
                <a:gd name="T69" fmla="*/ 4 h 332"/>
                <a:gd name="T70" fmla="*/ 562 w 633"/>
                <a:gd name="T71" fmla="*/ 2 h 332"/>
                <a:gd name="T72" fmla="*/ 553 w 633"/>
                <a:gd name="T73" fmla="*/ 1 h 332"/>
                <a:gd name="T74" fmla="*/ 543 w 633"/>
                <a:gd name="T7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332">
                  <a:moveTo>
                    <a:pt x="543" y="0"/>
                  </a:moveTo>
                  <a:lnTo>
                    <a:pt x="153" y="0"/>
                  </a:lnTo>
                  <a:lnTo>
                    <a:pt x="90" y="0"/>
                  </a:lnTo>
                  <a:lnTo>
                    <a:pt x="82" y="1"/>
                  </a:lnTo>
                  <a:lnTo>
                    <a:pt x="73" y="2"/>
                  </a:lnTo>
                  <a:lnTo>
                    <a:pt x="64" y="4"/>
                  </a:lnTo>
                  <a:lnTo>
                    <a:pt x="55" y="8"/>
                  </a:lnTo>
                  <a:lnTo>
                    <a:pt x="47" y="11"/>
                  </a:lnTo>
                  <a:lnTo>
                    <a:pt x="40" y="15"/>
                  </a:lnTo>
                  <a:lnTo>
                    <a:pt x="33" y="21"/>
                  </a:lnTo>
                  <a:lnTo>
                    <a:pt x="26" y="26"/>
                  </a:lnTo>
                  <a:lnTo>
                    <a:pt x="21" y="33"/>
                  </a:lnTo>
                  <a:lnTo>
                    <a:pt x="15" y="40"/>
                  </a:lnTo>
                  <a:lnTo>
                    <a:pt x="11" y="47"/>
                  </a:lnTo>
                  <a:lnTo>
                    <a:pt x="7" y="55"/>
                  </a:lnTo>
                  <a:lnTo>
                    <a:pt x="4" y="64"/>
                  </a:lnTo>
                  <a:lnTo>
                    <a:pt x="2" y="72"/>
                  </a:lnTo>
                  <a:lnTo>
                    <a:pt x="1" y="82"/>
                  </a:lnTo>
                  <a:lnTo>
                    <a:pt x="0" y="91"/>
                  </a:lnTo>
                  <a:lnTo>
                    <a:pt x="0" y="332"/>
                  </a:lnTo>
                  <a:lnTo>
                    <a:pt x="633" y="332"/>
                  </a:lnTo>
                  <a:lnTo>
                    <a:pt x="633" y="91"/>
                  </a:lnTo>
                  <a:lnTo>
                    <a:pt x="633" y="82"/>
                  </a:lnTo>
                  <a:lnTo>
                    <a:pt x="632" y="72"/>
                  </a:lnTo>
                  <a:lnTo>
                    <a:pt x="630" y="64"/>
                  </a:lnTo>
                  <a:lnTo>
                    <a:pt x="627" y="55"/>
                  </a:lnTo>
                  <a:lnTo>
                    <a:pt x="622" y="47"/>
                  </a:lnTo>
                  <a:lnTo>
                    <a:pt x="618" y="40"/>
                  </a:lnTo>
                  <a:lnTo>
                    <a:pt x="614" y="33"/>
                  </a:lnTo>
                  <a:lnTo>
                    <a:pt x="607" y="26"/>
                  </a:lnTo>
                  <a:lnTo>
                    <a:pt x="600" y="21"/>
                  </a:lnTo>
                  <a:lnTo>
                    <a:pt x="594" y="15"/>
                  </a:lnTo>
                  <a:lnTo>
                    <a:pt x="586" y="11"/>
                  </a:lnTo>
                  <a:lnTo>
                    <a:pt x="578" y="8"/>
                  </a:lnTo>
                  <a:lnTo>
                    <a:pt x="570" y="4"/>
                  </a:lnTo>
                  <a:lnTo>
                    <a:pt x="562" y="2"/>
                  </a:lnTo>
                  <a:lnTo>
                    <a:pt x="553" y="1"/>
                  </a:lnTo>
                  <a:lnTo>
                    <a:pt x="5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1640">
              <a:extLst>
                <a:ext uri="{FF2B5EF4-FFF2-40B4-BE49-F238E27FC236}">
                  <a16:creationId xmlns="" xmlns:a16="http://schemas.microsoft.com/office/drawing/2014/main" id="{8A8D0C73-A5C6-464E-846B-C5C294BF2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200" y="5330825"/>
              <a:ext cx="201613" cy="57150"/>
            </a:xfrm>
            <a:custGeom>
              <a:avLst/>
              <a:gdLst>
                <a:gd name="T0" fmla="*/ 322 w 633"/>
                <a:gd name="T1" fmla="*/ 23 h 181"/>
                <a:gd name="T2" fmla="*/ 329 w 633"/>
                <a:gd name="T3" fmla="*/ 26 h 181"/>
                <a:gd name="T4" fmla="*/ 336 w 633"/>
                <a:gd name="T5" fmla="*/ 33 h 181"/>
                <a:gd name="T6" fmla="*/ 339 w 633"/>
                <a:gd name="T7" fmla="*/ 41 h 181"/>
                <a:gd name="T8" fmla="*/ 339 w 633"/>
                <a:gd name="T9" fmla="*/ 51 h 181"/>
                <a:gd name="T10" fmla="*/ 336 w 633"/>
                <a:gd name="T11" fmla="*/ 58 h 181"/>
                <a:gd name="T12" fmla="*/ 329 w 633"/>
                <a:gd name="T13" fmla="*/ 64 h 181"/>
                <a:gd name="T14" fmla="*/ 322 w 633"/>
                <a:gd name="T15" fmla="*/ 67 h 181"/>
                <a:gd name="T16" fmla="*/ 313 w 633"/>
                <a:gd name="T17" fmla="*/ 67 h 181"/>
                <a:gd name="T18" fmla="*/ 304 w 633"/>
                <a:gd name="T19" fmla="*/ 64 h 181"/>
                <a:gd name="T20" fmla="*/ 298 w 633"/>
                <a:gd name="T21" fmla="*/ 58 h 181"/>
                <a:gd name="T22" fmla="*/ 295 w 633"/>
                <a:gd name="T23" fmla="*/ 51 h 181"/>
                <a:gd name="T24" fmla="*/ 295 w 633"/>
                <a:gd name="T25" fmla="*/ 41 h 181"/>
                <a:gd name="T26" fmla="*/ 298 w 633"/>
                <a:gd name="T27" fmla="*/ 33 h 181"/>
                <a:gd name="T28" fmla="*/ 304 w 633"/>
                <a:gd name="T29" fmla="*/ 26 h 181"/>
                <a:gd name="T30" fmla="*/ 313 w 633"/>
                <a:gd name="T31" fmla="*/ 23 h 181"/>
                <a:gd name="T32" fmla="*/ 0 w 633"/>
                <a:gd name="T33" fmla="*/ 31 h 181"/>
                <a:gd name="T34" fmla="*/ 2 w 633"/>
                <a:gd name="T35" fmla="*/ 48 h 181"/>
                <a:gd name="T36" fmla="*/ 7 w 633"/>
                <a:gd name="T37" fmla="*/ 66 h 181"/>
                <a:gd name="T38" fmla="*/ 15 w 633"/>
                <a:gd name="T39" fmla="*/ 80 h 181"/>
                <a:gd name="T40" fmla="*/ 26 w 633"/>
                <a:gd name="T41" fmla="*/ 95 h 181"/>
                <a:gd name="T42" fmla="*/ 40 w 633"/>
                <a:gd name="T43" fmla="*/ 106 h 181"/>
                <a:gd name="T44" fmla="*/ 55 w 633"/>
                <a:gd name="T45" fmla="*/ 114 h 181"/>
                <a:gd name="T46" fmla="*/ 73 w 633"/>
                <a:gd name="T47" fmla="*/ 119 h 181"/>
                <a:gd name="T48" fmla="*/ 90 w 633"/>
                <a:gd name="T49" fmla="*/ 121 h 181"/>
                <a:gd name="T50" fmla="*/ 302 w 633"/>
                <a:gd name="T51" fmla="*/ 151 h 181"/>
                <a:gd name="T52" fmla="*/ 163 w 633"/>
                <a:gd name="T53" fmla="*/ 151 h 181"/>
                <a:gd name="T54" fmla="*/ 158 w 633"/>
                <a:gd name="T55" fmla="*/ 153 h 181"/>
                <a:gd name="T56" fmla="*/ 153 w 633"/>
                <a:gd name="T57" fmla="*/ 158 h 181"/>
                <a:gd name="T58" fmla="*/ 151 w 633"/>
                <a:gd name="T59" fmla="*/ 163 h 181"/>
                <a:gd name="T60" fmla="*/ 151 w 633"/>
                <a:gd name="T61" fmla="*/ 169 h 181"/>
                <a:gd name="T62" fmla="*/ 153 w 633"/>
                <a:gd name="T63" fmla="*/ 174 h 181"/>
                <a:gd name="T64" fmla="*/ 158 w 633"/>
                <a:gd name="T65" fmla="*/ 179 h 181"/>
                <a:gd name="T66" fmla="*/ 163 w 633"/>
                <a:gd name="T67" fmla="*/ 181 h 181"/>
                <a:gd name="T68" fmla="*/ 468 w 633"/>
                <a:gd name="T69" fmla="*/ 181 h 181"/>
                <a:gd name="T70" fmla="*/ 474 w 633"/>
                <a:gd name="T71" fmla="*/ 180 h 181"/>
                <a:gd name="T72" fmla="*/ 479 w 633"/>
                <a:gd name="T73" fmla="*/ 177 h 181"/>
                <a:gd name="T74" fmla="*/ 482 w 633"/>
                <a:gd name="T75" fmla="*/ 172 h 181"/>
                <a:gd name="T76" fmla="*/ 483 w 633"/>
                <a:gd name="T77" fmla="*/ 167 h 181"/>
                <a:gd name="T78" fmla="*/ 482 w 633"/>
                <a:gd name="T79" fmla="*/ 160 h 181"/>
                <a:gd name="T80" fmla="*/ 479 w 633"/>
                <a:gd name="T81" fmla="*/ 156 h 181"/>
                <a:gd name="T82" fmla="*/ 474 w 633"/>
                <a:gd name="T83" fmla="*/ 152 h 181"/>
                <a:gd name="T84" fmla="*/ 468 w 633"/>
                <a:gd name="T85" fmla="*/ 151 h 181"/>
                <a:gd name="T86" fmla="*/ 332 w 633"/>
                <a:gd name="T87" fmla="*/ 121 h 181"/>
                <a:gd name="T88" fmla="*/ 553 w 633"/>
                <a:gd name="T89" fmla="*/ 120 h 181"/>
                <a:gd name="T90" fmla="*/ 570 w 633"/>
                <a:gd name="T91" fmla="*/ 117 h 181"/>
                <a:gd name="T92" fmla="*/ 586 w 633"/>
                <a:gd name="T93" fmla="*/ 110 h 181"/>
                <a:gd name="T94" fmla="*/ 600 w 633"/>
                <a:gd name="T95" fmla="*/ 100 h 181"/>
                <a:gd name="T96" fmla="*/ 614 w 633"/>
                <a:gd name="T97" fmla="*/ 88 h 181"/>
                <a:gd name="T98" fmla="*/ 622 w 633"/>
                <a:gd name="T99" fmla="*/ 74 h 181"/>
                <a:gd name="T100" fmla="*/ 630 w 633"/>
                <a:gd name="T101" fmla="*/ 57 h 181"/>
                <a:gd name="T102" fmla="*/ 633 w 633"/>
                <a:gd name="T103" fmla="*/ 39 h 181"/>
                <a:gd name="T104" fmla="*/ 633 w 633"/>
                <a:gd name="T105" fmla="*/ 0 h 181"/>
                <a:gd name="T106" fmla="*/ 0 w 633"/>
                <a:gd name="T10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3" h="181">
                  <a:moveTo>
                    <a:pt x="317" y="23"/>
                  </a:moveTo>
                  <a:lnTo>
                    <a:pt x="322" y="23"/>
                  </a:lnTo>
                  <a:lnTo>
                    <a:pt x="326" y="25"/>
                  </a:lnTo>
                  <a:lnTo>
                    <a:pt x="329" y="26"/>
                  </a:lnTo>
                  <a:lnTo>
                    <a:pt x="333" y="30"/>
                  </a:lnTo>
                  <a:lnTo>
                    <a:pt x="336" y="33"/>
                  </a:lnTo>
                  <a:lnTo>
                    <a:pt x="338" y="36"/>
                  </a:lnTo>
                  <a:lnTo>
                    <a:pt x="339" y="41"/>
                  </a:lnTo>
                  <a:lnTo>
                    <a:pt x="339" y="45"/>
                  </a:lnTo>
                  <a:lnTo>
                    <a:pt x="339" y="51"/>
                  </a:lnTo>
                  <a:lnTo>
                    <a:pt x="338" y="54"/>
                  </a:lnTo>
                  <a:lnTo>
                    <a:pt x="336" y="58"/>
                  </a:lnTo>
                  <a:lnTo>
                    <a:pt x="333" y="62"/>
                  </a:lnTo>
                  <a:lnTo>
                    <a:pt x="329" y="64"/>
                  </a:lnTo>
                  <a:lnTo>
                    <a:pt x="326" y="66"/>
                  </a:lnTo>
                  <a:lnTo>
                    <a:pt x="322" y="67"/>
                  </a:lnTo>
                  <a:lnTo>
                    <a:pt x="317" y="68"/>
                  </a:lnTo>
                  <a:lnTo>
                    <a:pt x="313" y="67"/>
                  </a:lnTo>
                  <a:lnTo>
                    <a:pt x="308" y="66"/>
                  </a:lnTo>
                  <a:lnTo>
                    <a:pt x="304" y="64"/>
                  </a:lnTo>
                  <a:lnTo>
                    <a:pt x="301" y="62"/>
                  </a:lnTo>
                  <a:lnTo>
                    <a:pt x="298" y="58"/>
                  </a:lnTo>
                  <a:lnTo>
                    <a:pt x="296" y="54"/>
                  </a:lnTo>
                  <a:lnTo>
                    <a:pt x="295" y="51"/>
                  </a:lnTo>
                  <a:lnTo>
                    <a:pt x="294" y="45"/>
                  </a:lnTo>
                  <a:lnTo>
                    <a:pt x="295" y="41"/>
                  </a:lnTo>
                  <a:lnTo>
                    <a:pt x="296" y="36"/>
                  </a:lnTo>
                  <a:lnTo>
                    <a:pt x="298" y="33"/>
                  </a:lnTo>
                  <a:lnTo>
                    <a:pt x="301" y="30"/>
                  </a:lnTo>
                  <a:lnTo>
                    <a:pt x="304" y="26"/>
                  </a:lnTo>
                  <a:lnTo>
                    <a:pt x="308" y="25"/>
                  </a:lnTo>
                  <a:lnTo>
                    <a:pt x="313" y="23"/>
                  </a:lnTo>
                  <a:lnTo>
                    <a:pt x="317" y="23"/>
                  </a:lnTo>
                  <a:close/>
                  <a:moveTo>
                    <a:pt x="0" y="31"/>
                  </a:moveTo>
                  <a:lnTo>
                    <a:pt x="1" y="39"/>
                  </a:lnTo>
                  <a:lnTo>
                    <a:pt x="2" y="48"/>
                  </a:lnTo>
                  <a:lnTo>
                    <a:pt x="4" y="57"/>
                  </a:lnTo>
                  <a:lnTo>
                    <a:pt x="7" y="66"/>
                  </a:lnTo>
                  <a:lnTo>
                    <a:pt x="11" y="74"/>
                  </a:lnTo>
                  <a:lnTo>
                    <a:pt x="15" y="80"/>
                  </a:lnTo>
                  <a:lnTo>
                    <a:pt x="21" y="88"/>
                  </a:lnTo>
                  <a:lnTo>
                    <a:pt x="26" y="95"/>
                  </a:lnTo>
                  <a:lnTo>
                    <a:pt x="33" y="100"/>
                  </a:lnTo>
                  <a:lnTo>
                    <a:pt x="40" y="106"/>
                  </a:lnTo>
                  <a:lnTo>
                    <a:pt x="47" y="110"/>
                  </a:lnTo>
                  <a:lnTo>
                    <a:pt x="55" y="114"/>
                  </a:lnTo>
                  <a:lnTo>
                    <a:pt x="64" y="117"/>
                  </a:lnTo>
                  <a:lnTo>
                    <a:pt x="73" y="119"/>
                  </a:lnTo>
                  <a:lnTo>
                    <a:pt x="82" y="120"/>
                  </a:lnTo>
                  <a:lnTo>
                    <a:pt x="90" y="121"/>
                  </a:lnTo>
                  <a:lnTo>
                    <a:pt x="302" y="121"/>
                  </a:lnTo>
                  <a:lnTo>
                    <a:pt x="302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60" y="152"/>
                  </a:lnTo>
                  <a:lnTo>
                    <a:pt x="158" y="153"/>
                  </a:lnTo>
                  <a:lnTo>
                    <a:pt x="156" y="156"/>
                  </a:lnTo>
                  <a:lnTo>
                    <a:pt x="153" y="158"/>
                  </a:lnTo>
                  <a:lnTo>
                    <a:pt x="152" y="160"/>
                  </a:lnTo>
                  <a:lnTo>
                    <a:pt x="151" y="163"/>
                  </a:lnTo>
                  <a:lnTo>
                    <a:pt x="151" y="167"/>
                  </a:lnTo>
                  <a:lnTo>
                    <a:pt x="151" y="169"/>
                  </a:lnTo>
                  <a:lnTo>
                    <a:pt x="152" y="172"/>
                  </a:lnTo>
                  <a:lnTo>
                    <a:pt x="153" y="174"/>
                  </a:lnTo>
                  <a:lnTo>
                    <a:pt x="156" y="177"/>
                  </a:lnTo>
                  <a:lnTo>
                    <a:pt x="158" y="179"/>
                  </a:lnTo>
                  <a:lnTo>
                    <a:pt x="160" y="180"/>
                  </a:lnTo>
                  <a:lnTo>
                    <a:pt x="163" y="181"/>
                  </a:lnTo>
                  <a:lnTo>
                    <a:pt x="166" y="181"/>
                  </a:lnTo>
                  <a:lnTo>
                    <a:pt x="468" y="181"/>
                  </a:lnTo>
                  <a:lnTo>
                    <a:pt x="471" y="181"/>
                  </a:lnTo>
                  <a:lnTo>
                    <a:pt x="474" y="180"/>
                  </a:lnTo>
                  <a:lnTo>
                    <a:pt x="476" y="179"/>
                  </a:lnTo>
                  <a:lnTo>
                    <a:pt x="479" y="177"/>
                  </a:lnTo>
                  <a:lnTo>
                    <a:pt x="481" y="174"/>
                  </a:lnTo>
                  <a:lnTo>
                    <a:pt x="482" y="172"/>
                  </a:lnTo>
                  <a:lnTo>
                    <a:pt x="483" y="169"/>
                  </a:lnTo>
                  <a:lnTo>
                    <a:pt x="483" y="167"/>
                  </a:lnTo>
                  <a:lnTo>
                    <a:pt x="483" y="163"/>
                  </a:lnTo>
                  <a:lnTo>
                    <a:pt x="482" y="160"/>
                  </a:lnTo>
                  <a:lnTo>
                    <a:pt x="481" y="158"/>
                  </a:lnTo>
                  <a:lnTo>
                    <a:pt x="479" y="156"/>
                  </a:lnTo>
                  <a:lnTo>
                    <a:pt x="476" y="153"/>
                  </a:lnTo>
                  <a:lnTo>
                    <a:pt x="474" y="152"/>
                  </a:lnTo>
                  <a:lnTo>
                    <a:pt x="471" y="151"/>
                  </a:lnTo>
                  <a:lnTo>
                    <a:pt x="468" y="151"/>
                  </a:lnTo>
                  <a:lnTo>
                    <a:pt x="332" y="151"/>
                  </a:lnTo>
                  <a:lnTo>
                    <a:pt x="332" y="121"/>
                  </a:lnTo>
                  <a:lnTo>
                    <a:pt x="543" y="121"/>
                  </a:lnTo>
                  <a:lnTo>
                    <a:pt x="553" y="120"/>
                  </a:lnTo>
                  <a:lnTo>
                    <a:pt x="562" y="119"/>
                  </a:lnTo>
                  <a:lnTo>
                    <a:pt x="570" y="117"/>
                  </a:lnTo>
                  <a:lnTo>
                    <a:pt x="578" y="114"/>
                  </a:lnTo>
                  <a:lnTo>
                    <a:pt x="586" y="110"/>
                  </a:lnTo>
                  <a:lnTo>
                    <a:pt x="594" y="106"/>
                  </a:lnTo>
                  <a:lnTo>
                    <a:pt x="600" y="100"/>
                  </a:lnTo>
                  <a:lnTo>
                    <a:pt x="607" y="95"/>
                  </a:lnTo>
                  <a:lnTo>
                    <a:pt x="614" y="88"/>
                  </a:lnTo>
                  <a:lnTo>
                    <a:pt x="618" y="80"/>
                  </a:lnTo>
                  <a:lnTo>
                    <a:pt x="622" y="74"/>
                  </a:lnTo>
                  <a:lnTo>
                    <a:pt x="627" y="66"/>
                  </a:lnTo>
                  <a:lnTo>
                    <a:pt x="630" y="57"/>
                  </a:lnTo>
                  <a:lnTo>
                    <a:pt x="632" y="48"/>
                  </a:lnTo>
                  <a:lnTo>
                    <a:pt x="633" y="39"/>
                  </a:lnTo>
                  <a:lnTo>
                    <a:pt x="633" y="31"/>
                  </a:lnTo>
                  <a:lnTo>
                    <a:pt x="633" y="0"/>
                  </a:lnTo>
                  <a:lnTo>
                    <a:pt x="0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857F5370-BF8E-406B-BEAE-B1224615626A}"/>
              </a:ext>
            </a:extLst>
          </p:cNvPr>
          <p:cNvSpPr/>
          <p:nvPr/>
        </p:nvSpPr>
        <p:spPr>
          <a:xfrm>
            <a:off x="1274680" y="3368126"/>
            <a:ext cx="2549227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ثبت بیش از 20.000 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نمایندگی تجهیزات پزشکی 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برای توزیع کنندگان استان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0C310CC8-6624-4352-A642-89EF6FA7DCE6}"/>
              </a:ext>
            </a:extLst>
          </p:cNvPr>
          <p:cNvSpPr/>
          <p:nvPr/>
        </p:nvSpPr>
        <p:spPr>
          <a:xfrm>
            <a:off x="8853328" y="3473362"/>
            <a:ext cx="2959338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برگزاری کارگاه های آموزشی برای 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کلیه فعالین حوزه تجهیزات پزشکی</a:t>
            </a:r>
          </a:p>
          <a:p>
            <a:pPr algn="ctr">
              <a:lnSpc>
                <a:spcPts val="1900"/>
              </a:lnSpc>
            </a:pPr>
            <a:r>
              <a:rPr lang="fa-IR" sz="1600" dirty="0" smtClean="0">
                <a:solidFill>
                  <a:srgbClr val="003366"/>
                </a:solidFill>
                <a:cs typeface="B Yekan" panose="00000400000000000000" pitchFamily="2" charset="-78"/>
              </a:rPr>
              <a:t>اعم از مراکز درمانی و شرکت های فعال</a:t>
            </a:r>
            <a:endParaRPr lang="en-US" sz="1600" dirty="0">
              <a:solidFill>
                <a:srgbClr val="003366"/>
              </a:solidFill>
              <a:cs typeface="B Yekan" panose="00000400000000000000" pitchFamily="2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50161" y="49358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="" xmlns:a16="http://schemas.microsoft.com/office/drawing/2014/main" id="{9FDB6406-0CDB-4213-A1B6-DE47D953FE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0986099-F5F2-4E8B-BE17-81194861A0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05775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337933"/>
            <a:ext cx="11734800" cy="3985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b="1" dirty="0" smtClean="0">
                <a:solidFill>
                  <a:srgbClr val="006666"/>
                </a:solidFill>
                <a:cs typeface="B Yagut" panose="00000400000000000000" pitchFamily="2" charset="-78"/>
              </a:rPr>
              <a:t>اقدامات کرونا محور</a:t>
            </a:r>
            <a:endParaRPr lang="en-US" sz="2800" dirty="0">
              <a:solidFill>
                <a:srgbClr val="006666"/>
              </a:solidFill>
              <a:cs typeface="B Yagut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3E690F4-843A-47A5-8620-4FB01C0D8E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408622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apezoid 1">
            <a:extLst>
              <a:ext uri="{FF2B5EF4-FFF2-40B4-BE49-F238E27FC236}">
                <a16:creationId xmlns="" xmlns:a16="http://schemas.microsoft.com/office/drawing/2014/main" id="{5B804E9F-B6B5-41F9-9B63-9AF435FDC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-407825" y="3089685"/>
            <a:ext cx="4336142" cy="2044685"/>
          </a:xfrm>
          <a:prstGeom prst="trapezoi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rapezoid 42">
            <a:extLst>
              <a:ext uri="{FF2B5EF4-FFF2-40B4-BE49-F238E27FC236}">
                <a16:creationId xmlns="" xmlns:a16="http://schemas.microsoft.com/office/drawing/2014/main" id="{0092C447-C8E1-4B12-B012-E6D21CBB1F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718432" y="3089685"/>
            <a:ext cx="4336142" cy="2044685"/>
          </a:xfrm>
          <a:prstGeom prst="trapezoi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rapezoid 43">
            <a:extLst>
              <a:ext uri="{FF2B5EF4-FFF2-40B4-BE49-F238E27FC236}">
                <a16:creationId xmlns="" xmlns:a16="http://schemas.microsoft.com/office/drawing/2014/main" id="{7E139379-1914-4446-8D6D-984A47041A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927927" y="3089685"/>
            <a:ext cx="4336142" cy="2044685"/>
          </a:xfrm>
          <a:prstGeom prst="trapezoi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rapezoid 44">
            <a:extLst>
              <a:ext uri="{FF2B5EF4-FFF2-40B4-BE49-F238E27FC236}">
                <a16:creationId xmlns="" xmlns:a16="http://schemas.microsoft.com/office/drawing/2014/main" id="{F79B51BB-1B30-4ED8-B26D-21EE8BC675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152877" y="3089685"/>
            <a:ext cx="4336142" cy="2044685"/>
          </a:xfrm>
          <a:prstGeom prst="trapezoi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rapezoid 45">
            <a:extLst>
              <a:ext uri="{FF2B5EF4-FFF2-40B4-BE49-F238E27FC236}">
                <a16:creationId xmlns="" xmlns:a16="http://schemas.microsoft.com/office/drawing/2014/main" id="{89DA262E-0502-4E65-8ABA-E063880EAC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377826" y="2999868"/>
            <a:ext cx="4336142" cy="2044685"/>
          </a:xfrm>
          <a:prstGeom prst="trapezoid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8AA18108-5B8B-4147-84A7-D30A16BEC4EA}"/>
              </a:ext>
            </a:extLst>
          </p:cNvPr>
          <p:cNvSpPr/>
          <p:nvPr/>
        </p:nvSpPr>
        <p:spPr>
          <a:xfrm>
            <a:off x="885304" y="2656378"/>
            <a:ext cx="1685013" cy="245836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cs typeface="B Yekan" panose="00000400000000000000" pitchFamily="2" charset="-78"/>
              </a:rPr>
              <a:t> </a:t>
            </a:r>
            <a:r>
              <a:rPr lang="fa-IR" dirty="0" smtClean="0">
                <a:solidFill>
                  <a:schemeClr val="bg1"/>
                </a:solidFill>
                <a:cs typeface="B Yekan" panose="00000400000000000000" pitchFamily="2" charset="-78"/>
              </a:rPr>
              <a:t>ایجاد نظام توزیع جهت سهمیه بندی اقلام حفاظت  فردی مورد نیاز بیش از 1500 مرکز درمانی غیر دانشگاهی  </a:t>
            </a:r>
            <a:endParaRPr lang="en-US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A8534162-B6E2-4579-9DAD-AD8DE07459BC}"/>
              </a:ext>
            </a:extLst>
          </p:cNvPr>
          <p:cNvSpPr/>
          <p:nvPr/>
        </p:nvSpPr>
        <p:spPr>
          <a:xfrm>
            <a:off x="3053182" y="2914253"/>
            <a:ext cx="1752042" cy="204286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solidFill>
                  <a:schemeClr val="bg1"/>
                </a:solidFill>
                <a:cs typeface="B Yekan" panose="00000400000000000000" pitchFamily="2" charset="-78"/>
              </a:rPr>
              <a:t>تامین نیاز ماسک 25 دانشگاه و دانشکده پزشکی کشور توسط واحدهای تولیدی استان</a:t>
            </a:r>
            <a:endParaRPr lang="en-US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E1535E1C-6EBC-45D8-BCE1-D5B947A61FB6}"/>
              </a:ext>
            </a:extLst>
          </p:cNvPr>
          <p:cNvSpPr/>
          <p:nvPr/>
        </p:nvSpPr>
        <p:spPr>
          <a:xfrm>
            <a:off x="5163818" y="2914253"/>
            <a:ext cx="1752042" cy="20774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solidFill>
                  <a:schemeClr val="bg1"/>
                </a:solidFill>
                <a:cs typeface="B Yekan" panose="00000400000000000000" pitchFamily="2" charset="-78"/>
              </a:rPr>
              <a:t>افزایش 10 ها برابری ظرفیت تولید تجهیزات پزشکی در واحد های تولیدی استان</a:t>
            </a:r>
            <a:endParaRPr lang="en-US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8FF18A5-7B4E-4493-B38D-E732E033F82F}"/>
              </a:ext>
            </a:extLst>
          </p:cNvPr>
          <p:cNvSpPr/>
          <p:nvPr/>
        </p:nvSpPr>
        <p:spPr>
          <a:xfrm>
            <a:off x="7381497" y="2868048"/>
            <a:ext cx="1752042" cy="230832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خرید 663 میلیارد ریال تجهیزات پزشکی حفاظت فردی تا  نیمه</a:t>
            </a:r>
          </a:p>
          <a:p>
            <a:pPr algn="ctr">
              <a:lnSpc>
                <a:spcPct val="150000"/>
              </a:lnSpc>
            </a:pPr>
            <a:r>
              <a:rPr lang="fa-IR" sz="2000" dirty="0" smtClean="0">
                <a:solidFill>
                  <a:schemeClr val="bg1"/>
                </a:solidFill>
                <a:cs typeface="B Yekan" panose="00000400000000000000" pitchFamily="2" charset="-78"/>
              </a:rPr>
              <a:t> آبان ماه</a:t>
            </a:r>
            <a:endParaRPr lang="en-US" sz="2000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5BCD242F-9A97-473E-8E17-3F6C3C75CE68}"/>
              </a:ext>
            </a:extLst>
          </p:cNvPr>
          <p:cNvSpPr/>
          <p:nvPr/>
        </p:nvSpPr>
        <p:spPr>
          <a:xfrm>
            <a:off x="9621685" y="2868048"/>
            <a:ext cx="1670597" cy="20774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dirty="0" smtClean="0">
                <a:solidFill>
                  <a:schemeClr val="bg1"/>
                </a:solidFill>
                <a:cs typeface="B Yekan" panose="00000400000000000000" pitchFamily="2" charset="-78"/>
              </a:rPr>
              <a:t>خرید و توزیع متمرکز تجهیزات پزشکی حفاظت فردی مورد نیاز مراکز تابعه دانشگاه</a:t>
            </a:r>
            <a:endParaRPr lang="en-US" dirty="0">
              <a:solidFill>
                <a:schemeClr val="bg1"/>
              </a:solidFill>
              <a:cs typeface="B Yekan" panose="00000400000000000000" pitchFamily="2" charset="-78"/>
            </a:endParaRPr>
          </a:p>
        </p:txBody>
      </p:sp>
      <p:sp>
        <p:nvSpPr>
          <p:cNvPr id="56" name="Freeform 4197" descr="Icon of shopping cart.">
            <a:extLst>
              <a:ext uri="{FF2B5EF4-FFF2-40B4-BE49-F238E27FC236}">
                <a16:creationId xmlns="" xmlns:a16="http://schemas.microsoft.com/office/drawing/2014/main" id="{DEC447B3-FDD1-438D-A671-84CC56DF3DFC}"/>
              </a:ext>
            </a:extLst>
          </p:cNvPr>
          <p:cNvSpPr>
            <a:spLocks noEditPoints="1"/>
          </p:cNvSpPr>
          <p:nvPr/>
        </p:nvSpPr>
        <p:spPr bwMode="auto">
          <a:xfrm>
            <a:off x="1572237" y="2313021"/>
            <a:ext cx="380334" cy="348640"/>
          </a:xfrm>
          <a:custGeom>
            <a:avLst/>
            <a:gdLst>
              <a:gd name="T0" fmla="*/ 540 w 901"/>
              <a:gd name="T1" fmla="*/ 161 h 826"/>
              <a:gd name="T2" fmla="*/ 360 w 901"/>
              <a:gd name="T3" fmla="*/ 255 h 826"/>
              <a:gd name="T4" fmla="*/ 360 w 901"/>
              <a:gd name="T5" fmla="*/ 255 h 826"/>
              <a:gd name="T6" fmla="*/ 201 w 901"/>
              <a:gd name="T7" fmla="*/ 255 h 826"/>
              <a:gd name="T8" fmla="*/ 749 w 901"/>
              <a:gd name="T9" fmla="*/ 46 h 826"/>
              <a:gd name="T10" fmla="*/ 692 w 901"/>
              <a:gd name="T11" fmla="*/ 248 h 826"/>
              <a:gd name="T12" fmla="*/ 568 w 901"/>
              <a:gd name="T13" fmla="*/ 103 h 826"/>
              <a:gd name="T14" fmla="*/ 556 w 901"/>
              <a:gd name="T15" fmla="*/ 104 h 826"/>
              <a:gd name="T16" fmla="*/ 341 w 901"/>
              <a:gd name="T17" fmla="*/ 135 h 826"/>
              <a:gd name="T18" fmla="*/ 333 w 901"/>
              <a:gd name="T19" fmla="*/ 141 h 826"/>
              <a:gd name="T20" fmla="*/ 330 w 901"/>
              <a:gd name="T21" fmla="*/ 255 h 826"/>
              <a:gd name="T22" fmla="*/ 120 w 901"/>
              <a:gd name="T23" fmla="*/ 4 h 826"/>
              <a:gd name="T24" fmla="*/ 109 w 901"/>
              <a:gd name="T25" fmla="*/ 0 h 826"/>
              <a:gd name="T26" fmla="*/ 5 w 901"/>
              <a:gd name="T27" fmla="*/ 48 h 826"/>
              <a:gd name="T28" fmla="*/ 0 w 901"/>
              <a:gd name="T29" fmla="*/ 58 h 826"/>
              <a:gd name="T30" fmla="*/ 82 w 901"/>
              <a:gd name="T31" fmla="*/ 255 h 826"/>
              <a:gd name="T32" fmla="*/ 5 w 901"/>
              <a:gd name="T33" fmla="*/ 259 h 826"/>
              <a:gd name="T34" fmla="*/ 0 w 901"/>
              <a:gd name="T35" fmla="*/ 271 h 826"/>
              <a:gd name="T36" fmla="*/ 120 w 901"/>
              <a:gd name="T37" fmla="*/ 643 h 826"/>
              <a:gd name="T38" fmla="*/ 589 w 901"/>
              <a:gd name="T39" fmla="*/ 676 h 826"/>
              <a:gd name="T40" fmla="*/ 157 w 901"/>
              <a:gd name="T41" fmla="*/ 679 h 826"/>
              <a:gd name="T42" fmla="*/ 131 w 901"/>
              <a:gd name="T43" fmla="*/ 693 h 826"/>
              <a:gd name="T44" fmla="*/ 113 w 901"/>
              <a:gd name="T45" fmla="*/ 716 h 826"/>
              <a:gd name="T46" fmla="*/ 105 w 901"/>
              <a:gd name="T47" fmla="*/ 744 h 826"/>
              <a:gd name="T48" fmla="*/ 108 w 901"/>
              <a:gd name="T49" fmla="*/ 774 h 826"/>
              <a:gd name="T50" fmla="*/ 122 w 901"/>
              <a:gd name="T51" fmla="*/ 798 h 826"/>
              <a:gd name="T52" fmla="*/ 144 w 901"/>
              <a:gd name="T53" fmla="*/ 818 h 826"/>
              <a:gd name="T54" fmla="*/ 172 w 901"/>
              <a:gd name="T55" fmla="*/ 826 h 826"/>
              <a:gd name="T56" fmla="*/ 202 w 901"/>
              <a:gd name="T57" fmla="*/ 823 h 826"/>
              <a:gd name="T58" fmla="*/ 228 w 901"/>
              <a:gd name="T59" fmla="*/ 809 h 826"/>
              <a:gd name="T60" fmla="*/ 246 w 901"/>
              <a:gd name="T61" fmla="*/ 787 h 826"/>
              <a:gd name="T62" fmla="*/ 255 w 901"/>
              <a:gd name="T63" fmla="*/ 759 h 826"/>
              <a:gd name="T64" fmla="*/ 246 w 901"/>
              <a:gd name="T65" fmla="*/ 716 h 826"/>
              <a:gd name="T66" fmla="*/ 514 w 901"/>
              <a:gd name="T67" fmla="*/ 727 h 826"/>
              <a:gd name="T68" fmla="*/ 512 w 901"/>
              <a:gd name="T69" fmla="*/ 766 h 826"/>
              <a:gd name="T70" fmla="*/ 523 w 901"/>
              <a:gd name="T71" fmla="*/ 793 h 826"/>
              <a:gd name="T72" fmla="*/ 543 w 901"/>
              <a:gd name="T73" fmla="*/ 813 h 826"/>
              <a:gd name="T74" fmla="*/ 570 w 901"/>
              <a:gd name="T75" fmla="*/ 825 h 826"/>
              <a:gd name="T76" fmla="*/ 601 w 901"/>
              <a:gd name="T77" fmla="*/ 825 h 826"/>
              <a:gd name="T78" fmla="*/ 628 w 901"/>
              <a:gd name="T79" fmla="*/ 813 h 826"/>
              <a:gd name="T80" fmla="*/ 648 w 901"/>
              <a:gd name="T81" fmla="*/ 793 h 826"/>
              <a:gd name="T82" fmla="*/ 659 w 901"/>
              <a:gd name="T83" fmla="*/ 766 h 826"/>
              <a:gd name="T84" fmla="*/ 658 w 901"/>
              <a:gd name="T85" fmla="*/ 730 h 826"/>
              <a:gd name="T86" fmla="*/ 635 w 901"/>
              <a:gd name="T87" fmla="*/ 695 h 826"/>
              <a:gd name="T88" fmla="*/ 630 w 901"/>
              <a:gd name="T89" fmla="*/ 635 h 826"/>
              <a:gd name="T90" fmla="*/ 886 w 901"/>
              <a:gd name="T91" fmla="*/ 75 h 826"/>
              <a:gd name="T92" fmla="*/ 897 w 901"/>
              <a:gd name="T93" fmla="*/ 70 h 826"/>
              <a:gd name="T94" fmla="*/ 901 w 901"/>
              <a:gd name="T95" fmla="*/ 60 h 826"/>
              <a:gd name="T96" fmla="*/ 897 w 901"/>
              <a:gd name="T97" fmla="*/ 49 h 826"/>
              <a:gd name="T98" fmla="*/ 886 w 901"/>
              <a:gd name="T99" fmla="*/ 4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01" h="826">
                <a:moveTo>
                  <a:pt x="442" y="255"/>
                </a:moveTo>
                <a:lnTo>
                  <a:pt x="540" y="161"/>
                </a:lnTo>
                <a:lnTo>
                  <a:pt x="540" y="161"/>
                </a:lnTo>
                <a:lnTo>
                  <a:pt x="540" y="161"/>
                </a:lnTo>
                <a:lnTo>
                  <a:pt x="562" y="139"/>
                </a:lnTo>
                <a:lnTo>
                  <a:pt x="659" y="255"/>
                </a:lnTo>
                <a:lnTo>
                  <a:pt x="442" y="255"/>
                </a:lnTo>
                <a:close/>
                <a:moveTo>
                  <a:pt x="360" y="255"/>
                </a:moveTo>
                <a:lnTo>
                  <a:pt x="360" y="165"/>
                </a:lnTo>
                <a:lnTo>
                  <a:pt x="493" y="165"/>
                </a:lnTo>
                <a:lnTo>
                  <a:pt x="399" y="255"/>
                </a:lnTo>
                <a:lnTo>
                  <a:pt x="360" y="255"/>
                </a:lnTo>
                <a:close/>
                <a:moveTo>
                  <a:pt x="114" y="255"/>
                </a:moveTo>
                <a:lnTo>
                  <a:pt x="34" y="67"/>
                </a:lnTo>
                <a:lnTo>
                  <a:pt x="101" y="35"/>
                </a:lnTo>
                <a:lnTo>
                  <a:pt x="201" y="255"/>
                </a:lnTo>
                <a:lnTo>
                  <a:pt x="114" y="255"/>
                </a:lnTo>
                <a:close/>
                <a:moveTo>
                  <a:pt x="886" y="45"/>
                </a:moveTo>
                <a:lnTo>
                  <a:pt x="753" y="45"/>
                </a:lnTo>
                <a:lnTo>
                  <a:pt x="749" y="46"/>
                </a:lnTo>
                <a:lnTo>
                  <a:pt x="745" y="48"/>
                </a:lnTo>
                <a:lnTo>
                  <a:pt x="740" y="51"/>
                </a:lnTo>
                <a:lnTo>
                  <a:pt x="739" y="57"/>
                </a:lnTo>
                <a:lnTo>
                  <a:pt x="692" y="248"/>
                </a:lnTo>
                <a:lnTo>
                  <a:pt x="575" y="107"/>
                </a:lnTo>
                <a:lnTo>
                  <a:pt x="573" y="105"/>
                </a:lnTo>
                <a:lnTo>
                  <a:pt x="571" y="104"/>
                </a:lnTo>
                <a:lnTo>
                  <a:pt x="568" y="103"/>
                </a:lnTo>
                <a:lnTo>
                  <a:pt x="564" y="102"/>
                </a:lnTo>
                <a:lnTo>
                  <a:pt x="561" y="102"/>
                </a:lnTo>
                <a:lnTo>
                  <a:pt x="559" y="103"/>
                </a:lnTo>
                <a:lnTo>
                  <a:pt x="556" y="104"/>
                </a:lnTo>
                <a:lnTo>
                  <a:pt x="554" y="106"/>
                </a:lnTo>
                <a:lnTo>
                  <a:pt x="524" y="135"/>
                </a:lnTo>
                <a:lnTo>
                  <a:pt x="345" y="135"/>
                </a:lnTo>
                <a:lnTo>
                  <a:pt x="341" y="135"/>
                </a:lnTo>
                <a:lnTo>
                  <a:pt x="339" y="136"/>
                </a:lnTo>
                <a:lnTo>
                  <a:pt x="336" y="138"/>
                </a:lnTo>
                <a:lnTo>
                  <a:pt x="334" y="139"/>
                </a:lnTo>
                <a:lnTo>
                  <a:pt x="333" y="141"/>
                </a:lnTo>
                <a:lnTo>
                  <a:pt x="331" y="144"/>
                </a:lnTo>
                <a:lnTo>
                  <a:pt x="331" y="147"/>
                </a:lnTo>
                <a:lnTo>
                  <a:pt x="330" y="150"/>
                </a:lnTo>
                <a:lnTo>
                  <a:pt x="330" y="255"/>
                </a:lnTo>
                <a:lnTo>
                  <a:pt x="234" y="255"/>
                </a:lnTo>
                <a:lnTo>
                  <a:pt x="123" y="8"/>
                </a:lnTo>
                <a:lnTo>
                  <a:pt x="122" y="6"/>
                </a:lnTo>
                <a:lnTo>
                  <a:pt x="120" y="4"/>
                </a:lnTo>
                <a:lnTo>
                  <a:pt x="117" y="2"/>
                </a:lnTo>
                <a:lnTo>
                  <a:pt x="114" y="1"/>
                </a:lnTo>
                <a:lnTo>
                  <a:pt x="111" y="0"/>
                </a:lnTo>
                <a:lnTo>
                  <a:pt x="109" y="0"/>
                </a:lnTo>
                <a:lnTo>
                  <a:pt x="106" y="0"/>
                </a:lnTo>
                <a:lnTo>
                  <a:pt x="102" y="1"/>
                </a:lnTo>
                <a:lnTo>
                  <a:pt x="8" y="46"/>
                </a:lnTo>
                <a:lnTo>
                  <a:pt x="5" y="48"/>
                </a:lnTo>
                <a:lnTo>
                  <a:pt x="3" y="50"/>
                </a:lnTo>
                <a:lnTo>
                  <a:pt x="2" y="52"/>
                </a:lnTo>
                <a:lnTo>
                  <a:pt x="1" y="54"/>
                </a:lnTo>
                <a:lnTo>
                  <a:pt x="0" y="58"/>
                </a:lnTo>
                <a:lnTo>
                  <a:pt x="0" y="60"/>
                </a:lnTo>
                <a:lnTo>
                  <a:pt x="0" y="63"/>
                </a:lnTo>
                <a:lnTo>
                  <a:pt x="1" y="66"/>
                </a:lnTo>
                <a:lnTo>
                  <a:pt x="82" y="255"/>
                </a:lnTo>
                <a:lnTo>
                  <a:pt x="15" y="255"/>
                </a:lnTo>
                <a:lnTo>
                  <a:pt x="11" y="256"/>
                </a:lnTo>
                <a:lnTo>
                  <a:pt x="7" y="257"/>
                </a:lnTo>
                <a:lnTo>
                  <a:pt x="5" y="259"/>
                </a:lnTo>
                <a:lnTo>
                  <a:pt x="2" y="261"/>
                </a:lnTo>
                <a:lnTo>
                  <a:pt x="1" y="265"/>
                </a:lnTo>
                <a:lnTo>
                  <a:pt x="0" y="268"/>
                </a:lnTo>
                <a:lnTo>
                  <a:pt x="0" y="271"/>
                </a:lnTo>
                <a:lnTo>
                  <a:pt x="1" y="275"/>
                </a:lnTo>
                <a:lnTo>
                  <a:pt x="114" y="635"/>
                </a:lnTo>
                <a:lnTo>
                  <a:pt x="116" y="640"/>
                </a:lnTo>
                <a:lnTo>
                  <a:pt x="120" y="643"/>
                </a:lnTo>
                <a:lnTo>
                  <a:pt x="123" y="645"/>
                </a:lnTo>
                <a:lnTo>
                  <a:pt x="128" y="646"/>
                </a:lnTo>
                <a:lnTo>
                  <a:pt x="596" y="646"/>
                </a:lnTo>
                <a:lnTo>
                  <a:pt x="589" y="676"/>
                </a:lnTo>
                <a:lnTo>
                  <a:pt x="180" y="676"/>
                </a:lnTo>
                <a:lnTo>
                  <a:pt x="172" y="676"/>
                </a:lnTo>
                <a:lnTo>
                  <a:pt x="165" y="677"/>
                </a:lnTo>
                <a:lnTo>
                  <a:pt x="157" y="679"/>
                </a:lnTo>
                <a:lnTo>
                  <a:pt x="151" y="682"/>
                </a:lnTo>
                <a:lnTo>
                  <a:pt x="144" y="685"/>
                </a:lnTo>
                <a:lnTo>
                  <a:pt x="138" y="689"/>
                </a:lnTo>
                <a:lnTo>
                  <a:pt x="131" y="693"/>
                </a:lnTo>
                <a:lnTo>
                  <a:pt x="127" y="698"/>
                </a:lnTo>
                <a:lnTo>
                  <a:pt x="122" y="703"/>
                </a:lnTo>
                <a:lnTo>
                  <a:pt x="117" y="709"/>
                </a:lnTo>
                <a:lnTo>
                  <a:pt x="113" y="716"/>
                </a:lnTo>
                <a:lnTo>
                  <a:pt x="110" y="722"/>
                </a:lnTo>
                <a:lnTo>
                  <a:pt x="108" y="729"/>
                </a:lnTo>
                <a:lnTo>
                  <a:pt x="106" y="736"/>
                </a:lnTo>
                <a:lnTo>
                  <a:pt x="105" y="744"/>
                </a:lnTo>
                <a:lnTo>
                  <a:pt x="105" y="751"/>
                </a:lnTo>
                <a:lnTo>
                  <a:pt x="105" y="759"/>
                </a:lnTo>
                <a:lnTo>
                  <a:pt x="106" y="766"/>
                </a:lnTo>
                <a:lnTo>
                  <a:pt x="108" y="774"/>
                </a:lnTo>
                <a:lnTo>
                  <a:pt x="110" y="780"/>
                </a:lnTo>
                <a:lnTo>
                  <a:pt x="113" y="787"/>
                </a:lnTo>
                <a:lnTo>
                  <a:pt x="117" y="793"/>
                </a:lnTo>
                <a:lnTo>
                  <a:pt x="122" y="798"/>
                </a:lnTo>
                <a:lnTo>
                  <a:pt x="127" y="804"/>
                </a:lnTo>
                <a:lnTo>
                  <a:pt x="131" y="809"/>
                </a:lnTo>
                <a:lnTo>
                  <a:pt x="138" y="813"/>
                </a:lnTo>
                <a:lnTo>
                  <a:pt x="144" y="818"/>
                </a:lnTo>
                <a:lnTo>
                  <a:pt x="151" y="821"/>
                </a:lnTo>
                <a:lnTo>
                  <a:pt x="157" y="823"/>
                </a:lnTo>
                <a:lnTo>
                  <a:pt x="165" y="825"/>
                </a:lnTo>
                <a:lnTo>
                  <a:pt x="172" y="826"/>
                </a:lnTo>
                <a:lnTo>
                  <a:pt x="180" y="826"/>
                </a:lnTo>
                <a:lnTo>
                  <a:pt x="187" y="826"/>
                </a:lnTo>
                <a:lnTo>
                  <a:pt x="195" y="825"/>
                </a:lnTo>
                <a:lnTo>
                  <a:pt x="202" y="823"/>
                </a:lnTo>
                <a:lnTo>
                  <a:pt x="209" y="821"/>
                </a:lnTo>
                <a:lnTo>
                  <a:pt x="215" y="818"/>
                </a:lnTo>
                <a:lnTo>
                  <a:pt x="221" y="813"/>
                </a:lnTo>
                <a:lnTo>
                  <a:pt x="228" y="809"/>
                </a:lnTo>
                <a:lnTo>
                  <a:pt x="233" y="804"/>
                </a:lnTo>
                <a:lnTo>
                  <a:pt x="238" y="798"/>
                </a:lnTo>
                <a:lnTo>
                  <a:pt x="242" y="793"/>
                </a:lnTo>
                <a:lnTo>
                  <a:pt x="246" y="787"/>
                </a:lnTo>
                <a:lnTo>
                  <a:pt x="249" y="780"/>
                </a:lnTo>
                <a:lnTo>
                  <a:pt x="251" y="774"/>
                </a:lnTo>
                <a:lnTo>
                  <a:pt x="254" y="766"/>
                </a:lnTo>
                <a:lnTo>
                  <a:pt x="255" y="759"/>
                </a:lnTo>
                <a:lnTo>
                  <a:pt x="255" y="751"/>
                </a:lnTo>
                <a:lnTo>
                  <a:pt x="254" y="738"/>
                </a:lnTo>
                <a:lnTo>
                  <a:pt x="250" y="727"/>
                </a:lnTo>
                <a:lnTo>
                  <a:pt x="246" y="716"/>
                </a:lnTo>
                <a:lnTo>
                  <a:pt x="240" y="706"/>
                </a:lnTo>
                <a:lnTo>
                  <a:pt x="526" y="706"/>
                </a:lnTo>
                <a:lnTo>
                  <a:pt x="519" y="716"/>
                </a:lnTo>
                <a:lnTo>
                  <a:pt x="514" y="727"/>
                </a:lnTo>
                <a:lnTo>
                  <a:pt x="511" y="738"/>
                </a:lnTo>
                <a:lnTo>
                  <a:pt x="510" y="751"/>
                </a:lnTo>
                <a:lnTo>
                  <a:pt x="511" y="759"/>
                </a:lnTo>
                <a:lnTo>
                  <a:pt x="512" y="766"/>
                </a:lnTo>
                <a:lnTo>
                  <a:pt x="514" y="774"/>
                </a:lnTo>
                <a:lnTo>
                  <a:pt x="516" y="780"/>
                </a:lnTo>
                <a:lnTo>
                  <a:pt x="519" y="787"/>
                </a:lnTo>
                <a:lnTo>
                  <a:pt x="523" y="793"/>
                </a:lnTo>
                <a:lnTo>
                  <a:pt x="528" y="798"/>
                </a:lnTo>
                <a:lnTo>
                  <a:pt x="532" y="804"/>
                </a:lnTo>
                <a:lnTo>
                  <a:pt x="538" y="809"/>
                </a:lnTo>
                <a:lnTo>
                  <a:pt x="543" y="813"/>
                </a:lnTo>
                <a:lnTo>
                  <a:pt x="549" y="818"/>
                </a:lnTo>
                <a:lnTo>
                  <a:pt x="556" y="821"/>
                </a:lnTo>
                <a:lnTo>
                  <a:pt x="563" y="823"/>
                </a:lnTo>
                <a:lnTo>
                  <a:pt x="570" y="825"/>
                </a:lnTo>
                <a:lnTo>
                  <a:pt x="577" y="826"/>
                </a:lnTo>
                <a:lnTo>
                  <a:pt x="586" y="826"/>
                </a:lnTo>
                <a:lnTo>
                  <a:pt x="593" y="826"/>
                </a:lnTo>
                <a:lnTo>
                  <a:pt x="601" y="825"/>
                </a:lnTo>
                <a:lnTo>
                  <a:pt x="607" y="823"/>
                </a:lnTo>
                <a:lnTo>
                  <a:pt x="615" y="821"/>
                </a:lnTo>
                <a:lnTo>
                  <a:pt x="621" y="818"/>
                </a:lnTo>
                <a:lnTo>
                  <a:pt x="628" y="813"/>
                </a:lnTo>
                <a:lnTo>
                  <a:pt x="633" y="809"/>
                </a:lnTo>
                <a:lnTo>
                  <a:pt x="638" y="804"/>
                </a:lnTo>
                <a:lnTo>
                  <a:pt x="644" y="798"/>
                </a:lnTo>
                <a:lnTo>
                  <a:pt x="648" y="793"/>
                </a:lnTo>
                <a:lnTo>
                  <a:pt x="651" y="787"/>
                </a:lnTo>
                <a:lnTo>
                  <a:pt x="654" y="780"/>
                </a:lnTo>
                <a:lnTo>
                  <a:pt x="658" y="774"/>
                </a:lnTo>
                <a:lnTo>
                  <a:pt x="659" y="766"/>
                </a:lnTo>
                <a:lnTo>
                  <a:pt x="660" y="759"/>
                </a:lnTo>
                <a:lnTo>
                  <a:pt x="661" y="751"/>
                </a:lnTo>
                <a:lnTo>
                  <a:pt x="660" y="740"/>
                </a:lnTo>
                <a:lnTo>
                  <a:pt x="658" y="730"/>
                </a:lnTo>
                <a:lnTo>
                  <a:pt x="653" y="720"/>
                </a:lnTo>
                <a:lnTo>
                  <a:pt x="649" y="710"/>
                </a:lnTo>
                <a:lnTo>
                  <a:pt x="643" y="702"/>
                </a:lnTo>
                <a:lnTo>
                  <a:pt x="635" y="695"/>
                </a:lnTo>
                <a:lnTo>
                  <a:pt x="627" y="689"/>
                </a:lnTo>
                <a:lnTo>
                  <a:pt x="618" y="684"/>
                </a:lnTo>
                <a:lnTo>
                  <a:pt x="629" y="637"/>
                </a:lnTo>
                <a:lnTo>
                  <a:pt x="630" y="635"/>
                </a:lnTo>
                <a:lnTo>
                  <a:pt x="630" y="634"/>
                </a:lnTo>
                <a:lnTo>
                  <a:pt x="717" y="274"/>
                </a:lnTo>
                <a:lnTo>
                  <a:pt x="765" y="75"/>
                </a:lnTo>
                <a:lnTo>
                  <a:pt x="886" y="75"/>
                </a:lnTo>
                <a:lnTo>
                  <a:pt x="889" y="75"/>
                </a:lnTo>
                <a:lnTo>
                  <a:pt x="891" y="74"/>
                </a:lnTo>
                <a:lnTo>
                  <a:pt x="895" y="73"/>
                </a:lnTo>
                <a:lnTo>
                  <a:pt x="897" y="70"/>
                </a:lnTo>
                <a:lnTo>
                  <a:pt x="899" y="68"/>
                </a:lnTo>
                <a:lnTo>
                  <a:pt x="900" y="66"/>
                </a:lnTo>
                <a:lnTo>
                  <a:pt x="901" y="63"/>
                </a:lnTo>
                <a:lnTo>
                  <a:pt x="901" y="60"/>
                </a:lnTo>
                <a:lnTo>
                  <a:pt x="901" y="57"/>
                </a:lnTo>
                <a:lnTo>
                  <a:pt x="900" y="54"/>
                </a:lnTo>
                <a:lnTo>
                  <a:pt x="899" y="51"/>
                </a:lnTo>
                <a:lnTo>
                  <a:pt x="897" y="49"/>
                </a:lnTo>
                <a:lnTo>
                  <a:pt x="895" y="47"/>
                </a:lnTo>
                <a:lnTo>
                  <a:pt x="891" y="46"/>
                </a:lnTo>
                <a:lnTo>
                  <a:pt x="889" y="45"/>
                </a:lnTo>
                <a:lnTo>
                  <a:pt x="886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Freeform 4344" descr="Icon of wrench. ">
            <a:extLst>
              <a:ext uri="{FF2B5EF4-FFF2-40B4-BE49-F238E27FC236}">
                <a16:creationId xmlns="" xmlns:a16="http://schemas.microsoft.com/office/drawing/2014/main" id="{C131659B-1A41-4821-9349-1E69BBBB560E}"/>
              </a:ext>
            </a:extLst>
          </p:cNvPr>
          <p:cNvSpPr>
            <a:spLocks/>
          </p:cNvSpPr>
          <p:nvPr/>
        </p:nvSpPr>
        <p:spPr bwMode="auto">
          <a:xfrm>
            <a:off x="3742205" y="2300343"/>
            <a:ext cx="373996" cy="373996"/>
          </a:xfrm>
          <a:custGeom>
            <a:avLst/>
            <a:gdLst>
              <a:gd name="T0" fmla="*/ 853 w 886"/>
              <a:gd name="T1" fmla="*/ 137 h 886"/>
              <a:gd name="T2" fmla="*/ 842 w 886"/>
              <a:gd name="T3" fmla="*/ 134 h 886"/>
              <a:gd name="T4" fmla="*/ 833 w 886"/>
              <a:gd name="T5" fmla="*/ 138 h 886"/>
              <a:gd name="T6" fmla="*/ 646 w 886"/>
              <a:gd name="T7" fmla="*/ 172 h 886"/>
              <a:gd name="T8" fmla="*/ 754 w 886"/>
              <a:gd name="T9" fmla="*/ 46 h 886"/>
              <a:gd name="T10" fmla="*/ 754 w 886"/>
              <a:gd name="T11" fmla="*/ 37 h 886"/>
              <a:gd name="T12" fmla="*/ 747 w 886"/>
              <a:gd name="T13" fmla="*/ 29 h 886"/>
              <a:gd name="T14" fmla="*/ 704 w 886"/>
              <a:gd name="T15" fmla="*/ 12 h 886"/>
              <a:gd name="T16" fmla="*/ 659 w 886"/>
              <a:gd name="T17" fmla="*/ 2 h 886"/>
              <a:gd name="T18" fmla="*/ 615 w 886"/>
              <a:gd name="T19" fmla="*/ 0 h 886"/>
              <a:gd name="T20" fmla="*/ 577 w 886"/>
              <a:gd name="T21" fmla="*/ 6 h 886"/>
              <a:gd name="T22" fmla="*/ 539 w 886"/>
              <a:gd name="T23" fmla="*/ 15 h 886"/>
              <a:gd name="T24" fmla="*/ 505 w 886"/>
              <a:gd name="T25" fmla="*/ 31 h 886"/>
              <a:gd name="T26" fmla="*/ 473 w 886"/>
              <a:gd name="T27" fmla="*/ 52 h 886"/>
              <a:gd name="T28" fmla="*/ 443 w 886"/>
              <a:gd name="T29" fmla="*/ 76 h 886"/>
              <a:gd name="T30" fmla="*/ 405 w 886"/>
              <a:gd name="T31" fmla="*/ 124 h 886"/>
              <a:gd name="T32" fmla="*/ 380 w 886"/>
              <a:gd name="T33" fmla="*/ 178 h 886"/>
              <a:gd name="T34" fmla="*/ 368 w 886"/>
              <a:gd name="T35" fmla="*/ 235 h 886"/>
              <a:gd name="T36" fmla="*/ 368 w 886"/>
              <a:gd name="T37" fmla="*/ 293 h 886"/>
              <a:gd name="T38" fmla="*/ 382 w 886"/>
              <a:gd name="T39" fmla="*/ 351 h 886"/>
              <a:gd name="T40" fmla="*/ 21 w 886"/>
              <a:gd name="T41" fmla="*/ 738 h 886"/>
              <a:gd name="T42" fmla="*/ 7 w 886"/>
              <a:gd name="T43" fmla="*/ 762 h 886"/>
              <a:gd name="T44" fmla="*/ 1 w 886"/>
              <a:gd name="T45" fmla="*/ 787 h 886"/>
              <a:gd name="T46" fmla="*/ 2 w 886"/>
              <a:gd name="T47" fmla="*/ 813 h 886"/>
              <a:gd name="T48" fmla="*/ 11 w 886"/>
              <a:gd name="T49" fmla="*/ 838 h 886"/>
              <a:gd name="T50" fmla="*/ 27 w 886"/>
              <a:gd name="T51" fmla="*/ 860 h 886"/>
              <a:gd name="T52" fmla="*/ 48 w 886"/>
              <a:gd name="T53" fmla="*/ 875 h 886"/>
              <a:gd name="T54" fmla="*/ 73 w 886"/>
              <a:gd name="T55" fmla="*/ 884 h 886"/>
              <a:gd name="T56" fmla="*/ 99 w 886"/>
              <a:gd name="T57" fmla="*/ 885 h 886"/>
              <a:gd name="T58" fmla="*/ 125 w 886"/>
              <a:gd name="T59" fmla="*/ 879 h 886"/>
              <a:gd name="T60" fmla="*/ 148 w 886"/>
              <a:gd name="T61" fmla="*/ 866 h 886"/>
              <a:gd name="T62" fmla="*/ 530 w 886"/>
              <a:gd name="T63" fmla="*/ 502 h 886"/>
              <a:gd name="T64" fmla="*/ 570 w 886"/>
              <a:gd name="T65" fmla="*/ 515 h 886"/>
              <a:gd name="T66" fmla="*/ 612 w 886"/>
              <a:gd name="T67" fmla="*/ 520 h 886"/>
              <a:gd name="T68" fmla="*/ 626 w 886"/>
              <a:gd name="T69" fmla="*/ 520 h 886"/>
              <a:gd name="T70" fmla="*/ 664 w 886"/>
              <a:gd name="T71" fmla="*/ 518 h 886"/>
              <a:gd name="T72" fmla="*/ 702 w 886"/>
              <a:gd name="T73" fmla="*/ 509 h 886"/>
              <a:gd name="T74" fmla="*/ 737 w 886"/>
              <a:gd name="T75" fmla="*/ 496 h 886"/>
              <a:gd name="T76" fmla="*/ 769 w 886"/>
              <a:gd name="T77" fmla="*/ 477 h 886"/>
              <a:gd name="T78" fmla="*/ 800 w 886"/>
              <a:gd name="T79" fmla="*/ 454 h 886"/>
              <a:gd name="T80" fmla="*/ 837 w 886"/>
              <a:gd name="T81" fmla="*/ 413 h 886"/>
              <a:gd name="T82" fmla="*/ 867 w 886"/>
              <a:gd name="T83" fmla="*/ 360 h 886"/>
              <a:gd name="T84" fmla="*/ 883 w 886"/>
              <a:gd name="T85" fmla="*/ 301 h 886"/>
              <a:gd name="T86" fmla="*/ 885 w 886"/>
              <a:gd name="T87" fmla="*/ 241 h 886"/>
              <a:gd name="T88" fmla="*/ 873 w 886"/>
              <a:gd name="T89" fmla="*/ 181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86" h="886">
                <a:moveTo>
                  <a:pt x="857" y="143"/>
                </a:moveTo>
                <a:lnTo>
                  <a:pt x="855" y="139"/>
                </a:lnTo>
                <a:lnTo>
                  <a:pt x="853" y="137"/>
                </a:lnTo>
                <a:lnTo>
                  <a:pt x="849" y="135"/>
                </a:lnTo>
                <a:lnTo>
                  <a:pt x="846" y="133"/>
                </a:lnTo>
                <a:lnTo>
                  <a:pt x="842" y="134"/>
                </a:lnTo>
                <a:lnTo>
                  <a:pt x="839" y="135"/>
                </a:lnTo>
                <a:lnTo>
                  <a:pt x="836" y="136"/>
                </a:lnTo>
                <a:lnTo>
                  <a:pt x="833" y="138"/>
                </a:lnTo>
                <a:lnTo>
                  <a:pt x="712" y="259"/>
                </a:lnTo>
                <a:lnTo>
                  <a:pt x="646" y="259"/>
                </a:lnTo>
                <a:lnTo>
                  <a:pt x="646" y="172"/>
                </a:lnTo>
                <a:lnTo>
                  <a:pt x="751" y="53"/>
                </a:lnTo>
                <a:lnTo>
                  <a:pt x="753" y="49"/>
                </a:lnTo>
                <a:lnTo>
                  <a:pt x="754" y="46"/>
                </a:lnTo>
                <a:lnTo>
                  <a:pt x="755" y="43"/>
                </a:lnTo>
                <a:lnTo>
                  <a:pt x="755" y="39"/>
                </a:lnTo>
                <a:lnTo>
                  <a:pt x="754" y="37"/>
                </a:lnTo>
                <a:lnTo>
                  <a:pt x="752" y="33"/>
                </a:lnTo>
                <a:lnTo>
                  <a:pt x="750" y="31"/>
                </a:lnTo>
                <a:lnTo>
                  <a:pt x="747" y="29"/>
                </a:lnTo>
                <a:lnTo>
                  <a:pt x="733" y="23"/>
                </a:lnTo>
                <a:lnTo>
                  <a:pt x="719" y="16"/>
                </a:lnTo>
                <a:lnTo>
                  <a:pt x="704" y="12"/>
                </a:lnTo>
                <a:lnTo>
                  <a:pt x="689" y="8"/>
                </a:lnTo>
                <a:lnTo>
                  <a:pt x="674" y="5"/>
                </a:lnTo>
                <a:lnTo>
                  <a:pt x="659" y="2"/>
                </a:lnTo>
                <a:lnTo>
                  <a:pt x="643" y="1"/>
                </a:lnTo>
                <a:lnTo>
                  <a:pt x="628" y="0"/>
                </a:lnTo>
                <a:lnTo>
                  <a:pt x="615" y="0"/>
                </a:lnTo>
                <a:lnTo>
                  <a:pt x="602" y="1"/>
                </a:lnTo>
                <a:lnTo>
                  <a:pt x="589" y="3"/>
                </a:lnTo>
                <a:lnTo>
                  <a:pt x="577" y="6"/>
                </a:lnTo>
                <a:lnTo>
                  <a:pt x="564" y="8"/>
                </a:lnTo>
                <a:lnTo>
                  <a:pt x="552" y="11"/>
                </a:lnTo>
                <a:lnTo>
                  <a:pt x="539" y="15"/>
                </a:lnTo>
                <a:lnTo>
                  <a:pt x="527" y="19"/>
                </a:lnTo>
                <a:lnTo>
                  <a:pt x="516" y="25"/>
                </a:lnTo>
                <a:lnTo>
                  <a:pt x="505" y="31"/>
                </a:lnTo>
                <a:lnTo>
                  <a:pt x="493" y="37"/>
                </a:lnTo>
                <a:lnTo>
                  <a:pt x="482" y="44"/>
                </a:lnTo>
                <a:lnTo>
                  <a:pt x="473" y="52"/>
                </a:lnTo>
                <a:lnTo>
                  <a:pt x="462" y="59"/>
                </a:lnTo>
                <a:lnTo>
                  <a:pt x="452" y="68"/>
                </a:lnTo>
                <a:lnTo>
                  <a:pt x="443" y="76"/>
                </a:lnTo>
                <a:lnTo>
                  <a:pt x="429" y="91"/>
                </a:lnTo>
                <a:lnTo>
                  <a:pt x="416" y="107"/>
                </a:lnTo>
                <a:lnTo>
                  <a:pt x="405" y="124"/>
                </a:lnTo>
                <a:lnTo>
                  <a:pt x="396" y="141"/>
                </a:lnTo>
                <a:lnTo>
                  <a:pt x="387" y="160"/>
                </a:lnTo>
                <a:lnTo>
                  <a:pt x="380" y="178"/>
                </a:lnTo>
                <a:lnTo>
                  <a:pt x="374" y="196"/>
                </a:lnTo>
                <a:lnTo>
                  <a:pt x="370" y="215"/>
                </a:lnTo>
                <a:lnTo>
                  <a:pt x="368" y="235"/>
                </a:lnTo>
                <a:lnTo>
                  <a:pt x="366" y="254"/>
                </a:lnTo>
                <a:lnTo>
                  <a:pt x="367" y="274"/>
                </a:lnTo>
                <a:lnTo>
                  <a:pt x="368" y="293"/>
                </a:lnTo>
                <a:lnTo>
                  <a:pt x="371" y="313"/>
                </a:lnTo>
                <a:lnTo>
                  <a:pt x="376" y="332"/>
                </a:lnTo>
                <a:lnTo>
                  <a:pt x="382" y="351"/>
                </a:lnTo>
                <a:lnTo>
                  <a:pt x="390" y="369"/>
                </a:lnTo>
                <a:lnTo>
                  <a:pt x="27" y="732"/>
                </a:lnTo>
                <a:lnTo>
                  <a:pt x="21" y="738"/>
                </a:lnTo>
                <a:lnTo>
                  <a:pt x="16" y="746"/>
                </a:lnTo>
                <a:lnTo>
                  <a:pt x="11" y="753"/>
                </a:lnTo>
                <a:lnTo>
                  <a:pt x="7" y="762"/>
                </a:lnTo>
                <a:lnTo>
                  <a:pt x="4" y="769"/>
                </a:lnTo>
                <a:lnTo>
                  <a:pt x="2" y="778"/>
                </a:lnTo>
                <a:lnTo>
                  <a:pt x="1" y="787"/>
                </a:lnTo>
                <a:lnTo>
                  <a:pt x="0" y="796"/>
                </a:lnTo>
                <a:lnTo>
                  <a:pt x="1" y="805"/>
                </a:lnTo>
                <a:lnTo>
                  <a:pt x="2" y="813"/>
                </a:lnTo>
                <a:lnTo>
                  <a:pt x="4" y="822"/>
                </a:lnTo>
                <a:lnTo>
                  <a:pt x="7" y="830"/>
                </a:lnTo>
                <a:lnTo>
                  <a:pt x="11" y="838"/>
                </a:lnTo>
                <a:lnTo>
                  <a:pt x="15" y="845"/>
                </a:lnTo>
                <a:lnTo>
                  <a:pt x="20" y="853"/>
                </a:lnTo>
                <a:lnTo>
                  <a:pt x="27" y="860"/>
                </a:lnTo>
                <a:lnTo>
                  <a:pt x="33" y="866"/>
                </a:lnTo>
                <a:lnTo>
                  <a:pt x="41" y="871"/>
                </a:lnTo>
                <a:lnTo>
                  <a:pt x="48" y="875"/>
                </a:lnTo>
                <a:lnTo>
                  <a:pt x="55" y="879"/>
                </a:lnTo>
                <a:lnTo>
                  <a:pt x="64" y="882"/>
                </a:lnTo>
                <a:lnTo>
                  <a:pt x="73" y="884"/>
                </a:lnTo>
                <a:lnTo>
                  <a:pt x="81" y="885"/>
                </a:lnTo>
                <a:lnTo>
                  <a:pt x="91" y="886"/>
                </a:lnTo>
                <a:lnTo>
                  <a:pt x="99" y="885"/>
                </a:lnTo>
                <a:lnTo>
                  <a:pt x="108" y="884"/>
                </a:lnTo>
                <a:lnTo>
                  <a:pt x="116" y="882"/>
                </a:lnTo>
                <a:lnTo>
                  <a:pt x="125" y="879"/>
                </a:lnTo>
                <a:lnTo>
                  <a:pt x="133" y="875"/>
                </a:lnTo>
                <a:lnTo>
                  <a:pt x="140" y="871"/>
                </a:lnTo>
                <a:lnTo>
                  <a:pt x="148" y="866"/>
                </a:lnTo>
                <a:lnTo>
                  <a:pt x="154" y="860"/>
                </a:lnTo>
                <a:lnTo>
                  <a:pt x="517" y="497"/>
                </a:lnTo>
                <a:lnTo>
                  <a:pt x="530" y="502"/>
                </a:lnTo>
                <a:lnTo>
                  <a:pt x="543" y="507"/>
                </a:lnTo>
                <a:lnTo>
                  <a:pt x="556" y="512"/>
                </a:lnTo>
                <a:lnTo>
                  <a:pt x="570" y="515"/>
                </a:lnTo>
                <a:lnTo>
                  <a:pt x="584" y="517"/>
                </a:lnTo>
                <a:lnTo>
                  <a:pt x="598" y="519"/>
                </a:lnTo>
                <a:lnTo>
                  <a:pt x="612" y="520"/>
                </a:lnTo>
                <a:lnTo>
                  <a:pt x="626" y="520"/>
                </a:lnTo>
                <a:lnTo>
                  <a:pt x="626" y="520"/>
                </a:lnTo>
                <a:lnTo>
                  <a:pt x="626" y="520"/>
                </a:lnTo>
                <a:lnTo>
                  <a:pt x="639" y="520"/>
                </a:lnTo>
                <a:lnTo>
                  <a:pt x="651" y="519"/>
                </a:lnTo>
                <a:lnTo>
                  <a:pt x="664" y="518"/>
                </a:lnTo>
                <a:lnTo>
                  <a:pt x="677" y="516"/>
                </a:lnTo>
                <a:lnTo>
                  <a:pt x="689" y="513"/>
                </a:lnTo>
                <a:lnTo>
                  <a:pt x="702" y="509"/>
                </a:lnTo>
                <a:lnTo>
                  <a:pt x="714" y="505"/>
                </a:lnTo>
                <a:lnTo>
                  <a:pt x="725" y="501"/>
                </a:lnTo>
                <a:lnTo>
                  <a:pt x="737" y="496"/>
                </a:lnTo>
                <a:lnTo>
                  <a:pt x="748" y="490"/>
                </a:lnTo>
                <a:lnTo>
                  <a:pt x="758" y="484"/>
                </a:lnTo>
                <a:lnTo>
                  <a:pt x="769" y="477"/>
                </a:lnTo>
                <a:lnTo>
                  <a:pt x="780" y="470"/>
                </a:lnTo>
                <a:lnTo>
                  <a:pt x="791" y="462"/>
                </a:lnTo>
                <a:lnTo>
                  <a:pt x="800" y="454"/>
                </a:lnTo>
                <a:lnTo>
                  <a:pt x="810" y="444"/>
                </a:lnTo>
                <a:lnTo>
                  <a:pt x="824" y="429"/>
                </a:lnTo>
                <a:lnTo>
                  <a:pt x="837" y="413"/>
                </a:lnTo>
                <a:lnTo>
                  <a:pt x="848" y="396"/>
                </a:lnTo>
                <a:lnTo>
                  <a:pt x="858" y="378"/>
                </a:lnTo>
                <a:lnTo>
                  <a:pt x="867" y="360"/>
                </a:lnTo>
                <a:lnTo>
                  <a:pt x="873" y="340"/>
                </a:lnTo>
                <a:lnTo>
                  <a:pt x="878" y="321"/>
                </a:lnTo>
                <a:lnTo>
                  <a:pt x="883" y="301"/>
                </a:lnTo>
                <a:lnTo>
                  <a:pt x="885" y="282"/>
                </a:lnTo>
                <a:lnTo>
                  <a:pt x="886" y="261"/>
                </a:lnTo>
                <a:lnTo>
                  <a:pt x="885" y="241"/>
                </a:lnTo>
                <a:lnTo>
                  <a:pt x="883" y="221"/>
                </a:lnTo>
                <a:lnTo>
                  <a:pt x="878" y="200"/>
                </a:lnTo>
                <a:lnTo>
                  <a:pt x="873" y="181"/>
                </a:lnTo>
                <a:lnTo>
                  <a:pt x="865" y="162"/>
                </a:lnTo>
                <a:lnTo>
                  <a:pt x="857" y="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8" name="Group 57" descr="Icon of money. ">
            <a:extLst>
              <a:ext uri="{FF2B5EF4-FFF2-40B4-BE49-F238E27FC236}">
                <a16:creationId xmlns="" xmlns:a16="http://schemas.microsoft.com/office/drawing/2014/main" id="{8FB81822-E09C-4A9F-BCD2-4BB20E38DA03}"/>
              </a:ext>
            </a:extLst>
          </p:cNvPr>
          <p:cNvGrpSpPr/>
          <p:nvPr/>
        </p:nvGrpSpPr>
        <p:grpSpPr>
          <a:xfrm>
            <a:off x="5905833" y="2296118"/>
            <a:ext cx="380334" cy="382447"/>
            <a:chOff x="3746500" y="1344613"/>
            <a:chExt cx="285750" cy="287338"/>
          </a:xfrm>
          <a:solidFill>
            <a:schemeClr val="bg1"/>
          </a:solidFill>
        </p:grpSpPr>
        <p:sp>
          <p:nvSpPr>
            <p:cNvPr id="59" name="Freeform 497">
              <a:extLst>
                <a:ext uri="{FF2B5EF4-FFF2-40B4-BE49-F238E27FC236}">
                  <a16:creationId xmlns="" xmlns:a16="http://schemas.microsoft.com/office/drawing/2014/main" id="{4325703C-49C2-4EC8-BBAF-CE488FCB0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0" y="1344613"/>
              <a:ext cx="285750" cy="182563"/>
            </a:xfrm>
            <a:custGeom>
              <a:avLst/>
              <a:gdLst>
                <a:gd name="T0" fmla="*/ 0 w 903"/>
                <a:gd name="T1" fmla="*/ 0 h 573"/>
                <a:gd name="T2" fmla="*/ 0 w 903"/>
                <a:gd name="T3" fmla="*/ 467 h 573"/>
                <a:gd name="T4" fmla="*/ 1 w 903"/>
                <a:gd name="T5" fmla="*/ 459 h 573"/>
                <a:gd name="T6" fmla="*/ 2 w 903"/>
                <a:gd name="T7" fmla="*/ 453 h 573"/>
                <a:gd name="T8" fmla="*/ 5 w 903"/>
                <a:gd name="T9" fmla="*/ 446 h 573"/>
                <a:gd name="T10" fmla="*/ 8 w 903"/>
                <a:gd name="T11" fmla="*/ 440 h 573"/>
                <a:gd name="T12" fmla="*/ 12 w 903"/>
                <a:gd name="T13" fmla="*/ 434 h 573"/>
                <a:gd name="T14" fmla="*/ 18 w 903"/>
                <a:gd name="T15" fmla="*/ 428 h 573"/>
                <a:gd name="T16" fmla="*/ 23 w 903"/>
                <a:gd name="T17" fmla="*/ 423 h 573"/>
                <a:gd name="T18" fmla="*/ 30 w 903"/>
                <a:gd name="T19" fmla="*/ 419 h 573"/>
                <a:gd name="T20" fmla="*/ 30 w 903"/>
                <a:gd name="T21" fmla="*/ 30 h 573"/>
                <a:gd name="T22" fmla="*/ 873 w 903"/>
                <a:gd name="T23" fmla="*/ 30 h 573"/>
                <a:gd name="T24" fmla="*/ 873 w 903"/>
                <a:gd name="T25" fmla="*/ 543 h 573"/>
                <a:gd name="T26" fmla="*/ 481 w 903"/>
                <a:gd name="T27" fmla="*/ 543 h 573"/>
                <a:gd name="T28" fmla="*/ 481 w 903"/>
                <a:gd name="T29" fmla="*/ 573 h 573"/>
                <a:gd name="T30" fmla="*/ 903 w 903"/>
                <a:gd name="T31" fmla="*/ 573 h 573"/>
                <a:gd name="T32" fmla="*/ 903 w 903"/>
                <a:gd name="T33" fmla="*/ 0 h 573"/>
                <a:gd name="T34" fmla="*/ 0 w 903"/>
                <a:gd name="T35" fmla="*/ 0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3" h="573">
                  <a:moveTo>
                    <a:pt x="0" y="0"/>
                  </a:moveTo>
                  <a:lnTo>
                    <a:pt x="0" y="467"/>
                  </a:lnTo>
                  <a:lnTo>
                    <a:pt x="1" y="459"/>
                  </a:lnTo>
                  <a:lnTo>
                    <a:pt x="2" y="453"/>
                  </a:lnTo>
                  <a:lnTo>
                    <a:pt x="5" y="446"/>
                  </a:lnTo>
                  <a:lnTo>
                    <a:pt x="8" y="440"/>
                  </a:lnTo>
                  <a:lnTo>
                    <a:pt x="12" y="434"/>
                  </a:lnTo>
                  <a:lnTo>
                    <a:pt x="18" y="428"/>
                  </a:lnTo>
                  <a:lnTo>
                    <a:pt x="23" y="423"/>
                  </a:lnTo>
                  <a:lnTo>
                    <a:pt x="30" y="419"/>
                  </a:lnTo>
                  <a:lnTo>
                    <a:pt x="30" y="30"/>
                  </a:lnTo>
                  <a:lnTo>
                    <a:pt x="873" y="30"/>
                  </a:lnTo>
                  <a:lnTo>
                    <a:pt x="873" y="543"/>
                  </a:lnTo>
                  <a:lnTo>
                    <a:pt x="481" y="543"/>
                  </a:lnTo>
                  <a:lnTo>
                    <a:pt x="481" y="573"/>
                  </a:lnTo>
                  <a:lnTo>
                    <a:pt x="903" y="573"/>
                  </a:lnTo>
                  <a:lnTo>
                    <a:pt x="90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98">
              <a:extLst>
                <a:ext uri="{FF2B5EF4-FFF2-40B4-BE49-F238E27FC236}">
                  <a16:creationId xmlns="" xmlns:a16="http://schemas.microsoft.com/office/drawing/2014/main" id="{A721923B-8DD3-47E1-B174-6D9950E77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1373188"/>
              <a:ext cx="228600" cy="125413"/>
            </a:xfrm>
            <a:custGeom>
              <a:avLst/>
              <a:gdLst>
                <a:gd name="T0" fmla="*/ 330 w 723"/>
                <a:gd name="T1" fmla="*/ 283 h 392"/>
                <a:gd name="T2" fmla="*/ 295 w 723"/>
                <a:gd name="T3" fmla="*/ 263 h 392"/>
                <a:gd name="T4" fmla="*/ 269 w 723"/>
                <a:gd name="T5" fmla="*/ 232 h 392"/>
                <a:gd name="T6" fmla="*/ 257 w 723"/>
                <a:gd name="T7" fmla="*/ 192 h 392"/>
                <a:gd name="T8" fmla="*/ 260 w 723"/>
                <a:gd name="T9" fmla="*/ 151 h 392"/>
                <a:gd name="T10" fmla="*/ 281 w 723"/>
                <a:gd name="T11" fmla="*/ 115 h 392"/>
                <a:gd name="T12" fmla="*/ 312 w 723"/>
                <a:gd name="T13" fmla="*/ 90 h 392"/>
                <a:gd name="T14" fmla="*/ 350 w 723"/>
                <a:gd name="T15" fmla="*/ 77 h 392"/>
                <a:gd name="T16" fmla="*/ 392 w 723"/>
                <a:gd name="T17" fmla="*/ 81 h 392"/>
                <a:gd name="T18" fmla="*/ 429 w 723"/>
                <a:gd name="T19" fmla="*/ 100 h 392"/>
                <a:gd name="T20" fmla="*/ 454 w 723"/>
                <a:gd name="T21" fmla="*/ 131 h 392"/>
                <a:gd name="T22" fmla="*/ 466 w 723"/>
                <a:gd name="T23" fmla="*/ 171 h 392"/>
                <a:gd name="T24" fmla="*/ 462 w 723"/>
                <a:gd name="T25" fmla="*/ 213 h 392"/>
                <a:gd name="T26" fmla="*/ 443 w 723"/>
                <a:gd name="T27" fmla="*/ 248 h 392"/>
                <a:gd name="T28" fmla="*/ 412 w 723"/>
                <a:gd name="T29" fmla="*/ 274 h 392"/>
                <a:gd name="T30" fmla="*/ 372 w 723"/>
                <a:gd name="T31" fmla="*/ 287 h 392"/>
                <a:gd name="T32" fmla="*/ 96 w 723"/>
                <a:gd name="T33" fmla="*/ 151 h 392"/>
                <a:gd name="T34" fmla="*/ 68 w 723"/>
                <a:gd name="T35" fmla="*/ 131 h 392"/>
                <a:gd name="T36" fmla="*/ 61 w 723"/>
                <a:gd name="T37" fmla="*/ 97 h 392"/>
                <a:gd name="T38" fmla="*/ 80 w 723"/>
                <a:gd name="T39" fmla="*/ 69 h 392"/>
                <a:gd name="T40" fmla="*/ 114 w 723"/>
                <a:gd name="T41" fmla="*/ 63 h 392"/>
                <a:gd name="T42" fmla="*/ 143 w 723"/>
                <a:gd name="T43" fmla="*/ 81 h 392"/>
                <a:gd name="T44" fmla="*/ 150 w 723"/>
                <a:gd name="T45" fmla="*/ 115 h 392"/>
                <a:gd name="T46" fmla="*/ 131 w 723"/>
                <a:gd name="T47" fmla="*/ 144 h 392"/>
                <a:gd name="T48" fmla="*/ 106 w 723"/>
                <a:gd name="T49" fmla="*/ 152 h 392"/>
                <a:gd name="T50" fmla="*/ 642 w 723"/>
                <a:gd name="T51" fmla="*/ 249 h 392"/>
                <a:gd name="T52" fmla="*/ 661 w 723"/>
                <a:gd name="T53" fmla="*/ 278 h 392"/>
                <a:gd name="T54" fmla="*/ 655 w 723"/>
                <a:gd name="T55" fmla="*/ 313 h 392"/>
                <a:gd name="T56" fmla="*/ 626 w 723"/>
                <a:gd name="T57" fmla="*/ 331 h 392"/>
                <a:gd name="T58" fmla="*/ 592 w 723"/>
                <a:gd name="T59" fmla="*/ 324 h 392"/>
                <a:gd name="T60" fmla="*/ 573 w 723"/>
                <a:gd name="T61" fmla="*/ 297 h 392"/>
                <a:gd name="T62" fmla="*/ 580 w 723"/>
                <a:gd name="T63" fmla="*/ 262 h 392"/>
                <a:gd name="T64" fmla="*/ 608 w 723"/>
                <a:gd name="T65" fmla="*/ 243 h 392"/>
                <a:gd name="T66" fmla="*/ 669 w 723"/>
                <a:gd name="T67" fmla="*/ 392 h 392"/>
                <a:gd name="T68" fmla="*/ 691 w 723"/>
                <a:gd name="T69" fmla="*/ 386 h 392"/>
                <a:gd name="T70" fmla="*/ 709 w 723"/>
                <a:gd name="T71" fmla="*/ 371 h 392"/>
                <a:gd name="T72" fmla="*/ 720 w 723"/>
                <a:gd name="T73" fmla="*/ 350 h 392"/>
                <a:gd name="T74" fmla="*/ 723 w 723"/>
                <a:gd name="T75" fmla="*/ 62 h 392"/>
                <a:gd name="T76" fmla="*/ 718 w 723"/>
                <a:gd name="T77" fmla="*/ 38 h 392"/>
                <a:gd name="T78" fmla="*/ 705 w 723"/>
                <a:gd name="T79" fmla="*/ 19 h 392"/>
                <a:gd name="T80" fmla="*/ 686 w 723"/>
                <a:gd name="T81" fmla="*/ 6 h 392"/>
                <a:gd name="T82" fmla="*/ 663 w 723"/>
                <a:gd name="T83" fmla="*/ 2 h 392"/>
                <a:gd name="T84" fmla="*/ 43 w 723"/>
                <a:gd name="T85" fmla="*/ 4 h 392"/>
                <a:gd name="T86" fmla="*/ 22 w 723"/>
                <a:gd name="T87" fmla="*/ 14 h 392"/>
                <a:gd name="T88" fmla="*/ 7 w 723"/>
                <a:gd name="T89" fmla="*/ 33 h 392"/>
                <a:gd name="T90" fmla="*/ 1 w 723"/>
                <a:gd name="T91" fmla="*/ 55 h 392"/>
                <a:gd name="T92" fmla="*/ 46 w 723"/>
                <a:gd name="T93" fmla="*/ 294 h 392"/>
                <a:gd name="T94" fmla="*/ 151 w 723"/>
                <a:gd name="T95" fmla="*/ 287 h 392"/>
                <a:gd name="T96" fmla="*/ 244 w 723"/>
                <a:gd name="T97" fmla="*/ 293 h 392"/>
                <a:gd name="T98" fmla="*/ 326 w 723"/>
                <a:gd name="T99" fmla="*/ 312 h 392"/>
                <a:gd name="T100" fmla="*/ 373 w 723"/>
                <a:gd name="T101" fmla="*/ 337 h 392"/>
                <a:gd name="T102" fmla="*/ 389 w 723"/>
                <a:gd name="T103" fmla="*/ 3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3" h="392">
                  <a:moveTo>
                    <a:pt x="361" y="287"/>
                  </a:moveTo>
                  <a:lnTo>
                    <a:pt x="350" y="287"/>
                  </a:lnTo>
                  <a:lnTo>
                    <a:pt x="341" y="285"/>
                  </a:lnTo>
                  <a:lnTo>
                    <a:pt x="330" y="283"/>
                  </a:lnTo>
                  <a:lnTo>
                    <a:pt x="320" y="278"/>
                  </a:lnTo>
                  <a:lnTo>
                    <a:pt x="312" y="274"/>
                  </a:lnTo>
                  <a:lnTo>
                    <a:pt x="302" y="269"/>
                  </a:lnTo>
                  <a:lnTo>
                    <a:pt x="295" y="263"/>
                  </a:lnTo>
                  <a:lnTo>
                    <a:pt x="287" y="256"/>
                  </a:lnTo>
                  <a:lnTo>
                    <a:pt x="281" y="248"/>
                  </a:lnTo>
                  <a:lnTo>
                    <a:pt x="274" y="241"/>
                  </a:lnTo>
                  <a:lnTo>
                    <a:pt x="269" y="232"/>
                  </a:lnTo>
                  <a:lnTo>
                    <a:pt x="265" y="223"/>
                  </a:lnTo>
                  <a:lnTo>
                    <a:pt x="260" y="213"/>
                  </a:lnTo>
                  <a:lnTo>
                    <a:pt x="258" y="203"/>
                  </a:lnTo>
                  <a:lnTo>
                    <a:pt x="257" y="192"/>
                  </a:lnTo>
                  <a:lnTo>
                    <a:pt x="256" y="182"/>
                  </a:lnTo>
                  <a:lnTo>
                    <a:pt x="257" y="171"/>
                  </a:lnTo>
                  <a:lnTo>
                    <a:pt x="258" y="160"/>
                  </a:lnTo>
                  <a:lnTo>
                    <a:pt x="260" y="151"/>
                  </a:lnTo>
                  <a:lnTo>
                    <a:pt x="265" y="141"/>
                  </a:lnTo>
                  <a:lnTo>
                    <a:pt x="269" y="131"/>
                  </a:lnTo>
                  <a:lnTo>
                    <a:pt x="274" y="123"/>
                  </a:lnTo>
                  <a:lnTo>
                    <a:pt x="281" y="115"/>
                  </a:lnTo>
                  <a:lnTo>
                    <a:pt x="287" y="108"/>
                  </a:lnTo>
                  <a:lnTo>
                    <a:pt x="295" y="100"/>
                  </a:lnTo>
                  <a:lnTo>
                    <a:pt x="302" y="95"/>
                  </a:lnTo>
                  <a:lnTo>
                    <a:pt x="312" y="90"/>
                  </a:lnTo>
                  <a:lnTo>
                    <a:pt x="320" y="84"/>
                  </a:lnTo>
                  <a:lnTo>
                    <a:pt x="330" y="81"/>
                  </a:lnTo>
                  <a:lnTo>
                    <a:pt x="341" y="79"/>
                  </a:lnTo>
                  <a:lnTo>
                    <a:pt x="350" y="77"/>
                  </a:lnTo>
                  <a:lnTo>
                    <a:pt x="361" y="77"/>
                  </a:lnTo>
                  <a:lnTo>
                    <a:pt x="372" y="77"/>
                  </a:lnTo>
                  <a:lnTo>
                    <a:pt x="383" y="79"/>
                  </a:lnTo>
                  <a:lnTo>
                    <a:pt x="392" y="81"/>
                  </a:lnTo>
                  <a:lnTo>
                    <a:pt x="403" y="84"/>
                  </a:lnTo>
                  <a:lnTo>
                    <a:pt x="412" y="90"/>
                  </a:lnTo>
                  <a:lnTo>
                    <a:pt x="420" y="95"/>
                  </a:lnTo>
                  <a:lnTo>
                    <a:pt x="429" y="100"/>
                  </a:lnTo>
                  <a:lnTo>
                    <a:pt x="436" y="108"/>
                  </a:lnTo>
                  <a:lnTo>
                    <a:pt x="443" y="115"/>
                  </a:lnTo>
                  <a:lnTo>
                    <a:pt x="449" y="123"/>
                  </a:lnTo>
                  <a:lnTo>
                    <a:pt x="454" y="131"/>
                  </a:lnTo>
                  <a:lnTo>
                    <a:pt x="459" y="141"/>
                  </a:lnTo>
                  <a:lnTo>
                    <a:pt x="462" y="151"/>
                  </a:lnTo>
                  <a:lnTo>
                    <a:pt x="465" y="160"/>
                  </a:lnTo>
                  <a:lnTo>
                    <a:pt x="466" y="171"/>
                  </a:lnTo>
                  <a:lnTo>
                    <a:pt x="467" y="182"/>
                  </a:lnTo>
                  <a:lnTo>
                    <a:pt x="466" y="192"/>
                  </a:lnTo>
                  <a:lnTo>
                    <a:pt x="465" y="203"/>
                  </a:lnTo>
                  <a:lnTo>
                    <a:pt x="462" y="213"/>
                  </a:lnTo>
                  <a:lnTo>
                    <a:pt x="459" y="223"/>
                  </a:lnTo>
                  <a:lnTo>
                    <a:pt x="454" y="232"/>
                  </a:lnTo>
                  <a:lnTo>
                    <a:pt x="449" y="241"/>
                  </a:lnTo>
                  <a:lnTo>
                    <a:pt x="443" y="248"/>
                  </a:lnTo>
                  <a:lnTo>
                    <a:pt x="436" y="256"/>
                  </a:lnTo>
                  <a:lnTo>
                    <a:pt x="429" y="263"/>
                  </a:lnTo>
                  <a:lnTo>
                    <a:pt x="420" y="269"/>
                  </a:lnTo>
                  <a:lnTo>
                    <a:pt x="412" y="274"/>
                  </a:lnTo>
                  <a:lnTo>
                    <a:pt x="403" y="278"/>
                  </a:lnTo>
                  <a:lnTo>
                    <a:pt x="392" y="283"/>
                  </a:lnTo>
                  <a:lnTo>
                    <a:pt x="383" y="285"/>
                  </a:lnTo>
                  <a:lnTo>
                    <a:pt x="372" y="287"/>
                  </a:lnTo>
                  <a:lnTo>
                    <a:pt x="361" y="287"/>
                  </a:lnTo>
                  <a:lnTo>
                    <a:pt x="361" y="287"/>
                  </a:lnTo>
                  <a:close/>
                  <a:moveTo>
                    <a:pt x="106" y="152"/>
                  </a:moveTo>
                  <a:lnTo>
                    <a:pt x="96" y="151"/>
                  </a:lnTo>
                  <a:lnTo>
                    <a:pt x="88" y="149"/>
                  </a:lnTo>
                  <a:lnTo>
                    <a:pt x="80" y="144"/>
                  </a:lnTo>
                  <a:lnTo>
                    <a:pt x="74" y="139"/>
                  </a:lnTo>
                  <a:lnTo>
                    <a:pt x="68" y="131"/>
                  </a:lnTo>
                  <a:lnTo>
                    <a:pt x="64" y="124"/>
                  </a:lnTo>
                  <a:lnTo>
                    <a:pt x="61" y="115"/>
                  </a:lnTo>
                  <a:lnTo>
                    <a:pt x="61" y="107"/>
                  </a:lnTo>
                  <a:lnTo>
                    <a:pt x="61" y="97"/>
                  </a:lnTo>
                  <a:lnTo>
                    <a:pt x="64" y="88"/>
                  </a:lnTo>
                  <a:lnTo>
                    <a:pt x="68" y="81"/>
                  </a:lnTo>
                  <a:lnTo>
                    <a:pt x="74" y="74"/>
                  </a:lnTo>
                  <a:lnTo>
                    <a:pt x="80" y="69"/>
                  </a:lnTo>
                  <a:lnTo>
                    <a:pt x="88" y="65"/>
                  </a:lnTo>
                  <a:lnTo>
                    <a:pt x="96" y="63"/>
                  </a:lnTo>
                  <a:lnTo>
                    <a:pt x="106" y="62"/>
                  </a:lnTo>
                  <a:lnTo>
                    <a:pt x="114" y="63"/>
                  </a:lnTo>
                  <a:lnTo>
                    <a:pt x="123" y="65"/>
                  </a:lnTo>
                  <a:lnTo>
                    <a:pt x="131" y="69"/>
                  </a:lnTo>
                  <a:lnTo>
                    <a:pt x="137" y="74"/>
                  </a:lnTo>
                  <a:lnTo>
                    <a:pt x="143" y="81"/>
                  </a:lnTo>
                  <a:lnTo>
                    <a:pt x="147" y="88"/>
                  </a:lnTo>
                  <a:lnTo>
                    <a:pt x="150" y="97"/>
                  </a:lnTo>
                  <a:lnTo>
                    <a:pt x="151" y="107"/>
                  </a:lnTo>
                  <a:lnTo>
                    <a:pt x="150" y="115"/>
                  </a:lnTo>
                  <a:lnTo>
                    <a:pt x="148" y="124"/>
                  </a:lnTo>
                  <a:lnTo>
                    <a:pt x="143" y="131"/>
                  </a:lnTo>
                  <a:lnTo>
                    <a:pt x="137" y="139"/>
                  </a:lnTo>
                  <a:lnTo>
                    <a:pt x="131" y="144"/>
                  </a:lnTo>
                  <a:lnTo>
                    <a:pt x="123" y="149"/>
                  </a:lnTo>
                  <a:lnTo>
                    <a:pt x="114" y="151"/>
                  </a:lnTo>
                  <a:lnTo>
                    <a:pt x="106" y="152"/>
                  </a:lnTo>
                  <a:lnTo>
                    <a:pt x="106" y="152"/>
                  </a:lnTo>
                  <a:close/>
                  <a:moveTo>
                    <a:pt x="617" y="242"/>
                  </a:moveTo>
                  <a:lnTo>
                    <a:pt x="626" y="243"/>
                  </a:lnTo>
                  <a:lnTo>
                    <a:pt x="635" y="245"/>
                  </a:lnTo>
                  <a:lnTo>
                    <a:pt x="642" y="249"/>
                  </a:lnTo>
                  <a:lnTo>
                    <a:pt x="650" y="255"/>
                  </a:lnTo>
                  <a:lnTo>
                    <a:pt x="655" y="262"/>
                  </a:lnTo>
                  <a:lnTo>
                    <a:pt x="659" y="270"/>
                  </a:lnTo>
                  <a:lnTo>
                    <a:pt x="661" y="278"/>
                  </a:lnTo>
                  <a:lnTo>
                    <a:pt x="663" y="287"/>
                  </a:lnTo>
                  <a:lnTo>
                    <a:pt x="661" y="297"/>
                  </a:lnTo>
                  <a:lnTo>
                    <a:pt x="659" y="305"/>
                  </a:lnTo>
                  <a:lnTo>
                    <a:pt x="655" y="313"/>
                  </a:lnTo>
                  <a:lnTo>
                    <a:pt x="650" y="319"/>
                  </a:lnTo>
                  <a:lnTo>
                    <a:pt x="642" y="324"/>
                  </a:lnTo>
                  <a:lnTo>
                    <a:pt x="635" y="329"/>
                  </a:lnTo>
                  <a:lnTo>
                    <a:pt x="626" y="331"/>
                  </a:lnTo>
                  <a:lnTo>
                    <a:pt x="617" y="332"/>
                  </a:lnTo>
                  <a:lnTo>
                    <a:pt x="608" y="331"/>
                  </a:lnTo>
                  <a:lnTo>
                    <a:pt x="600" y="329"/>
                  </a:lnTo>
                  <a:lnTo>
                    <a:pt x="592" y="324"/>
                  </a:lnTo>
                  <a:lnTo>
                    <a:pt x="585" y="319"/>
                  </a:lnTo>
                  <a:lnTo>
                    <a:pt x="580" y="313"/>
                  </a:lnTo>
                  <a:lnTo>
                    <a:pt x="576" y="305"/>
                  </a:lnTo>
                  <a:lnTo>
                    <a:pt x="573" y="297"/>
                  </a:lnTo>
                  <a:lnTo>
                    <a:pt x="572" y="287"/>
                  </a:lnTo>
                  <a:lnTo>
                    <a:pt x="573" y="278"/>
                  </a:lnTo>
                  <a:lnTo>
                    <a:pt x="576" y="270"/>
                  </a:lnTo>
                  <a:lnTo>
                    <a:pt x="580" y="262"/>
                  </a:lnTo>
                  <a:lnTo>
                    <a:pt x="585" y="255"/>
                  </a:lnTo>
                  <a:lnTo>
                    <a:pt x="592" y="249"/>
                  </a:lnTo>
                  <a:lnTo>
                    <a:pt x="600" y="245"/>
                  </a:lnTo>
                  <a:lnTo>
                    <a:pt x="608" y="243"/>
                  </a:lnTo>
                  <a:lnTo>
                    <a:pt x="617" y="242"/>
                  </a:lnTo>
                  <a:close/>
                  <a:moveTo>
                    <a:pt x="391" y="392"/>
                  </a:moveTo>
                  <a:lnTo>
                    <a:pt x="663" y="392"/>
                  </a:lnTo>
                  <a:lnTo>
                    <a:pt x="669" y="392"/>
                  </a:lnTo>
                  <a:lnTo>
                    <a:pt x="674" y="391"/>
                  </a:lnTo>
                  <a:lnTo>
                    <a:pt x="681" y="390"/>
                  </a:lnTo>
                  <a:lnTo>
                    <a:pt x="686" y="388"/>
                  </a:lnTo>
                  <a:lnTo>
                    <a:pt x="691" y="386"/>
                  </a:lnTo>
                  <a:lnTo>
                    <a:pt x="697" y="382"/>
                  </a:lnTo>
                  <a:lnTo>
                    <a:pt x="701" y="379"/>
                  </a:lnTo>
                  <a:lnTo>
                    <a:pt x="705" y="375"/>
                  </a:lnTo>
                  <a:lnTo>
                    <a:pt x="709" y="371"/>
                  </a:lnTo>
                  <a:lnTo>
                    <a:pt x="713" y="366"/>
                  </a:lnTo>
                  <a:lnTo>
                    <a:pt x="715" y="361"/>
                  </a:lnTo>
                  <a:lnTo>
                    <a:pt x="718" y="356"/>
                  </a:lnTo>
                  <a:lnTo>
                    <a:pt x="720" y="350"/>
                  </a:lnTo>
                  <a:lnTo>
                    <a:pt x="721" y="345"/>
                  </a:lnTo>
                  <a:lnTo>
                    <a:pt x="723" y="338"/>
                  </a:lnTo>
                  <a:lnTo>
                    <a:pt x="723" y="332"/>
                  </a:lnTo>
                  <a:lnTo>
                    <a:pt x="723" y="62"/>
                  </a:lnTo>
                  <a:lnTo>
                    <a:pt x="723" y="55"/>
                  </a:lnTo>
                  <a:lnTo>
                    <a:pt x="721" y="49"/>
                  </a:lnTo>
                  <a:lnTo>
                    <a:pt x="720" y="43"/>
                  </a:lnTo>
                  <a:lnTo>
                    <a:pt x="718" y="38"/>
                  </a:lnTo>
                  <a:lnTo>
                    <a:pt x="715" y="33"/>
                  </a:lnTo>
                  <a:lnTo>
                    <a:pt x="713" y="27"/>
                  </a:lnTo>
                  <a:lnTo>
                    <a:pt x="709" y="23"/>
                  </a:lnTo>
                  <a:lnTo>
                    <a:pt x="705" y="19"/>
                  </a:lnTo>
                  <a:lnTo>
                    <a:pt x="701" y="14"/>
                  </a:lnTo>
                  <a:lnTo>
                    <a:pt x="697" y="11"/>
                  </a:lnTo>
                  <a:lnTo>
                    <a:pt x="691" y="8"/>
                  </a:lnTo>
                  <a:lnTo>
                    <a:pt x="686" y="6"/>
                  </a:lnTo>
                  <a:lnTo>
                    <a:pt x="681" y="4"/>
                  </a:lnTo>
                  <a:lnTo>
                    <a:pt x="674" y="3"/>
                  </a:lnTo>
                  <a:lnTo>
                    <a:pt x="669" y="2"/>
                  </a:lnTo>
                  <a:lnTo>
                    <a:pt x="663" y="2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8" y="3"/>
                  </a:lnTo>
                  <a:lnTo>
                    <a:pt x="43" y="4"/>
                  </a:lnTo>
                  <a:lnTo>
                    <a:pt x="37" y="6"/>
                  </a:lnTo>
                  <a:lnTo>
                    <a:pt x="32" y="8"/>
                  </a:lnTo>
                  <a:lnTo>
                    <a:pt x="27" y="11"/>
                  </a:lnTo>
                  <a:lnTo>
                    <a:pt x="22" y="14"/>
                  </a:lnTo>
                  <a:lnTo>
                    <a:pt x="18" y="19"/>
                  </a:lnTo>
                  <a:lnTo>
                    <a:pt x="14" y="23"/>
                  </a:lnTo>
                  <a:lnTo>
                    <a:pt x="10" y="27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304"/>
                  </a:lnTo>
                  <a:lnTo>
                    <a:pt x="22" y="299"/>
                  </a:lnTo>
                  <a:lnTo>
                    <a:pt x="46" y="294"/>
                  </a:lnTo>
                  <a:lnTo>
                    <a:pt x="68" y="291"/>
                  </a:lnTo>
                  <a:lnTo>
                    <a:pt x="90" y="290"/>
                  </a:lnTo>
                  <a:lnTo>
                    <a:pt x="126" y="288"/>
                  </a:lnTo>
                  <a:lnTo>
                    <a:pt x="151" y="287"/>
                  </a:lnTo>
                  <a:lnTo>
                    <a:pt x="172" y="288"/>
                  </a:lnTo>
                  <a:lnTo>
                    <a:pt x="206" y="289"/>
                  </a:lnTo>
                  <a:lnTo>
                    <a:pt x="225" y="291"/>
                  </a:lnTo>
                  <a:lnTo>
                    <a:pt x="244" y="293"/>
                  </a:lnTo>
                  <a:lnTo>
                    <a:pt x="266" y="297"/>
                  </a:lnTo>
                  <a:lnTo>
                    <a:pt x="286" y="300"/>
                  </a:lnTo>
                  <a:lnTo>
                    <a:pt x="306" y="305"/>
                  </a:lnTo>
                  <a:lnTo>
                    <a:pt x="326" y="312"/>
                  </a:lnTo>
                  <a:lnTo>
                    <a:pt x="344" y="318"/>
                  </a:lnTo>
                  <a:lnTo>
                    <a:pt x="360" y="327"/>
                  </a:lnTo>
                  <a:lnTo>
                    <a:pt x="366" y="332"/>
                  </a:lnTo>
                  <a:lnTo>
                    <a:pt x="373" y="337"/>
                  </a:lnTo>
                  <a:lnTo>
                    <a:pt x="378" y="343"/>
                  </a:lnTo>
                  <a:lnTo>
                    <a:pt x="383" y="349"/>
                  </a:lnTo>
                  <a:lnTo>
                    <a:pt x="387" y="356"/>
                  </a:lnTo>
                  <a:lnTo>
                    <a:pt x="389" y="362"/>
                  </a:lnTo>
                  <a:lnTo>
                    <a:pt x="391" y="369"/>
                  </a:lnTo>
                  <a:lnTo>
                    <a:pt x="391" y="377"/>
                  </a:lnTo>
                  <a:lnTo>
                    <a:pt x="391" y="3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99">
              <a:extLst>
                <a:ext uri="{FF2B5EF4-FFF2-40B4-BE49-F238E27FC236}">
                  <a16:creationId xmlns="" xmlns:a16="http://schemas.microsoft.com/office/drawing/2014/main" id="{A8E6691B-D48E-4F27-BFB8-39275098B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98613"/>
              <a:ext cx="133350" cy="33338"/>
            </a:xfrm>
            <a:custGeom>
              <a:avLst/>
              <a:gdLst>
                <a:gd name="T0" fmla="*/ 0 w 421"/>
                <a:gd name="T1" fmla="*/ 44 h 104"/>
                <a:gd name="T2" fmla="*/ 2 w 421"/>
                <a:gd name="T3" fmla="*/ 52 h 104"/>
                <a:gd name="T4" fmla="*/ 5 w 421"/>
                <a:gd name="T5" fmla="*/ 56 h 104"/>
                <a:gd name="T6" fmla="*/ 6 w 421"/>
                <a:gd name="T7" fmla="*/ 59 h 104"/>
                <a:gd name="T8" fmla="*/ 11 w 421"/>
                <a:gd name="T9" fmla="*/ 65 h 104"/>
                <a:gd name="T10" fmla="*/ 13 w 421"/>
                <a:gd name="T11" fmla="*/ 65 h 104"/>
                <a:gd name="T12" fmla="*/ 31 w 421"/>
                <a:gd name="T13" fmla="*/ 76 h 104"/>
                <a:gd name="T14" fmla="*/ 32 w 421"/>
                <a:gd name="T15" fmla="*/ 77 h 104"/>
                <a:gd name="T16" fmla="*/ 41 w 421"/>
                <a:gd name="T17" fmla="*/ 80 h 104"/>
                <a:gd name="T18" fmla="*/ 45 w 421"/>
                <a:gd name="T19" fmla="*/ 81 h 104"/>
                <a:gd name="T20" fmla="*/ 53 w 421"/>
                <a:gd name="T21" fmla="*/ 84 h 104"/>
                <a:gd name="T22" fmla="*/ 61 w 421"/>
                <a:gd name="T23" fmla="*/ 86 h 104"/>
                <a:gd name="T24" fmla="*/ 66 w 421"/>
                <a:gd name="T25" fmla="*/ 87 h 104"/>
                <a:gd name="T26" fmla="*/ 98 w 421"/>
                <a:gd name="T27" fmla="*/ 95 h 104"/>
                <a:gd name="T28" fmla="*/ 133 w 421"/>
                <a:gd name="T29" fmla="*/ 99 h 104"/>
                <a:gd name="T30" fmla="*/ 197 w 421"/>
                <a:gd name="T31" fmla="*/ 104 h 104"/>
                <a:gd name="T32" fmla="*/ 211 w 421"/>
                <a:gd name="T33" fmla="*/ 104 h 104"/>
                <a:gd name="T34" fmla="*/ 225 w 421"/>
                <a:gd name="T35" fmla="*/ 104 h 104"/>
                <a:gd name="T36" fmla="*/ 289 w 421"/>
                <a:gd name="T37" fmla="*/ 99 h 104"/>
                <a:gd name="T38" fmla="*/ 322 w 421"/>
                <a:gd name="T39" fmla="*/ 95 h 104"/>
                <a:gd name="T40" fmla="*/ 356 w 421"/>
                <a:gd name="T41" fmla="*/ 87 h 104"/>
                <a:gd name="T42" fmla="*/ 360 w 421"/>
                <a:gd name="T43" fmla="*/ 86 h 104"/>
                <a:gd name="T44" fmla="*/ 368 w 421"/>
                <a:gd name="T45" fmla="*/ 84 h 104"/>
                <a:gd name="T46" fmla="*/ 376 w 421"/>
                <a:gd name="T47" fmla="*/ 81 h 104"/>
                <a:gd name="T48" fmla="*/ 379 w 421"/>
                <a:gd name="T49" fmla="*/ 80 h 104"/>
                <a:gd name="T50" fmla="*/ 390 w 421"/>
                <a:gd name="T51" fmla="*/ 77 h 104"/>
                <a:gd name="T52" fmla="*/ 391 w 421"/>
                <a:gd name="T53" fmla="*/ 76 h 104"/>
                <a:gd name="T54" fmla="*/ 409 w 421"/>
                <a:gd name="T55" fmla="*/ 65 h 104"/>
                <a:gd name="T56" fmla="*/ 409 w 421"/>
                <a:gd name="T57" fmla="*/ 65 h 104"/>
                <a:gd name="T58" fmla="*/ 416 w 421"/>
                <a:gd name="T59" fmla="*/ 59 h 104"/>
                <a:gd name="T60" fmla="*/ 417 w 421"/>
                <a:gd name="T61" fmla="*/ 56 h 104"/>
                <a:gd name="T62" fmla="*/ 420 w 421"/>
                <a:gd name="T63" fmla="*/ 52 h 104"/>
                <a:gd name="T64" fmla="*/ 421 w 421"/>
                <a:gd name="T65" fmla="*/ 44 h 104"/>
                <a:gd name="T66" fmla="*/ 410 w 421"/>
                <a:gd name="T67" fmla="*/ 4 h 104"/>
                <a:gd name="T68" fmla="*/ 386 w 421"/>
                <a:gd name="T69" fmla="*/ 10 h 104"/>
                <a:gd name="T70" fmla="*/ 344 w 421"/>
                <a:gd name="T71" fmla="*/ 19 h 104"/>
                <a:gd name="T72" fmla="*/ 284 w 421"/>
                <a:gd name="T73" fmla="*/ 25 h 104"/>
                <a:gd name="T74" fmla="*/ 231 w 421"/>
                <a:gd name="T75" fmla="*/ 28 h 104"/>
                <a:gd name="T76" fmla="*/ 191 w 421"/>
                <a:gd name="T77" fmla="*/ 28 h 104"/>
                <a:gd name="T78" fmla="*/ 138 w 421"/>
                <a:gd name="T79" fmla="*/ 25 h 104"/>
                <a:gd name="T80" fmla="*/ 78 w 421"/>
                <a:gd name="T81" fmla="*/ 19 h 104"/>
                <a:gd name="T82" fmla="*/ 35 w 421"/>
                <a:gd name="T83" fmla="*/ 10 h 104"/>
                <a:gd name="T84" fmla="*/ 10 w 421"/>
                <a:gd name="T85" fmla="*/ 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1" h="104">
                  <a:moveTo>
                    <a:pt x="0" y="0"/>
                  </a:moveTo>
                  <a:lnTo>
                    <a:pt x="0" y="44"/>
                  </a:lnTo>
                  <a:lnTo>
                    <a:pt x="1" y="48"/>
                  </a:lnTo>
                  <a:lnTo>
                    <a:pt x="2" y="52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6" y="59"/>
                  </a:lnTo>
                  <a:lnTo>
                    <a:pt x="8" y="62"/>
                  </a:lnTo>
                  <a:lnTo>
                    <a:pt x="11" y="65"/>
                  </a:lnTo>
                  <a:lnTo>
                    <a:pt x="11" y="65"/>
                  </a:lnTo>
                  <a:lnTo>
                    <a:pt x="13" y="65"/>
                  </a:lnTo>
                  <a:lnTo>
                    <a:pt x="20" y="70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2" y="77"/>
                  </a:lnTo>
                  <a:lnTo>
                    <a:pt x="36" y="79"/>
                  </a:lnTo>
                  <a:lnTo>
                    <a:pt x="41" y="80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9" y="83"/>
                  </a:lnTo>
                  <a:lnTo>
                    <a:pt x="53" y="84"/>
                  </a:lnTo>
                  <a:lnTo>
                    <a:pt x="58" y="85"/>
                  </a:lnTo>
                  <a:lnTo>
                    <a:pt x="61" y="86"/>
                  </a:lnTo>
                  <a:lnTo>
                    <a:pt x="64" y="87"/>
                  </a:lnTo>
                  <a:lnTo>
                    <a:pt x="66" y="87"/>
                  </a:lnTo>
                  <a:lnTo>
                    <a:pt x="82" y="92"/>
                  </a:lnTo>
                  <a:lnTo>
                    <a:pt x="98" y="95"/>
                  </a:lnTo>
                  <a:lnTo>
                    <a:pt x="115" y="97"/>
                  </a:lnTo>
                  <a:lnTo>
                    <a:pt x="133" y="99"/>
                  </a:lnTo>
                  <a:lnTo>
                    <a:pt x="166" y="102"/>
                  </a:lnTo>
                  <a:lnTo>
                    <a:pt x="197" y="104"/>
                  </a:lnTo>
                  <a:lnTo>
                    <a:pt x="203" y="104"/>
                  </a:lnTo>
                  <a:lnTo>
                    <a:pt x="211" y="104"/>
                  </a:lnTo>
                  <a:lnTo>
                    <a:pt x="217" y="104"/>
                  </a:lnTo>
                  <a:lnTo>
                    <a:pt x="225" y="104"/>
                  </a:lnTo>
                  <a:lnTo>
                    <a:pt x="255" y="102"/>
                  </a:lnTo>
                  <a:lnTo>
                    <a:pt x="289" y="99"/>
                  </a:lnTo>
                  <a:lnTo>
                    <a:pt x="306" y="97"/>
                  </a:lnTo>
                  <a:lnTo>
                    <a:pt x="322" y="95"/>
                  </a:lnTo>
                  <a:lnTo>
                    <a:pt x="340" y="92"/>
                  </a:lnTo>
                  <a:lnTo>
                    <a:pt x="356" y="87"/>
                  </a:lnTo>
                  <a:lnTo>
                    <a:pt x="358" y="87"/>
                  </a:lnTo>
                  <a:lnTo>
                    <a:pt x="360" y="86"/>
                  </a:lnTo>
                  <a:lnTo>
                    <a:pt x="364" y="85"/>
                  </a:lnTo>
                  <a:lnTo>
                    <a:pt x="368" y="84"/>
                  </a:lnTo>
                  <a:lnTo>
                    <a:pt x="372" y="83"/>
                  </a:lnTo>
                  <a:lnTo>
                    <a:pt x="376" y="81"/>
                  </a:lnTo>
                  <a:lnTo>
                    <a:pt x="378" y="81"/>
                  </a:lnTo>
                  <a:lnTo>
                    <a:pt x="379" y="80"/>
                  </a:lnTo>
                  <a:lnTo>
                    <a:pt x="385" y="79"/>
                  </a:lnTo>
                  <a:lnTo>
                    <a:pt x="390" y="77"/>
                  </a:lnTo>
                  <a:lnTo>
                    <a:pt x="390" y="76"/>
                  </a:lnTo>
                  <a:lnTo>
                    <a:pt x="391" y="76"/>
                  </a:lnTo>
                  <a:lnTo>
                    <a:pt x="401" y="70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09" y="65"/>
                  </a:lnTo>
                  <a:lnTo>
                    <a:pt x="413" y="62"/>
                  </a:lnTo>
                  <a:lnTo>
                    <a:pt x="416" y="59"/>
                  </a:lnTo>
                  <a:lnTo>
                    <a:pt x="417" y="57"/>
                  </a:lnTo>
                  <a:lnTo>
                    <a:pt x="417" y="56"/>
                  </a:lnTo>
                  <a:lnTo>
                    <a:pt x="419" y="54"/>
                  </a:lnTo>
                  <a:lnTo>
                    <a:pt x="420" y="52"/>
                  </a:lnTo>
                  <a:lnTo>
                    <a:pt x="421" y="48"/>
                  </a:lnTo>
                  <a:lnTo>
                    <a:pt x="421" y="44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7"/>
                  </a:lnTo>
                  <a:lnTo>
                    <a:pt x="386" y="10"/>
                  </a:lnTo>
                  <a:lnTo>
                    <a:pt x="373" y="13"/>
                  </a:lnTo>
                  <a:lnTo>
                    <a:pt x="344" y="19"/>
                  </a:lnTo>
                  <a:lnTo>
                    <a:pt x="314" y="23"/>
                  </a:lnTo>
                  <a:lnTo>
                    <a:pt x="284" y="25"/>
                  </a:lnTo>
                  <a:lnTo>
                    <a:pt x="256" y="27"/>
                  </a:lnTo>
                  <a:lnTo>
                    <a:pt x="231" y="28"/>
                  </a:lnTo>
                  <a:lnTo>
                    <a:pt x="211" y="28"/>
                  </a:lnTo>
                  <a:lnTo>
                    <a:pt x="191" y="28"/>
                  </a:lnTo>
                  <a:lnTo>
                    <a:pt x="166" y="27"/>
                  </a:lnTo>
                  <a:lnTo>
                    <a:pt x="138" y="25"/>
                  </a:lnTo>
                  <a:lnTo>
                    <a:pt x="108" y="23"/>
                  </a:lnTo>
                  <a:lnTo>
                    <a:pt x="78" y="19"/>
                  </a:lnTo>
                  <a:lnTo>
                    <a:pt x="49" y="13"/>
                  </a:lnTo>
                  <a:lnTo>
                    <a:pt x="35" y="10"/>
                  </a:lnTo>
                  <a:lnTo>
                    <a:pt x="22" y="7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00">
              <a:extLst>
                <a:ext uri="{FF2B5EF4-FFF2-40B4-BE49-F238E27FC236}">
                  <a16:creationId xmlns="" xmlns:a16="http://schemas.microsoft.com/office/drawing/2014/main" id="{5839F0C0-A423-4156-855A-E09BBC0F1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474788"/>
              <a:ext cx="133350" cy="28575"/>
            </a:xfrm>
            <a:custGeom>
              <a:avLst/>
              <a:gdLst>
                <a:gd name="T0" fmla="*/ 420 w 420"/>
                <a:gd name="T1" fmla="*/ 58 h 90"/>
                <a:gd name="T2" fmla="*/ 419 w 420"/>
                <a:gd name="T3" fmla="*/ 55 h 90"/>
                <a:gd name="T4" fmla="*/ 418 w 420"/>
                <a:gd name="T5" fmla="*/ 50 h 90"/>
                <a:gd name="T6" fmla="*/ 416 w 420"/>
                <a:gd name="T7" fmla="*/ 47 h 90"/>
                <a:gd name="T8" fmla="*/ 413 w 420"/>
                <a:gd name="T9" fmla="*/ 44 h 90"/>
                <a:gd name="T10" fmla="*/ 406 w 420"/>
                <a:gd name="T11" fmla="*/ 37 h 90"/>
                <a:gd name="T12" fmla="*/ 397 w 420"/>
                <a:gd name="T13" fmla="*/ 32 h 90"/>
                <a:gd name="T14" fmla="*/ 386 w 420"/>
                <a:gd name="T15" fmla="*/ 27 h 90"/>
                <a:gd name="T16" fmla="*/ 374 w 420"/>
                <a:gd name="T17" fmla="*/ 22 h 90"/>
                <a:gd name="T18" fmla="*/ 360 w 420"/>
                <a:gd name="T19" fmla="*/ 18 h 90"/>
                <a:gd name="T20" fmla="*/ 345 w 420"/>
                <a:gd name="T21" fmla="*/ 14 h 90"/>
                <a:gd name="T22" fmla="*/ 313 w 420"/>
                <a:gd name="T23" fmla="*/ 9 h 90"/>
                <a:gd name="T24" fmla="*/ 277 w 420"/>
                <a:gd name="T25" fmla="*/ 3 h 90"/>
                <a:gd name="T26" fmla="*/ 243 w 420"/>
                <a:gd name="T27" fmla="*/ 1 h 90"/>
                <a:gd name="T28" fmla="*/ 210 w 420"/>
                <a:gd name="T29" fmla="*/ 0 h 90"/>
                <a:gd name="T30" fmla="*/ 172 w 420"/>
                <a:gd name="T31" fmla="*/ 1 h 90"/>
                <a:gd name="T32" fmla="*/ 133 w 420"/>
                <a:gd name="T33" fmla="*/ 4 h 90"/>
                <a:gd name="T34" fmla="*/ 113 w 420"/>
                <a:gd name="T35" fmla="*/ 7 h 90"/>
                <a:gd name="T36" fmla="*/ 94 w 420"/>
                <a:gd name="T37" fmla="*/ 11 h 90"/>
                <a:gd name="T38" fmla="*/ 76 w 420"/>
                <a:gd name="T39" fmla="*/ 14 h 90"/>
                <a:gd name="T40" fmla="*/ 59 w 420"/>
                <a:gd name="T41" fmla="*/ 18 h 90"/>
                <a:gd name="T42" fmla="*/ 59 w 420"/>
                <a:gd name="T43" fmla="*/ 18 h 90"/>
                <a:gd name="T44" fmla="*/ 55 w 420"/>
                <a:gd name="T45" fmla="*/ 19 h 90"/>
                <a:gd name="T46" fmla="*/ 52 w 420"/>
                <a:gd name="T47" fmla="*/ 20 h 90"/>
                <a:gd name="T48" fmla="*/ 48 w 420"/>
                <a:gd name="T49" fmla="*/ 21 h 90"/>
                <a:gd name="T50" fmla="*/ 44 w 420"/>
                <a:gd name="T51" fmla="*/ 22 h 90"/>
                <a:gd name="T52" fmla="*/ 43 w 420"/>
                <a:gd name="T53" fmla="*/ 24 h 90"/>
                <a:gd name="T54" fmla="*/ 40 w 420"/>
                <a:gd name="T55" fmla="*/ 24 h 90"/>
                <a:gd name="T56" fmla="*/ 35 w 420"/>
                <a:gd name="T57" fmla="*/ 26 h 90"/>
                <a:gd name="T58" fmla="*/ 31 w 420"/>
                <a:gd name="T59" fmla="*/ 28 h 90"/>
                <a:gd name="T60" fmla="*/ 30 w 420"/>
                <a:gd name="T61" fmla="*/ 28 h 90"/>
                <a:gd name="T62" fmla="*/ 30 w 420"/>
                <a:gd name="T63" fmla="*/ 28 h 90"/>
                <a:gd name="T64" fmla="*/ 19 w 420"/>
                <a:gd name="T65" fmla="*/ 33 h 90"/>
                <a:gd name="T66" fmla="*/ 12 w 420"/>
                <a:gd name="T67" fmla="*/ 40 h 90"/>
                <a:gd name="T68" fmla="*/ 10 w 420"/>
                <a:gd name="T69" fmla="*/ 40 h 90"/>
                <a:gd name="T70" fmla="*/ 10 w 420"/>
                <a:gd name="T71" fmla="*/ 40 h 90"/>
                <a:gd name="T72" fmla="*/ 7 w 420"/>
                <a:gd name="T73" fmla="*/ 43 h 90"/>
                <a:gd name="T74" fmla="*/ 5 w 420"/>
                <a:gd name="T75" fmla="*/ 46 h 90"/>
                <a:gd name="T76" fmla="*/ 4 w 420"/>
                <a:gd name="T77" fmla="*/ 47 h 90"/>
                <a:gd name="T78" fmla="*/ 4 w 420"/>
                <a:gd name="T79" fmla="*/ 48 h 90"/>
                <a:gd name="T80" fmla="*/ 2 w 420"/>
                <a:gd name="T81" fmla="*/ 50 h 90"/>
                <a:gd name="T82" fmla="*/ 1 w 420"/>
                <a:gd name="T83" fmla="*/ 52 h 90"/>
                <a:gd name="T84" fmla="*/ 0 w 420"/>
                <a:gd name="T85" fmla="*/ 56 h 90"/>
                <a:gd name="T86" fmla="*/ 0 w 420"/>
                <a:gd name="T87" fmla="*/ 58 h 90"/>
                <a:gd name="T88" fmla="*/ 8 w 420"/>
                <a:gd name="T89" fmla="*/ 63 h 90"/>
                <a:gd name="T90" fmla="*/ 22 w 420"/>
                <a:gd name="T91" fmla="*/ 68 h 90"/>
                <a:gd name="T92" fmla="*/ 43 w 420"/>
                <a:gd name="T93" fmla="*/ 74 h 90"/>
                <a:gd name="T94" fmla="*/ 67 w 420"/>
                <a:gd name="T95" fmla="*/ 78 h 90"/>
                <a:gd name="T96" fmla="*/ 96 w 420"/>
                <a:gd name="T97" fmla="*/ 84 h 90"/>
                <a:gd name="T98" fmla="*/ 131 w 420"/>
                <a:gd name="T99" fmla="*/ 87 h 90"/>
                <a:gd name="T100" fmla="*/ 168 w 420"/>
                <a:gd name="T101" fmla="*/ 90 h 90"/>
                <a:gd name="T102" fmla="*/ 210 w 420"/>
                <a:gd name="T103" fmla="*/ 90 h 90"/>
                <a:gd name="T104" fmla="*/ 251 w 420"/>
                <a:gd name="T105" fmla="*/ 90 h 90"/>
                <a:gd name="T106" fmla="*/ 289 w 420"/>
                <a:gd name="T107" fmla="*/ 87 h 90"/>
                <a:gd name="T108" fmla="*/ 323 w 420"/>
                <a:gd name="T109" fmla="*/ 84 h 90"/>
                <a:gd name="T110" fmla="*/ 353 w 420"/>
                <a:gd name="T111" fmla="*/ 78 h 90"/>
                <a:gd name="T112" fmla="*/ 377 w 420"/>
                <a:gd name="T113" fmla="*/ 74 h 90"/>
                <a:gd name="T114" fmla="*/ 398 w 420"/>
                <a:gd name="T115" fmla="*/ 68 h 90"/>
                <a:gd name="T116" fmla="*/ 412 w 420"/>
                <a:gd name="T117" fmla="*/ 62 h 90"/>
                <a:gd name="T118" fmla="*/ 420 w 420"/>
                <a:gd name="T119" fmla="*/ 5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0" h="90">
                  <a:moveTo>
                    <a:pt x="420" y="58"/>
                  </a:moveTo>
                  <a:lnTo>
                    <a:pt x="419" y="55"/>
                  </a:lnTo>
                  <a:lnTo>
                    <a:pt x="418" y="50"/>
                  </a:lnTo>
                  <a:lnTo>
                    <a:pt x="416" y="47"/>
                  </a:lnTo>
                  <a:lnTo>
                    <a:pt x="413" y="44"/>
                  </a:lnTo>
                  <a:lnTo>
                    <a:pt x="406" y="37"/>
                  </a:lnTo>
                  <a:lnTo>
                    <a:pt x="397" y="32"/>
                  </a:lnTo>
                  <a:lnTo>
                    <a:pt x="386" y="27"/>
                  </a:lnTo>
                  <a:lnTo>
                    <a:pt x="374" y="22"/>
                  </a:lnTo>
                  <a:lnTo>
                    <a:pt x="360" y="18"/>
                  </a:lnTo>
                  <a:lnTo>
                    <a:pt x="345" y="14"/>
                  </a:lnTo>
                  <a:lnTo>
                    <a:pt x="313" y="9"/>
                  </a:lnTo>
                  <a:lnTo>
                    <a:pt x="277" y="3"/>
                  </a:lnTo>
                  <a:lnTo>
                    <a:pt x="243" y="1"/>
                  </a:lnTo>
                  <a:lnTo>
                    <a:pt x="210" y="0"/>
                  </a:lnTo>
                  <a:lnTo>
                    <a:pt x="172" y="1"/>
                  </a:lnTo>
                  <a:lnTo>
                    <a:pt x="133" y="4"/>
                  </a:lnTo>
                  <a:lnTo>
                    <a:pt x="113" y="7"/>
                  </a:lnTo>
                  <a:lnTo>
                    <a:pt x="94" y="11"/>
                  </a:lnTo>
                  <a:lnTo>
                    <a:pt x="76" y="14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5" y="19"/>
                  </a:lnTo>
                  <a:lnTo>
                    <a:pt x="52" y="20"/>
                  </a:lnTo>
                  <a:lnTo>
                    <a:pt x="48" y="21"/>
                  </a:lnTo>
                  <a:lnTo>
                    <a:pt x="44" y="22"/>
                  </a:lnTo>
                  <a:lnTo>
                    <a:pt x="43" y="24"/>
                  </a:lnTo>
                  <a:lnTo>
                    <a:pt x="40" y="24"/>
                  </a:lnTo>
                  <a:lnTo>
                    <a:pt x="35" y="26"/>
                  </a:lnTo>
                  <a:lnTo>
                    <a:pt x="31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19" y="33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7" y="43"/>
                  </a:lnTo>
                  <a:lnTo>
                    <a:pt x="5" y="46"/>
                  </a:lnTo>
                  <a:lnTo>
                    <a:pt x="4" y="47"/>
                  </a:lnTo>
                  <a:lnTo>
                    <a:pt x="4" y="48"/>
                  </a:lnTo>
                  <a:lnTo>
                    <a:pt x="2" y="50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8" y="63"/>
                  </a:lnTo>
                  <a:lnTo>
                    <a:pt x="22" y="68"/>
                  </a:lnTo>
                  <a:lnTo>
                    <a:pt x="43" y="74"/>
                  </a:lnTo>
                  <a:lnTo>
                    <a:pt x="67" y="78"/>
                  </a:lnTo>
                  <a:lnTo>
                    <a:pt x="96" y="84"/>
                  </a:lnTo>
                  <a:lnTo>
                    <a:pt x="131" y="87"/>
                  </a:lnTo>
                  <a:lnTo>
                    <a:pt x="168" y="90"/>
                  </a:lnTo>
                  <a:lnTo>
                    <a:pt x="210" y="90"/>
                  </a:lnTo>
                  <a:lnTo>
                    <a:pt x="251" y="90"/>
                  </a:lnTo>
                  <a:lnTo>
                    <a:pt x="289" y="87"/>
                  </a:lnTo>
                  <a:lnTo>
                    <a:pt x="323" y="84"/>
                  </a:lnTo>
                  <a:lnTo>
                    <a:pt x="353" y="78"/>
                  </a:lnTo>
                  <a:lnTo>
                    <a:pt x="377" y="74"/>
                  </a:lnTo>
                  <a:lnTo>
                    <a:pt x="398" y="68"/>
                  </a:lnTo>
                  <a:lnTo>
                    <a:pt x="412" y="62"/>
                  </a:lnTo>
                  <a:lnTo>
                    <a:pt x="42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01">
              <a:extLst>
                <a:ext uri="{FF2B5EF4-FFF2-40B4-BE49-F238E27FC236}">
                  <a16:creationId xmlns="" xmlns:a16="http://schemas.microsoft.com/office/drawing/2014/main" id="{DBE218E2-EA47-43F9-AF50-BC58701E5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03363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7 h 75"/>
                <a:gd name="T10" fmla="*/ 67 w 421"/>
                <a:gd name="T11" fmla="*/ 62 h 75"/>
                <a:gd name="T12" fmla="*/ 97 w 421"/>
                <a:gd name="T13" fmla="*/ 68 h 75"/>
                <a:gd name="T14" fmla="*/ 130 w 421"/>
                <a:gd name="T15" fmla="*/ 71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1 h 75"/>
                <a:gd name="T24" fmla="*/ 325 w 421"/>
                <a:gd name="T25" fmla="*/ 68 h 75"/>
                <a:gd name="T26" fmla="*/ 355 w 421"/>
                <a:gd name="T27" fmla="*/ 62 h 75"/>
                <a:gd name="T28" fmla="*/ 379 w 421"/>
                <a:gd name="T29" fmla="*/ 57 h 75"/>
                <a:gd name="T30" fmla="*/ 399 w 421"/>
                <a:gd name="T31" fmla="*/ 52 h 75"/>
                <a:gd name="T32" fmla="*/ 414 w 421"/>
                <a:gd name="T33" fmla="*/ 46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8 h 75"/>
                <a:gd name="T42" fmla="*/ 386 w 421"/>
                <a:gd name="T43" fmla="*/ 12 h 75"/>
                <a:gd name="T44" fmla="*/ 373 w 421"/>
                <a:gd name="T45" fmla="*/ 14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8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8 h 75"/>
                <a:gd name="T74" fmla="*/ 10 w 421"/>
                <a:gd name="T75" fmla="*/ 4 h 75"/>
                <a:gd name="T76" fmla="*/ 0 w 421"/>
                <a:gd name="T77" fmla="*/ 0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7"/>
                  </a:lnTo>
                  <a:lnTo>
                    <a:pt x="67" y="62"/>
                  </a:lnTo>
                  <a:lnTo>
                    <a:pt x="97" y="68"/>
                  </a:lnTo>
                  <a:lnTo>
                    <a:pt x="130" y="71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1"/>
                  </a:lnTo>
                  <a:lnTo>
                    <a:pt x="325" y="68"/>
                  </a:lnTo>
                  <a:lnTo>
                    <a:pt x="355" y="62"/>
                  </a:lnTo>
                  <a:lnTo>
                    <a:pt x="379" y="57"/>
                  </a:lnTo>
                  <a:lnTo>
                    <a:pt x="399" y="52"/>
                  </a:lnTo>
                  <a:lnTo>
                    <a:pt x="414" y="46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8"/>
                  </a:lnTo>
                  <a:lnTo>
                    <a:pt x="386" y="12"/>
                  </a:lnTo>
                  <a:lnTo>
                    <a:pt x="373" y="14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8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8"/>
                  </a:lnTo>
                  <a:lnTo>
                    <a:pt x="1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502">
              <a:extLst>
                <a:ext uri="{FF2B5EF4-FFF2-40B4-BE49-F238E27FC236}">
                  <a16:creationId xmlns="" xmlns:a16="http://schemas.microsoft.com/office/drawing/2014/main" id="{FB53FF3C-7C81-42D7-820B-328F83511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74800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8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8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1 h 75"/>
                <a:gd name="T78" fmla="*/ 0 w 421"/>
                <a:gd name="T7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8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8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503">
              <a:extLst>
                <a:ext uri="{FF2B5EF4-FFF2-40B4-BE49-F238E27FC236}">
                  <a16:creationId xmlns="" xmlns:a16="http://schemas.microsoft.com/office/drawing/2014/main" id="{B2AFC166-3690-491C-BE8E-D33917F4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50988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7 h 75"/>
                <a:gd name="T6" fmla="*/ 22 w 421"/>
                <a:gd name="T7" fmla="*/ 53 h 75"/>
                <a:gd name="T8" fmla="*/ 43 w 421"/>
                <a:gd name="T9" fmla="*/ 58 h 75"/>
                <a:gd name="T10" fmla="*/ 67 w 421"/>
                <a:gd name="T11" fmla="*/ 64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4 h 75"/>
                <a:gd name="T28" fmla="*/ 379 w 421"/>
                <a:gd name="T29" fmla="*/ 58 h 75"/>
                <a:gd name="T30" fmla="*/ 399 w 421"/>
                <a:gd name="T31" fmla="*/ 53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5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21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30 h 75"/>
                <a:gd name="T56" fmla="*/ 211 w 421"/>
                <a:gd name="T57" fmla="*/ 30 h 75"/>
                <a:gd name="T58" fmla="*/ 191 w 421"/>
                <a:gd name="T59" fmla="*/ 30 h 75"/>
                <a:gd name="T60" fmla="*/ 166 w 421"/>
                <a:gd name="T61" fmla="*/ 29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21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5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7"/>
                  </a:lnTo>
                  <a:lnTo>
                    <a:pt x="22" y="53"/>
                  </a:lnTo>
                  <a:lnTo>
                    <a:pt x="43" y="58"/>
                  </a:lnTo>
                  <a:lnTo>
                    <a:pt x="67" y="64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4"/>
                  </a:lnTo>
                  <a:lnTo>
                    <a:pt x="379" y="58"/>
                  </a:lnTo>
                  <a:lnTo>
                    <a:pt x="399" y="53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5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21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30"/>
                  </a:lnTo>
                  <a:lnTo>
                    <a:pt x="211" y="30"/>
                  </a:lnTo>
                  <a:lnTo>
                    <a:pt x="191" y="30"/>
                  </a:lnTo>
                  <a:lnTo>
                    <a:pt x="166" y="29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21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504">
              <a:extLst>
                <a:ext uri="{FF2B5EF4-FFF2-40B4-BE49-F238E27FC236}">
                  <a16:creationId xmlns="" xmlns:a16="http://schemas.microsoft.com/office/drawing/2014/main" id="{9740A41F-89FD-44D8-9D1F-332E7D538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1527175"/>
              <a:ext cx="133350" cy="23813"/>
            </a:xfrm>
            <a:custGeom>
              <a:avLst/>
              <a:gdLst>
                <a:gd name="T0" fmla="*/ 0 w 421"/>
                <a:gd name="T1" fmla="*/ 0 h 75"/>
                <a:gd name="T2" fmla="*/ 0 w 421"/>
                <a:gd name="T3" fmla="*/ 42 h 75"/>
                <a:gd name="T4" fmla="*/ 8 w 421"/>
                <a:gd name="T5" fmla="*/ 46 h 75"/>
                <a:gd name="T6" fmla="*/ 22 w 421"/>
                <a:gd name="T7" fmla="*/ 52 h 75"/>
                <a:gd name="T8" fmla="*/ 43 w 421"/>
                <a:gd name="T9" fmla="*/ 58 h 75"/>
                <a:gd name="T10" fmla="*/ 67 w 421"/>
                <a:gd name="T11" fmla="*/ 63 h 75"/>
                <a:gd name="T12" fmla="*/ 97 w 421"/>
                <a:gd name="T13" fmla="*/ 68 h 75"/>
                <a:gd name="T14" fmla="*/ 130 w 421"/>
                <a:gd name="T15" fmla="*/ 72 h 75"/>
                <a:gd name="T16" fmla="*/ 169 w 421"/>
                <a:gd name="T17" fmla="*/ 74 h 75"/>
                <a:gd name="T18" fmla="*/ 211 w 421"/>
                <a:gd name="T19" fmla="*/ 75 h 75"/>
                <a:gd name="T20" fmla="*/ 253 w 421"/>
                <a:gd name="T21" fmla="*/ 74 h 75"/>
                <a:gd name="T22" fmla="*/ 290 w 421"/>
                <a:gd name="T23" fmla="*/ 72 h 75"/>
                <a:gd name="T24" fmla="*/ 325 w 421"/>
                <a:gd name="T25" fmla="*/ 68 h 75"/>
                <a:gd name="T26" fmla="*/ 355 w 421"/>
                <a:gd name="T27" fmla="*/ 63 h 75"/>
                <a:gd name="T28" fmla="*/ 379 w 421"/>
                <a:gd name="T29" fmla="*/ 58 h 75"/>
                <a:gd name="T30" fmla="*/ 399 w 421"/>
                <a:gd name="T31" fmla="*/ 52 h 75"/>
                <a:gd name="T32" fmla="*/ 414 w 421"/>
                <a:gd name="T33" fmla="*/ 47 h 75"/>
                <a:gd name="T34" fmla="*/ 421 w 421"/>
                <a:gd name="T35" fmla="*/ 42 h 75"/>
                <a:gd name="T36" fmla="*/ 421 w 421"/>
                <a:gd name="T37" fmla="*/ 0 h 75"/>
                <a:gd name="T38" fmla="*/ 410 w 421"/>
                <a:gd name="T39" fmla="*/ 4 h 75"/>
                <a:gd name="T40" fmla="*/ 399 w 421"/>
                <a:gd name="T41" fmla="*/ 9 h 75"/>
                <a:gd name="T42" fmla="*/ 386 w 421"/>
                <a:gd name="T43" fmla="*/ 12 h 75"/>
                <a:gd name="T44" fmla="*/ 373 w 421"/>
                <a:gd name="T45" fmla="*/ 15 h 75"/>
                <a:gd name="T46" fmla="*/ 344 w 421"/>
                <a:gd name="T47" fmla="*/ 19 h 75"/>
                <a:gd name="T48" fmla="*/ 314 w 421"/>
                <a:gd name="T49" fmla="*/ 24 h 75"/>
                <a:gd name="T50" fmla="*/ 284 w 421"/>
                <a:gd name="T51" fmla="*/ 27 h 75"/>
                <a:gd name="T52" fmla="*/ 256 w 421"/>
                <a:gd name="T53" fmla="*/ 29 h 75"/>
                <a:gd name="T54" fmla="*/ 231 w 421"/>
                <a:gd name="T55" fmla="*/ 29 h 75"/>
                <a:gd name="T56" fmla="*/ 211 w 421"/>
                <a:gd name="T57" fmla="*/ 30 h 75"/>
                <a:gd name="T58" fmla="*/ 191 w 421"/>
                <a:gd name="T59" fmla="*/ 29 h 75"/>
                <a:gd name="T60" fmla="*/ 166 w 421"/>
                <a:gd name="T61" fmla="*/ 28 h 75"/>
                <a:gd name="T62" fmla="*/ 138 w 421"/>
                <a:gd name="T63" fmla="*/ 27 h 75"/>
                <a:gd name="T64" fmla="*/ 108 w 421"/>
                <a:gd name="T65" fmla="*/ 24 h 75"/>
                <a:gd name="T66" fmla="*/ 78 w 421"/>
                <a:gd name="T67" fmla="*/ 19 h 75"/>
                <a:gd name="T68" fmla="*/ 49 w 421"/>
                <a:gd name="T69" fmla="*/ 15 h 75"/>
                <a:gd name="T70" fmla="*/ 35 w 421"/>
                <a:gd name="T71" fmla="*/ 12 h 75"/>
                <a:gd name="T72" fmla="*/ 22 w 421"/>
                <a:gd name="T73" fmla="*/ 9 h 75"/>
                <a:gd name="T74" fmla="*/ 10 w 421"/>
                <a:gd name="T75" fmla="*/ 4 h 75"/>
                <a:gd name="T76" fmla="*/ 0 w 421"/>
                <a:gd name="T7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75">
                  <a:moveTo>
                    <a:pt x="0" y="0"/>
                  </a:moveTo>
                  <a:lnTo>
                    <a:pt x="0" y="42"/>
                  </a:lnTo>
                  <a:lnTo>
                    <a:pt x="8" y="46"/>
                  </a:lnTo>
                  <a:lnTo>
                    <a:pt x="22" y="52"/>
                  </a:lnTo>
                  <a:lnTo>
                    <a:pt x="43" y="58"/>
                  </a:lnTo>
                  <a:lnTo>
                    <a:pt x="67" y="63"/>
                  </a:lnTo>
                  <a:lnTo>
                    <a:pt x="97" y="68"/>
                  </a:lnTo>
                  <a:lnTo>
                    <a:pt x="130" y="72"/>
                  </a:lnTo>
                  <a:lnTo>
                    <a:pt x="169" y="74"/>
                  </a:lnTo>
                  <a:lnTo>
                    <a:pt x="211" y="75"/>
                  </a:lnTo>
                  <a:lnTo>
                    <a:pt x="253" y="74"/>
                  </a:lnTo>
                  <a:lnTo>
                    <a:pt x="290" y="72"/>
                  </a:lnTo>
                  <a:lnTo>
                    <a:pt x="325" y="68"/>
                  </a:lnTo>
                  <a:lnTo>
                    <a:pt x="355" y="63"/>
                  </a:lnTo>
                  <a:lnTo>
                    <a:pt x="379" y="58"/>
                  </a:lnTo>
                  <a:lnTo>
                    <a:pt x="399" y="52"/>
                  </a:lnTo>
                  <a:lnTo>
                    <a:pt x="414" y="47"/>
                  </a:lnTo>
                  <a:lnTo>
                    <a:pt x="421" y="42"/>
                  </a:lnTo>
                  <a:lnTo>
                    <a:pt x="421" y="0"/>
                  </a:lnTo>
                  <a:lnTo>
                    <a:pt x="410" y="4"/>
                  </a:lnTo>
                  <a:lnTo>
                    <a:pt x="399" y="9"/>
                  </a:lnTo>
                  <a:lnTo>
                    <a:pt x="386" y="12"/>
                  </a:lnTo>
                  <a:lnTo>
                    <a:pt x="373" y="15"/>
                  </a:lnTo>
                  <a:lnTo>
                    <a:pt x="344" y="19"/>
                  </a:lnTo>
                  <a:lnTo>
                    <a:pt x="314" y="24"/>
                  </a:lnTo>
                  <a:lnTo>
                    <a:pt x="284" y="27"/>
                  </a:lnTo>
                  <a:lnTo>
                    <a:pt x="256" y="29"/>
                  </a:lnTo>
                  <a:lnTo>
                    <a:pt x="231" y="29"/>
                  </a:lnTo>
                  <a:lnTo>
                    <a:pt x="211" y="30"/>
                  </a:lnTo>
                  <a:lnTo>
                    <a:pt x="191" y="29"/>
                  </a:lnTo>
                  <a:lnTo>
                    <a:pt x="166" y="28"/>
                  </a:lnTo>
                  <a:lnTo>
                    <a:pt x="138" y="27"/>
                  </a:lnTo>
                  <a:lnTo>
                    <a:pt x="108" y="24"/>
                  </a:lnTo>
                  <a:lnTo>
                    <a:pt x="78" y="19"/>
                  </a:lnTo>
                  <a:lnTo>
                    <a:pt x="49" y="15"/>
                  </a:lnTo>
                  <a:lnTo>
                    <a:pt x="35" y="12"/>
                  </a:lnTo>
                  <a:lnTo>
                    <a:pt x="22" y="9"/>
                  </a:lnTo>
                  <a:lnTo>
                    <a:pt x="1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7" name="Group 66" descr="Icon of abacus. ">
            <a:extLst>
              <a:ext uri="{FF2B5EF4-FFF2-40B4-BE49-F238E27FC236}">
                <a16:creationId xmlns="" xmlns:a16="http://schemas.microsoft.com/office/drawing/2014/main" id="{201B668C-AA5F-454E-8E64-CEA32A839FB8}"/>
              </a:ext>
            </a:extLst>
          </p:cNvPr>
          <p:cNvGrpSpPr/>
          <p:nvPr/>
        </p:nvGrpSpPr>
        <p:grpSpPr>
          <a:xfrm>
            <a:off x="8071577" y="2296118"/>
            <a:ext cx="382447" cy="382447"/>
            <a:chOff x="877888" y="771525"/>
            <a:chExt cx="287338" cy="287338"/>
          </a:xfrm>
          <a:solidFill>
            <a:schemeClr val="bg1"/>
          </a:solidFill>
        </p:grpSpPr>
        <p:sp>
          <p:nvSpPr>
            <p:cNvPr id="68" name="Freeform 324">
              <a:extLst>
                <a:ext uri="{FF2B5EF4-FFF2-40B4-BE49-F238E27FC236}">
                  <a16:creationId xmlns="" xmlns:a16="http://schemas.microsoft.com/office/drawing/2014/main" id="{EEBBB4D9-8AD5-4868-B9F5-568F0C32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771525"/>
              <a:ext cx="61913" cy="287338"/>
            </a:xfrm>
            <a:custGeom>
              <a:avLst/>
              <a:gdLst>
                <a:gd name="T0" fmla="*/ 0 w 196"/>
                <a:gd name="T1" fmla="*/ 888 h 903"/>
                <a:gd name="T2" fmla="*/ 1 w 196"/>
                <a:gd name="T3" fmla="*/ 895 h 903"/>
                <a:gd name="T4" fmla="*/ 4 w 196"/>
                <a:gd name="T5" fmla="*/ 899 h 903"/>
                <a:gd name="T6" fmla="*/ 10 w 196"/>
                <a:gd name="T7" fmla="*/ 902 h 903"/>
                <a:gd name="T8" fmla="*/ 15 w 196"/>
                <a:gd name="T9" fmla="*/ 903 h 903"/>
                <a:gd name="T10" fmla="*/ 196 w 196"/>
                <a:gd name="T11" fmla="*/ 798 h 903"/>
                <a:gd name="T12" fmla="*/ 160 w 196"/>
                <a:gd name="T13" fmla="*/ 797 h 903"/>
                <a:gd name="T14" fmla="*/ 149 w 196"/>
                <a:gd name="T15" fmla="*/ 793 h 903"/>
                <a:gd name="T16" fmla="*/ 141 w 196"/>
                <a:gd name="T17" fmla="*/ 785 h 903"/>
                <a:gd name="T18" fmla="*/ 136 w 196"/>
                <a:gd name="T19" fmla="*/ 774 h 903"/>
                <a:gd name="T20" fmla="*/ 136 w 196"/>
                <a:gd name="T21" fmla="*/ 738 h 903"/>
                <a:gd name="T22" fmla="*/ 138 w 196"/>
                <a:gd name="T23" fmla="*/ 726 h 903"/>
                <a:gd name="T24" fmla="*/ 145 w 196"/>
                <a:gd name="T25" fmla="*/ 717 h 903"/>
                <a:gd name="T26" fmla="*/ 155 w 196"/>
                <a:gd name="T27" fmla="*/ 710 h 903"/>
                <a:gd name="T28" fmla="*/ 166 w 196"/>
                <a:gd name="T29" fmla="*/ 708 h 903"/>
                <a:gd name="T30" fmla="*/ 196 w 196"/>
                <a:gd name="T31" fmla="*/ 346 h 903"/>
                <a:gd name="T32" fmla="*/ 160 w 196"/>
                <a:gd name="T33" fmla="*/ 345 h 903"/>
                <a:gd name="T34" fmla="*/ 149 w 196"/>
                <a:gd name="T35" fmla="*/ 341 h 903"/>
                <a:gd name="T36" fmla="*/ 141 w 196"/>
                <a:gd name="T37" fmla="*/ 333 h 903"/>
                <a:gd name="T38" fmla="*/ 136 w 196"/>
                <a:gd name="T39" fmla="*/ 322 h 903"/>
                <a:gd name="T40" fmla="*/ 136 w 196"/>
                <a:gd name="T41" fmla="*/ 286 h 903"/>
                <a:gd name="T42" fmla="*/ 138 w 196"/>
                <a:gd name="T43" fmla="*/ 275 h 903"/>
                <a:gd name="T44" fmla="*/ 145 w 196"/>
                <a:gd name="T45" fmla="*/ 265 h 903"/>
                <a:gd name="T46" fmla="*/ 155 w 196"/>
                <a:gd name="T47" fmla="*/ 259 h 903"/>
                <a:gd name="T48" fmla="*/ 166 w 196"/>
                <a:gd name="T49" fmla="*/ 256 h 903"/>
                <a:gd name="T50" fmla="*/ 196 w 196"/>
                <a:gd name="T51" fmla="*/ 196 h 903"/>
                <a:gd name="T52" fmla="*/ 160 w 196"/>
                <a:gd name="T53" fmla="*/ 195 h 903"/>
                <a:gd name="T54" fmla="*/ 149 w 196"/>
                <a:gd name="T55" fmla="*/ 191 h 903"/>
                <a:gd name="T56" fmla="*/ 141 w 196"/>
                <a:gd name="T57" fmla="*/ 182 h 903"/>
                <a:gd name="T58" fmla="*/ 136 w 196"/>
                <a:gd name="T59" fmla="*/ 172 h 903"/>
                <a:gd name="T60" fmla="*/ 136 w 196"/>
                <a:gd name="T61" fmla="*/ 135 h 903"/>
                <a:gd name="T62" fmla="*/ 138 w 196"/>
                <a:gd name="T63" fmla="*/ 123 h 903"/>
                <a:gd name="T64" fmla="*/ 145 w 196"/>
                <a:gd name="T65" fmla="*/ 115 h 903"/>
                <a:gd name="T66" fmla="*/ 155 w 196"/>
                <a:gd name="T67" fmla="*/ 108 h 903"/>
                <a:gd name="T68" fmla="*/ 166 w 196"/>
                <a:gd name="T69" fmla="*/ 105 h 903"/>
                <a:gd name="T70" fmla="*/ 196 w 196"/>
                <a:gd name="T71" fmla="*/ 0 h 903"/>
                <a:gd name="T72" fmla="*/ 12 w 196"/>
                <a:gd name="T73" fmla="*/ 0 h 903"/>
                <a:gd name="T74" fmla="*/ 7 w 196"/>
                <a:gd name="T75" fmla="*/ 2 h 903"/>
                <a:gd name="T76" fmla="*/ 3 w 196"/>
                <a:gd name="T77" fmla="*/ 6 h 903"/>
                <a:gd name="T78" fmla="*/ 1 w 196"/>
                <a:gd name="T79" fmla="*/ 12 h 903"/>
                <a:gd name="T80" fmla="*/ 0 w 196"/>
                <a:gd name="T81" fmla="*/ 1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903">
                  <a:moveTo>
                    <a:pt x="0" y="15"/>
                  </a:moveTo>
                  <a:lnTo>
                    <a:pt x="0" y="888"/>
                  </a:lnTo>
                  <a:lnTo>
                    <a:pt x="1" y="891"/>
                  </a:lnTo>
                  <a:lnTo>
                    <a:pt x="1" y="895"/>
                  </a:lnTo>
                  <a:lnTo>
                    <a:pt x="3" y="897"/>
                  </a:lnTo>
                  <a:lnTo>
                    <a:pt x="4" y="899"/>
                  </a:lnTo>
                  <a:lnTo>
                    <a:pt x="7" y="901"/>
                  </a:lnTo>
                  <a:lnTo>
                    <a:pt x="10" y="902"/>
                  </a:lnTo>
                  <a:lnTo>
                    <a:pt x="12" y="903"/>
                  </a:lnTo>
                  <a:lnTo>
                    <a:pt x="15" y="903"/>
                  </a:lnTo>
                  <a:lnTo>
                    <a:pt x="196" y="903"/>
                  </a:lnTo>
                  <a:lnTo>
                    <a:pt x="196" y="798"/>
                  </a:lnTo>
                  <a:lnTo>
                    <a:pt x="166" y="798"/>
                  </a:lnTo>
                  <a:lnTo>
                    <a:pt x="160" y="797"/>
                  </a:lnTo>
                  <a:lnTo>
                    <a:pt x="155" y="796"/>
                  </a:lnTo>
                  <a:lnTo>
                    <a:pt x="149" y="793"/>
                  </a:lnTo>
                  <a:lnTo>
                    <a:pt x="145" y="789"/>
                  </a:lnTo>
                  <a:lnTo>
                    <a:pt x="141" y="785"/>
                  </a:lnTo>
                  <a:lnTo>
                    <a:pt x="138" y="780"/>
                  </a:lnTo>
                  <a:lnTo>
                    <a:pt x="136" y="774"/>
                  </a:lnTo>
                  <a:lnTo>
                    <a:pt x="136" y="768"/>
                  </a:lnTo>
                  <a:lnTo>
                    <a:pt x="136" y="738"/>
                  </a:lnTo>
                  <a:lnTo>
                    <a:pt x="136" y="732"/>
                  </a:lnTo>
                  <a:lnTo>
                    <a:pt x="138" y="726"/>
                  </a:lnTo>
                  <a:lnTo>
                    <a:pt x="141" y="721"/>
                  </a:lnTo>
                  <a:lnTo>
                    <a:pt x="145" y="717"/>
                  </a:lnTo>
                  <a:lnTo>
                    <a:pt x="149" y="713"/>
                  </a:lnTo>
                  <a:lnTo>
                    <a:pt x="155" y="710"/>
                  </a:lnTo>
                  <a:lnTo>
                    <a:pt x="160" y="708"/>
                  </a:lnTo>
                  <a:lnTo>
                    <a:pt x="166" y="708"/>
                  </a:lnTo>
                  <a:lnTo>
                    <a:pt x="196" y="708"/>
                  </a:lnTo>
                  <a:lnTo>
                    <a:pt x="196" y="346"/>
                  </a:lnTo>
                  <a:lnTo>
                    <a:pt x="166" y="346"/>
                  </a:lnTo>
                  <a:lnTo>
                    <a:pt x="160" y="345"/>
                  </a:lnTo>
                  <a:lnTo>
                    <a:pt x="155" y="344"/>
                  </a:lnTo>
                  <a:lnTo>
                    <a:pt x="149" y="341"/>
                  </a:lnTo>
                  <a:lnTo>
                    <a:pt x="145" y="338"/>
                  </a:lnTo>
                  <a:lnTo>
                    <a:pt x="141" y="333"/>
                  </a:lnTo>
                  <a:lnTo>
                    <a:pt x="138" y="328"/>
                  </a:lnTo>
                  <a:lnTo>
                    <a:pt x="136" y="322"/>
                  </a:lnTo>
                  <a:lnTo>
                    <a:pt x="136" y="316"/>
                  </a:lnTo>
                  <a:lnTo>
                    <a:pt x="136" y="286"/>
                  </a:lnTo>
                  <a:lnTo>
                    <a:pt x="136" y="280"/>
                  </a:lnTo>
                  <a:lnTo>
                    <a:pt x="138" y="275"/>
                  </a:lnTo>
                  <a:lnTo>
                    <a:pt x="141" y="269"/>
                  </a:lnTo>
                  <a:lnTo>
                    <a:pt x="145" y="265"/>
                  </a:lnTo>
                  <a:lnTo>
                    <a:pt x="149" y="261"/>
                  </a:lnTo>
                  <a:lnTo>
                    <a:pt x="155" y="259"/>
                  </a:lnTo>
                  <a:lnTo>
                    <a:pt x="160" y="256"/>
                  </a:lnTo>
                  <a:lnTo>
                    <a:pt x="166" y="256"/>
                  </a:lnTo>
                  <a:lnTo>
                    <a:pt x="196" y="256"/>
                  </a:lnTo>
                  <a:lnTo>
                    <a:pt x="196" y="196"/>
                  </a:lnTo>
                  <a:lnTo>
                    <a:pt x="166" y="196"/>
                  </a:lnTo>
                  <a:lnTo>
                    <a:pt x="160" y="195"/>
                  </a:lnTo>
                  <a:lnTo>
                    <a:pt x="155" y="193"/>
                  </a:lnTo>
                  <a:lnTo>
                    <a:pt x="149" y="191"/>
                  </a:lnTo>
                  <a:lnTo>
                    <a:pt x="145" y="187"/>
                  </a:lnTo>
                  <a:lnTo>
                    <a:pt x="141" y="182"/>
                  </a:lnTo>
                  <a:lnTo>
                    <a:pt x="138" y="177"/>
                  </a:lnTo>
                  <a:lnTo>
                    <a:pt x="136" y="172"/>
                  </a:lnTo>
                  <a:lnTo>
                    <a:pt x="136" y="165"/>
                  </a:lnTo>
                  <a:lnTo>
                    <a:pt x="136" y="135"/>
                  </a:lnTo>
                  <a:lnTo>
                    <a:pt x="136" y="130"/>
                  </a:lnTo>
                  <a:lnTo>
                    <a:pt x="138" y="123"/>
                  </a:lnTo>
                  <a:lnTo>
                    <a:pt x="141" y="119"/>
                  </a:lnTo>
                  <a:lnTo>
                    <a:pt x="145" y="115"/>
                  </a:lnTo>
                  <a:lnTo>
                    <a:pt x="149" y="110"/>
                  </a:lnTo>
                  <a:lnTo>
                    <a:pt x="155" y="108"/>
                  </a:lnTo>
                  <a:lnTo>
                    <a:pt x="160" y="106"/>
                  </a:lnTo>
                  <a:lnTo>
                    <a:pt x="166" y="105"/>
                  </a:lnTo>
                  <a:lnTo>
                    <a:pt x="196" y="105"/>
                  </a:lnTo>
                  <a:lnTo>
                    <a:pt x="19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325">
              <a:extLst>
                <a:ext uri="{FF2B5EF4-FFF2-40B4-BE49-F238E27FC236}">
                  <a16:creationId xmlns="" xmlns:a16="http://schemas.microsoft.com/office/drawing/2014/main" id="{4E9C428E-133B-4690-9ED6-8917E4F1E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771525"/>
              <a:ext cx="66675" cy="287338"/>
            </a:xfrm>
            <a:custGeom>
              <a:avLst/>
              <a:gdLst>
                <a:gd name="T0" fmla="*/ 30 w 211"/>
                <a:gd name="T1" fmla="*/ 105 h 903"/>
                <a:gd name="T2" fmla="*/ 41 w 211"/>
                <a:gd name="T3" fmla="*/ 107 h 903"/>
                <a:gd name="T4" fmla="*/ 51 w 211"/>
                <a:gd name="T5" fmla="*/ 115 h 903"/>
                <a:gd name="T6" fmla="*/ 58 w 211"/>
                <a:gd name="T7" fmla="*/ 123 h 903"/>
                <a:gd name="T8" fmla="*/ 60 w 211"/>
                <a:gd name="T9" fmla="*/ 135 h 903"/>
                <a:gd name="T10" fmla="*/ 60 w 211"/>
                <a:gd name="T11" fmla="*/ 172 h 903"/>
                <a:gd name="T12" fmla="*/ 55 w 211"/>
                <a:gd name="T13" fmla="*/ 182 h 903"/>
                <a:gd name="T14" fmla="*/ 47 w 211"/>
                <a:gd name="T15" fmla="*/ 191 h 903"/>
                <a:gd name="T16" fmla="*/ 36 w 211"/>
                <a:gd name="T17" fmla="*/ 195 h 903"/>
                <a:gd name="T18" fmla="*/ 0 w 211"/>
                <a:gd name="T19" fmla="*/ 196 h 903"/>
                <a:gd name="T20" fmla="*/ 30 w 211"/>
                <a:gd name="T21" fmla="*/ 557 h 903"/>
                <a:gd name="T22" fmla="*/ 41 w 211"/>
                <a:gd name="T23" fmla="*/ 560 h 903"/>
                <a:gd name="T24" fmla="*/ 51 w 211"/>
                <a:gd name="T25" fmla="*/ 566 h 903"/>
                <a:gd name="T26" fmla="*/ 58 w 211"/>
                <a:gd name="T27" fmla="*/ 576 h 903"/>
                <a:gd name="T28" fmla="*/ 60 w 211"/>
                <a:gd name="T29" fmla="*/ 587 h 903"/>
                <a:gd name="T30" fmla="*/ 60 w 211"/>
                <a:gd name="T31" fmla="*/ 623 h 903"/>
                <a:gd name="T32" fmla="*/ 55 w 211"/>
                <a:gd name="T33" fmla="*/ 634 h 903"/>
                <a:gd name="T34" fmla="*/ 47 w 211"/>
                <a:gd name="T35" fmla="*/ 643 h 903"/>
                <a:gd name="T36" fmla="*/ 36 w 211"/>
                <a:gd name="T37" fmla="*/ 647 h 903"/>
                <a:gd name="T38" fmla="*/ 0 w 211"/>
                <a:gd name="T39" fmla="*/ 648 h 903"/>
                <a:gd name="T40" fmla="*/ 30 w 211"/>
                <a:gd name="T41" fmla="*/ 708 h 903"/>
                <a:gd name="T42" fmla="*/ 41 w 211"/>
                <a:gd name="T43" fmla="*/ 710 h 903"/>
                <a:gd name="T44" fmla="*/ 51 w 211"/>
                <a:gd name="T45" fmla="*/ 717 h 903"/>
                <a:gd name="T46" fmla="*/ 58 w 211"/>
                <a:gd name="T47" fmla="*/ 726 h 903"/>
                <a:gd name="T48" fmla="*/ 60 w 211"/>
                <a:gd name="T49" fmla="*/ 738 h 903"/>
                <a:gd name="T50" fmla="*/ 60 w 211"/>
                <a:gd name="T51" fmla="*/ 773 h 903"/>
                <a:gd name="T52" fmla="*/ 55 w 211"/>
                <a:gd name="T53" fmla="*/ 785 h 903"/>
                <a:gd name="T54" fmla="*/ 47 w 211"/>
                <a:gd name="T55" fmla="*/ 793 h 903"/>
                <a:gd name="T56" fmla="*/ 36 w 211"/>
                <a:gd name="T57" fmla="*/ 797 h 903"/>
                <a:gd name="T58" fmla="*/ 0 w 211"/>
                <a:gd name="T59" fmla="*/ 798 h 903"/>
                <a:gd name="T60" fmla="*/ 211 w 211"/>
                <a:gd name="T61" fmla="*/ 903 h 903"/>
                <a:gd name="T62" fmla="*/ 181 w 211"/>
                <a:gd name="T63" fmla="*/ 497 h 903"/>
                <a:gd name="T64" fmla="*/ 169 w 211"/>
                <a:gd name="T65" fmla="*/ 495 h 903"/>
                <a:gd name="T66" fmla="*/ 159 w 211"/>
                <a:gd name="T67" fmla="*/ 488 h 903"/>
                <a:gd name="T68" fmla="*/ 153 w 211"/>
                <a:gd name="T69" fmla="*/ 478 h 903"/>
                <a:gd name="T70" fmla="*/ 151 w 211"/>
                <a:gd name="T71" fmla="*/ 467 h 903"/>
                <a:gd name="T72" fmla="*/ 151 w 211"/>
                <a:gd name="T73" fmla="*/ 430 h 903"/>
                <a:gd name="T74" fmla="*/ 155 w 211"/>
                <a:gd name="T75" fmla="*/ 419 h 903"/>
                <a:gd name="T76" fmla="*/ 164 w 211"/>
                <a:gd name="T77" fmla="*/ 412 h 903"/>
                <a:gd name="T78" fmla="*/ 174 w 211"/>
                <a:gd name="T79" fmla="*/ 408 h 903"/>
                <a:gd name="T80" fmla="*/ 211 w 211"/>
                <a:gd name="T81" fmla="*/ 407 h 903"/>
                <a:gd name="T82" fmla="*/ 181 w 211"/>
                <a:gd name="T83" fmla="*/ 346 h 903"/>
                <a:gd name="T84" fmla="*/ 169 w 211"/>
                <a:gd name="T85" fmla="*/ 344 h 903"/>
                <a:gd name="T86" fmla="*/ 159 w 211"/>
                <a:gd name="T87" fmla="*/ 338 h 903"/>
                <a:gd name="T88" fmla="*/ 153 w 211"/>
                <a:gd name="T89" fmla="*/ 328 h 903"/>
                <a:gd name="T90" fmla="*/ 151 w 211"/>
                <a:gd name="T91" fmla="*/ 316 h 903"/>
                <a:gd name="T92" fmla="*/ 151 w 211"/>
                <a:gd name="T93" fmla="*/ 280 h 903"/>
                <a:gd name="T94" fmla="*/ 155 w 211"/>
                <a:gd name="T95" fmla="*/ 269 h 903"/>
                <a:gd name="T96" fmla="*/ 164 w 211"/>
                <a:gd name="T97" fmla="*/ 261 h 903"/>
                <a:gd name="T98" fmla="*/ 174 w 211"/>
                <a:gd name="T99" fmla="*/ 256 h 903"/>
                <a:gd name="T100" fmla="*/ 211 w 211"/>
                <a:gd name="T101" fmla="*/ 256 h 903"/>
                <a:gd name="T102" fmla="*/ 181 w 211"/>
                <a:gd name="T103" fmla="*/ 196 h 903"/>
                <a:gd name="T104" fmla="*/ 169 w 211"/>
                <a:gd name="T105" fmla="*/ 193 h 903"/>
                <a:gd name="T106" fmla="*/ 159 w 211"/>
                <a:gd name="T107" fmla="*/ 187 h 903"/>
                <a:gd name="T108" fmla="*/ 153 w 211"/>
                <a:gd name="T109" fmla="*/ 177 h 903"/>
                <a:gd name="T110" fmla="*/ 151 w 211"/>
                <a:gd name="T111" fmla="*/ 165 h 903"/>
                <a:gd name="T112" fmla="*/ 151 w 211"/>
                <a:gd name="T113" fmla="*/ 130 h 903"/>
                <a:gd name="T114" fmla="*/ 155 w 211"/>
                <a:gd name="T115" fmla="*/ 119 h 903"/>
                <a:gd name="T116" fmla="*/ 164 w 211"/>
                <a:gd name="T117" fmla="*/ 110 h 903"/>
                <a:gd name="T118" fmla="*/ 174 w 211"/>
                <a:gd name="T119" fmla="*/ 106 h 903"/>
                <a:gd name="T120" fmla="*/ 211 w 211"/>
                <a:gd name="T121" fmla="*/ 105 h 903"/>
                <a:gd name="T122" fmla="*/ 0 w 211"/>
                <a:gd name="T123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903">
                  <a:moveTo>
                    <a:pt x="0" y="105"/>
                  </a:moveTo>
                  <a:lnTo>
                    <a:pt x="30" y="105"/>
                  </a:lnTo>
                  <a:lnTo>
                    <a:pt x="36" y="106"/>
                  </a:lnTo>
                  <a:lnTo>
                    <a:pt x="41" y="107"/>
                  </a:lnTo>
                  <a:lnTo>
                    <a:pt x="47" y="110"/>
                  </a:lnTo>
                  <a:lnTo>
                    <a:pt x="51" y="115"/>
                  </a:lnTo>
                  <a:lnTo>
                    <a:pt x="55" y="119"/>
                  </a:lnTo>
                  <a:lnTo>
                    <a:pt x="58" y="123"/>
                  </a:lnTo>
                  <a:lnTo>
                    <a:pt x="60" y="130"/>
                  </a:lnTo>
                  <a:lnTo>
                    <a:pt x="60" y="135"/>
                  </a:lnTo>
                  <a:lnTo>
                    <a:pt x="60" y="165"/>
                  </a:lnTo>
                  <a:lnTo>
                    <a:pt x="60" y="172"/>
                  </a:lnTo>
                  <a:lnTo>
                    <a:pt x="58" y="177"/>
                  </a:lnTo>
                  <a:lnTo>
                    <a:pt x="55" y="182"/>
                  </a:lnTo>
                  <a:lnTo>
                    <a:pt x="51" y="187"/>
                  </a:lnTo>
                  <a:lnTo>
                    <a:pt x="47" y="191"/>
                  </a:lnTo>
                  <a:lnTo>
                    <a:pt x="41" y="193"/>
                  </a:lnTo>
                  <a:lnTo>
                    <a:pt x="36" y="195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557"/>
                  </a:lnTo>
                  <a:lnTo>
                    <a:pt x="30" y="557"/>
                  </a:lnTo>
                  <a:lnTo>
                    <a:pt x="36" y="558"/>
                  </a:lnTo>
                  <a:lnTo>
                    <a:pt x="41" y="560"/>
                  </a:lnTo>
                  <a:lnTo>
                    <a:pt x="47" y="562"/>
                  </a:lnTo>
                  <a:lnTo>
                    <a:pt x="51" y="566"/>
                  </a:lnTo>
                  <a:lnTo>
                    <a:pt x="55" y="571"/>
                  </a:lnTo>
                  <a:lnTo>
                    <a:pt x="58" y="576"/>
                  </a:lnTo>
                  <a:lnTo>
                    <a:pt x="60" y="581"/>
                  </a:lnTo>
                  <a:lnTo>
                    <a:pt x="60" y="587"/>
                  </a:lnTo>
                  <a:lnTo>
                    <a:pt x="60" y="618"/>
                  </a:lnTo>
                  <a:lnTo>
                    <a:pt x="60" y="623"/>
                  </a:lnTo>
                  <a:lnTo>
                    <a:pt x="58" y="629"/>
                  </a:lnTo>
                  <a:lnTo>
                    <a:pt x="55" y="634"/>
                  </a:lnTo>
                  <a:lnTo>
                    <a:pt x="51" y="638"/>
                  </a:lnTo>
                  <a:lnTo>
                    <a:pt x="47" y="643"/>
                  </a:lnTo>
                  <a:lnTo>
                    <a:pt x="41" y="645"/>
                  </a:lnTo>
                  <a:lnTo>
                    <a:pt x="36" y="647"/>
                  </a:lnTo>
                  <a:lnTo>
                    <a:pt x="30" y="648"/>
                  </a:lnTo>
                  <a:lnTo>
                    <a:pt x="0" y="648"/>
                  </a:lnTo>
                  <a:lnTo>
                    <a:pt x="0" y="708"/>
                  </a:lnTo>
                  <a:lnTo>
                    <a:pt x="30" y="708"/>
                  </a:lnTo>
                  <a:lnTo>
                    <a:pt x="36" y="708"/>
                  </a:lnTo>
                  <a:lnTo>
                    <a:pt x="41" y="710"/>
                  </a:lnTo>
                  <a:lnTo>
                    <a:pt x="47" y="712"/>
                  </a:lnTo>
                  <a:lnTo>
                    <a:pt x="51" y="717"/>
                  </a:lnTo>
                  <a:lnTo>
                    <a:pt x="55" y="721"/>
                  </a:lnTo>
                  <a:lnTo>
                    <a:pt x="58" y="726"/>
                  </a:lnTo>
                  <a:lnTo>
                    <a:pt x="60" y="732"/>
                  </a:lnTo>
                  <a:lnTo>
                    <a:pt x="60" y="738"/>
                  </a:lnTo>
                  <a:lnTo>
                    <a:pt x="60" y="768"/>
                  </a:lnTo>
                  <a:lnTo>
                    <a:pt x="60" y="773"/>
                  </a:lnTo>
                  <a:lnTo>
                    <a:pt x="58" y="780"/>
                  </a:lnTo>
                  <a:lnTo>
                    <a:pt x="55" y="785"/>
                  </a:lnTo>
                  <a:lnTo>
                    <a:pt x="51" y="789"/>
                  </a:lnTo>
                  <a:lnTo>
                    <a:pt x="47" y="793"/>
                  </a:lnTo>
                  <a:lnTo>
                    <a:pt x="41" y="796"/>
                  </a:lnTo>
                  <a:lnTo>
                    <a:pt x="36" y="797"/>
                  </a:lnTo>
                  <a:lnTo>
                    <a:pt x="30" y="798"/>
                  </a:lnTo>
                  <a:lnTo>
                    <a:pt x="0" y="798"/>
                  </a:lnTo>
                  <a:lnTo>
                    <a:pt x="0" y="903"/>
                  </a:lnTo>
                  <a:lnTo>
                    <a:pt x="211" y="903"/>
                  </a:lnTo>
                  <a:lnTo>
                    <a:pt x="211" y="497"/>
                  </a:lnTo>
                  <a:lnTo>
                    <a:pt x="181" y="497"/>
                  </a:lnTo>
                  <a:lnTo>
                    <a:pt x="174" y="497"/>
                  </a:lnTo>
                  <a:lnTo>
                    <a:pt x="169" y="495"/>
                  </a:lnTo>
                  <a:lnTo>
                    <a:pt x="164" y="491"/>
                  </a:lnTo>
                  <a:lnTo>
                    <a:pt x="159" y="488"/>
                  </a:lnTo>
                  <a:lnTo>
                    <a:pt x="155" y="484"/>
                  </a:lnTo>
                  <a:lnTo>
                    <a:pt x="153" y="478"/>
                  </a:lnTo>
                  <a:lnTo>
                    <a:pt x="151" y="473"/>
                  </a:lnTo>
                  <a:lnTo>
                    <a:pt x="151" y="467"/>
                  </a:lnTo>
                  <a:lnTo>
                    <a:pt x="151" y="437"/>
                  </a:lnTo>
                  <a:lnTo>
                    <a:pt x="151" y="430"/>
                  </a:lnTo>
                  <a:lnTo>
                    <a:pt x="153" y="425"/>
                  </a:lnTo>
                  <a:lnTo>
                    <a:pt x="155" y="419"/>
                  </a:lnTo>
                  <a:lnTo>
                    <a:pt x="159" y="415"/>
                  </a:lnTo>
                  <a:lnTo>
                    <a:pt x="164" y="412"/>
                  </a:lnTo>
                  <a:lnTo>
                    <a:pt x="169" y="409"/>
                  </a:lnTo>
                  <a:lnTo>
                    <a:pt x="174" y="408"/>
                  </a:lnTo>
                  <a:lnTo>
                    <a:pt x="181" y="407"/>
                  </a:lnTo>
                  <a:lnTo>
                    <a:pt x="211" y="407"/>
                  </a:lnTo>
                  <a:lnTo>
                    <a:pt x="211" y="346"/>
                  </a:lnTo>
                  <a:lnTo>
                    <a:pt x="181" y="346"/>
                  </a:lnTo>
                  <a:lnTo>
                    <a:pt x="174" y="345"/>
                  </a:lnTo>
                  <a:lnTo>
                    <a:pt x="169" y="344"/>
                  </a:lnTo>
                  <a:lnTo>
                    <a:pt x="164" y="341"/>
                  </a:lnTo>
                  <a:lnTo>
                    <a:pt x="159" y="338"/>
                  </a:lnTo>
                  <a:lnTo>
                    <a:pt x="155" y="333"/>
                  </a:lnTo>
                  <a:lnTo>
                    <a:pt x="153" y="328"/>
                  </a:lnTo>
                  <a:lnTo>
                    <a:pt x="151" y="322"/>
                  </a:lnTo>
                  <a:lnTo>
                    <a:pt x="151" y="316"/>
                  </a:lnTo>
                  <a:lnTo>
                    <a:pt x="151" y="286"/>
                  </a:lnTo>
                  <a:lnTo>
                    <a:pt x="151" y="280"/>
                  </a:lnTo>
                  <a:lnTo>
                    <a:pt x="153" y="275"/>
                  </a:lnTo>
                  <a:lnTo>
                    <a:pt x="155" y="269"/>
                  </a:lnTo>
                  <a:lnTo>
                    <a:pt x="159" y="265"/>
                  </a:lnTo>
                  <a:lnTo>
                    <a:pt x="164" y="261"/>
                  </a:lnTo>
                  <a:lnTo>
                    <a:pt x="169" y="259"/>
                  </a:lnTo>
                  <a:lnTo>
                    <a:pt x="174" y="256"/>
                  </a:lnTo>
                  <a:lnTo>
                    <a:pt x="181" y="256"/>
                  </a:lnTo>
                  <a:lnTo>
                    <a:pt x="211" y="256"/>
                  </a:lnTo>
                  <a:lnTo>
                    <a:pt x="211" y="196"/>
                  </a:lnTo>
                  <a:lnTo>
                    <a:pt x="181" y="196"/>
                  </a:lnTo>
                  <a:lnTo>
                    <a:pt x="174" y="195"/>
                  </a:lnTo>
                  <a:lnTo>
                    <a:pt x="169" y="193"/>
                  </a:lnTo>
                  <a:lnTo>
                    <a:pt x="164" y="191"/>
                  </a:lnTo>
                  <a:lnTo>
                    <a:pt x="159" y="187"/>
                  </a:lnTo>
                  <a:lnTo>
                    <a:pt x="155" y="182"/>
                  </a:lnTo>
                  <a:lnTo>
                    <a:pt x="153" y="177"/>
                  </a:lnTo>
                  <a:lnTo>
                    <a:pt x="151" y="172"/>
                  </a:lnTo>
                  <a:lnTo>
                    <a:pt x="151" y="165"/>
                  </a:lnTo>
                  <a:lnTo>
                    <a:pt x="151" y="135"/>
                  </a:lnTo>
                  <a:lnTo>
                    <a:pt x="151" y="130"/>
                  </a:lnTo>
                  <a:lnTo>
                    <a:pt x="153" y="123"/>
                  </a:lnTo>
                  <a:lnTo>
                    <a:pt x="155" y="119"/>
                  </a:lnTo>
                  <a:lnTo>
                    <a:pt x="159" y="115"/>
                  </a:lnTo>
                  <a:lnTo>
                    <a:pt x="164" y="110"/>
                  </a:lnTo>
                  <a:lnTo>
                    <a:pt x="169" y="108"/>
                  </a:lnTo>
                  <a:lnTo>
                    <a:pt x="174" y="106"/>
                  </a:lnTo>
                  <a:lnTo>
                    <a:pt x="181" y="105"/>
                  </a:lnTo>
                  <a:lnTo>
                    <a:pt x="211" y="105"/>
                  </a:lnTo>
                  <a:lnTo>
                    <a:pt x="211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326">
              <a:extLst>
                <a:ext uri="{FF2B5EF4-FFF2-40B4-BE49-F238E27FC236}">
                  <a16:creationId xmlns="" xmlns:a16="http://schemas.microsoft.com/office/drawing/2014/main" id="{505F0C26-0335-4A1D-AA0D-8C830A4F0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771525"/>
              <a:ext cx="68263" cy="287338"/>
            </a:xfrm>
            <a:custGeom>
              <a:avLst/>
              <a:gdLst>
                <a:gd name="T0" fmla="*/ 30 w 211"/>
                <a:gd name="T1" fmla="*/ 105 h 903"/>
                <a:gd name="T2" fmla="*/ 42 w 211"/>
                <a:gd name="T3" fmla="*/ 107 h 903"/>
                <a:gd name="T4" fmla="*/ 52 w 211"/>
                <a:gd name="T5" fmla="*/ 115 h 903"/>
                <a:gd name="T6" fmla="*/ 58 w 211"/>
                <a:gd name="T7" fmla="*/ 123 h 903"/>
                <a:gd name="T8" fmla="*/ 60 w 211"/>
                <a:gd name="T9" fmla="*/ 135 h 903"/>
                <a:gd name="T10" fmla="*/ 59 w 211"/>
                <a:gd name="T11" fmla="*/ 172 h 903"/>
                <a:gd name="T12" fmla="*/ 55 w 211"/>
                <a:gd name="T13" fmla="*/ 182 h 903"/>
                <a:gd name="T14" fmla="*/ 47 w 211"/>
                <a:gd name="T15" fmla="*/ 191 h 903"/>
                <a:gd name="T16" fmla="*/ 36 w 211"/>
                <a:gd name="T17" fmla="*/ 195 h 903"/>
                <a:gd name="T18" fmla="*/ 0 w 211"/>
                <a:gd name="T19" fmla="*/ 196 h 903"/>
                <a:gd name="T20" fmla="*/ 30 w 211"/>
                <a:gd name="T21" fmla="*/ 256 h 903"/>
                <a:gd name="T22" fmla="*/ 42 w 211"/>
                <a:gd name="T23" fmla="*/ 259 h 903"/>
                <a:gd name="T24" fmla="*/ 52 w 211"/>
                <a:gd name="T25" fmla="*/ 265 h 903"/>
                <a:gd name="T26" fmla="*/ 58 w 211"/>
                <a:gd name="T27" fmla="*/ 275 h 903"/>
                <a:gd name="T28" fmla="*/ 60 w 211"/>
                <a:gd name="T29" fmla="*/ 286 h 903"/>
                <a:gd name="T30" fmla="*/ 59 w 211"/>
                <a:gd name="T31" fmla="*/ 322 h 903"/>
                <a:gd name="T32" fmla="*/ 55 w 211"/>
                <a:gd name="T33" fmla="*/ 333 h 903"/>
                <a:gd name="T34" fmla="*/ 47 w 211"/>
                <a:gd name="T35" fmla="*/ 341 h 903"/>
                <a:gd name="T36" fmla="*/ 36 w 211"/>
                <a:gd name="T37" fmla="*/ 345 h 903"/>
                <a:gd name="T38" fmla="*/ 0 w 211"/>
                <a:gd name="T39" fmla="*/ 346 h 903"/>
                <a:gd name="T40" fmla="*/ 30 w 211"/>
                <a:gd name="T41" fmla="*/ 708 h 903"/>
                <a:gd name="T42" fmla="*/ 42 w 211"/>
                <a:gd name="T43" fmla="*/ 710 h 903"/>
                <a:gd name="T44" fmla="*/ 52 w 211"/>
                <a:gd name="T45" fmla="*/ 717 h 903"/>
                <a:gd name="T46" fmla="*/ 58 w 211"/>
                <a:gd name="T47" fmla="*/ 726 h 903"/>
                <a:gd name="T48" fmla="*/ 60 w 211"/>
                <a:gd name="T49" fmla="*/ 738 h 903"/>
                <a:gd name="T50" fmla="*/ 59 w 211"/>
                <a:gd name="T51" fmla="*/ 773 h 903"/>
                <a:gd name="T52" fmla="*/ 55 w 211"/>
                <a:gd name="T53" fmla="*/ 785 h 903"/>
                <a:gd name="T54" fmla="*/ 47 w 211"/>
                <a:gd name="T55" fmla="*/ 793 h 903"/>
                <a:gd name="T56" fmla="*/ 36 w 211"/>
                <a:gd name="T57" fmla="*/ 797 h 903"/>
                <a:gd name="T58" fmla="*/ 0 w 211"/>
                <a:gd name="T59" fmla="*/ 798 h 903"/>
                <a:gd name="T60" fmla="*/ 211 w 211"/>
                <a:gd name="T61" fmla="*/ 903 h 903"/>
                <a:gd name="T62" fmla="*/ 181 w 211"/>
                <a:gd name="T63" fmla="*/ 798 h 903"/>
                <a:gd name="T64" fmla="*/ 169 w 211"/>
                <a:gd name="T65" fmla="*/ 796 h 903"/>
                <a:gd name="T66" fmla="*/ 159 w 211"/>
                <a:gd name="T67" fmla="*/ 789 h 903"/>
                <a:gd name="T68" fmla="*/ 153 w 211"/>
                <a:gd name="T69" fmla="*/ 780 h 903"/>
                <a:gd name="T70" fmla="*/ 151 w 211"/>
                <a:gd name="T71" fmla="*/ 768 h 903"/>
                <a:gd name="T72" fmla="*/ 152 w 211"/>
                <a:gd name="T73" fmla="*/ 732 h 903"/>
                <a:gd name="T74" fmla="*/ 156 w 211"/>
                <a:gd name="T75" fmla="*/ 721 h 903"/>
                <a:gd name="T76" fmla="*/ 164 w 211"/>
                <a:gd name="T77" fmla="*/ 713 h 903"/>
                <a:gd name="T78" fmla="*/ 175 w 211"/>
                <a:gd name="T79" fmla="*/ 708 h 903"/>
                <a:gd name="T80" fmla="*/ 211 w 211"/>
                <a:gd name="T81" fmla="*/ 708 h 903"/>
                <a:gd name="T82" fmla="*/ 181 w 211"/>
                <a:gd name="T83" fmla="*/ 648 h 903"/>
                <a:gd name="T84" fmla="*/ 169 w 211"/>
                <a:gd name="T85" fmla="*/ 645 h 903"/>
                <a:gd name="T86" fmla="*/ 159 w 211"/>
                <a:gd name="T87" fmla="*/ 638 h 903"/>
                <a:gd name="T88" fmla="*/ 153 w 211"/>
                <a:gd name="T89" fmla="*/ 629 h 903"/>
                <a:gd name="T90" fmla="*/ 151 w 211"/>
                <a:gd name="T91" fmla="*/ 618 h 903"/>
                <a:gd name="T92" fmla="*/ 152 w 211"/>
                <a:gd name="T93" fmla="*/ 581 h 903"/>
                <a:gd name="T94" fmla="*/ 156 w 211"/>
                <a:gd name="T95" fmla="*/ 571 h 903"/>
                <a:gd name="T96" fmla="*/ 164 w 211"/>
                <a:gd name="T97" fmla="*/ 562 h 903"/>
                <a:gd name="T98" fmla="*/ 175 w 211"/>
                <a:gd name="T99" fmla="*/ 558 h 903"/>
                <a:gd name="T100" fmla="*/ 211 w 211"/>
                <a:gd name="T101" fmla="*/ 557 h 903"/>
                <a:gd name="T102" fmla="*/ 181 w 211"/>
                <a:gd name="T103" fmla="*/ 196 h 903"/>
                <a:gd name="T104" fmla="*/ 169 w 211"/>
                <a:gd name="T105" fmla="*/ 193 h 903"/>
                <a:gd name="T106" fmla="*/ 159 w 211"/>
                <a:gd name="T107" fmla="*/ 187 h 903"/>
                <a:gd name="T108" fmla="*/ 153 w 211"/>
                <a:gd name="T109" fmla="*/ 177 h 903"/>
                <a:gd name="T110" fmla="*/ 151 w 211"/>
                <a:gd name="T111" fmla="*/ 165 h 903"/>
                <a:gd name="T112" fmla="*/ 152 w 211"/>
                <a:gd name="T113" fmla="*/ 130 h 903"/>
                <a:gd name="T114" fmla="*/ 156 w 211"/>
                <a:gd name="T115" fmla="*/ 119 h 903"/>
                <a:gd name="T116" fmla="*/ 164 w 211"/>
                <a:gd name="T117" fmla="*/ 110 h 903"/>
                <a:gd name="T118" fmla="*/ 175 w 211"/>
                <a:gd name="T119" fmla="*/ 106 h 903"/>
                <a:gd name="T120" fmla="*/ 211 w 211"/>
                <a:gd name="T121" fmla="*/ 105 h 903"/>
                <a:gd name="T122" fmla="*/ 0 w 211"/>
                <a:gd name="T123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903">
                  <a:moveTo>
                    <a:pt x="0" y="105"/>
                  </a:moveTo>
                  <a:lnTo>
                    <a:pt x="30" y="105"/>
                  </a:lnTo>
                  <a:lnTo>
                    <a:pt x="36" y="106"/>
                  </a:lnTo>
                  <a:lnTo>
                    <a:pt x="42" y="107"/>
                  </a:lnTo>
                  <a:lnTo>
                    <a:pt x="47" y="110"/>
                  </a:lnTo>
                  <a:lnTo>
                    <a:pt x="52" y="115"/>
                  </a:lnTo>
                  <a:lnTo>
                    <a:pt x="55" y="119"/>
                  </a:lnTo>
                  <a:lnTo>
                    <a:pt x="58" y="123"/>
                  </a:lnTo>
                  <a:lnTo>
                    <a:pt x="59" y="130"/>
                  </a:lnTo>
                  <a:lnTo>
                    <a:pt x="60" y="135"/>
                  </a:lnTo>
                  <a:lnTo>
                    <a:pt x="60" y="165"/>
                  </a:lnTo>
                  <a:lnTo>
                    <a:pt x="59" y="172"/>
                  </a:lnTo>
                  <a:lnTo>
                    <a:pt x="58" y="177"/>
                  </a:lnTo>
                  <a:lnTo>
                    <a:pt x="55" y="182"/>
                  </a:lnTo>
                  <a:lnTo>
                    <a:pt x="52" y="187"/>
                  </a:lnTo>
                  <a:lnTo>
                    <a:pt x="47" y="191"/>
                  </a:lnTo>
                  <a:lnTo>
                    <a:pt x="42" y="193"/>
                  </a:lnTo>
                  <a:lnTo>
                    <a:pt x="36" y="195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256"/>
                  </a:lnTo>
                  <a:lnTo>
                    <a:pt x="30" y="256"/>
                  </a:lnTo>
                  <a:lnTo>
                    <a:pt x="36" y="256"/>
                  </a:lnTo>
                  <a:lnTo>
                    <a:pt x="42" y="259"/>
                  </a:lnTo>
                  <a:lnTo>
                    <a:pt x="47" y="261"/>
                  </a:lnTo>
                  <a:lnTo>
                    <a:pt x="52" y="265"/>
                  </a:lnTo>
                  <a:lnTo>
                    <a:pt x="55" y="269"/>
                  </a:lnTo>
                  <a:lnTo>
                    <a:pt x="58" y="275"/>
                  </a:lnTo>
                  <a:lnTo>
                    <a:pt x="59" y="280"/>
                  </a:lnTo>
                  <a:lnTo>
                    <a:pt x="60" y="286"/>
                  </a:lnTo>
                  <a:lnTo>
                    <a:pt x="60" y="316"/>
                  </a:lnTo>
                  <a:lnTo>
                    <a:pt x="59" y="322"/>
                  </a:lnTo>
                  <a:lnTo>
                    <a:pt x="58" y="328"/>
                  </a:lnTo>
                  <a:lnTo>
                    <a:pt x="55" y="333"/>
                  </a:lnTo>
                  <a:lnTo>
                    <a:pt x="52" y="338"/>
                  </a:lnTo>
                  <a:lnTo>
                    <a:pt x="47" y="341"/>
                  </a:lnTo>
                  <a:lnTo>
                    <a:pt x="42" y="344"/>
                  </a:lnTo>
                  <a:lnTo>
                    <a:pt x="36" y="345"/>
                  </a:lnTo>
                  <a:lnTo>
                    <a:pt x="30" y="346"/>
                  </a:lnTo>
                  <a:lnTo>
                    <a:pt x="0" y="346"/>
                  </a:lnTo>
                  <a:lnTo>
                    <a:pt x="0" y="708"/>
                  </a:lnTo>
                  <a:lnTo>
                    <a:pt x="30" y="708"/>
                  </a:lnTo>
                  <a:lnTo>
                    <a:pt x="36" y="708"/>
                  </a:lnTo>
                  <a:lnTo>
                    <a:pt x="42" y="710"/>
                  </a:lnTo>
                  <a:lnTo>
                    <a:pt x="47" y="712"/>
                  </a:lnTo>
                  <a:lnTo>
                    <a:pt x="52" y="717"/>
                  </a:lnTo>
                  <a:lnTo>
                    <a:pt x="55" y="721"/>
                  </a:lnTo>
                  <a:lnTo>
                    <a:pt x="58" y="726"/>
                  </a:lnTo>
                  <a:lnTo>
                    <a:pt x="59" y="732"/>
                  </a:lnTo>
                  <a:lnTo>
                    <a:pt x="60" y="738"/>
                  </a:lnTo>
                  <a:lnTo>
                    <a:pt x="60" y="768"/>
                  </a:lnTo>
                  <a:lnTo>
                    <a:pt x="59" y="773"/>
                  </a:lnTo>
                  <a:lnTo>
                    <a:pt x="58" y="780"/>
                  </a:lnTo>
                  <a:lnTo>
                    <a:pt x="55" y="785"/>
                  </a:lnTo>
                  <a:lnTo>
                    <a:pt x="52" y="789"/>
                  </a:lnTo>
                  <a:lnTo>
                    <a:pt x="47" y="793"/>
                  </a:lnTo>
                  <a:lnTo>
                    <a:pt x="42" y="796"/>
                  </a:lnTo>
                  <a:lnTo>
                    <a:pt x="36" y="797"/>
                  </a:lnTo>
                  <a:lnTo>
                    <a:pt x="30" y="798"/>
                  </a:lnTo>
                  <a:lnTo>
                    <a:pt x="0" y="798"/>
                  </a:lnTo>
                  <a:lnTo>
                    <a:pt x="0" y="903"/>
                  </a:lnTo>
                  <a:lnTo>
                    <a:pt x="211" y="903"/>
                  </a:lnTo>
                  <a:lnTo>
                    <a:pt x="211" y="798"/>
                  </a:lnTo>
                  <a:lnTo>
                    <a:pt x="181" y="798"/>
                  </a:lnTo>
                  <a:lnTo>
                    <a:pt x="175" y="797"/>
                  </a:lnTo>
                  <a:lnTo>
                    <a:pt x="169" y="796"/>
                  </a:lnTo>
                  <a:lnTo>
                    <a:pt x="164" y="793"/>
                  </a:lnTo>
                  <a:lnTo>
                    <a:pt x="159" y="789"/>
                  </a:lnTo>
                  <a:lnTo>
                    <a:pt x="156" y="785"/>
                  </a:lnTo>
                  <a:lnTo>
                    <a:pt x="153" y="780"/>
                  </a:lnTo>
                  <a:lnTo>
                    <a:pt x="152" y="774"/>
                  </a:lnTo>
                  <a:lnTo>
                    <a:pt x="151" y="768"/>
                  </a:lnTo>
                  <a:lnTo>
                    <a:pt x="151" y="738"/>
                  </a:lnTo>
                  <a:lnTo>
                    <a:pt x="152" y="732"/>
                  </a:lnTo>
                  <a:lnTo>
                    <a:pt x="153" y="726"/>
                  </a:lnTo>
                  <a:lnTo>
                    <a:pt x="156" y="721"/>
                  </a:lnTo>
                  <a:lnTo>
                    <a:pt x="159" y="717"/>
                  </a:lnTo>
                  <a:lnTo>
                    <a:pt x="164" y="713"/>
                  </a:lnTo>
                  <a:lnTo>
                    <a:pt x="169" y="710"/>
                  </a:lnTo>
                  <a:lnTo>
                    <a:pt x="175" y="708"/>
                  </a:lnTo>
                  <a:lnTo>
                    <a:pt x="181" y="708"/>
                  </a:lnTo>
                  <a:lnTo>
                    <a:pt x="211" y="708"/>
                  </a:lnTo>
                  <a:lnTo>
                    <a:pt x="211" y="648"/>
                  </a:lnTo>
                  <a:lnTo>
                    <a:pt x="181" y="648"/>
                  </a:lnTo>
                  <a:lnTo>
                    <a:pt x="175" y="647"/>
                  </a:lnTo>
                  <a:lnTo>
                    <a:pt x="169" y="645"/>
                  </a:lnTo>
                  <a:lnTo>
                    <a:pt x="164" y="643"/>
                  </a:lnTo>
                  <a:lnTo>
                    <a:pt x="159" y="638"/>
                  </a:lnTo>
                  <a:lnTo>
                    <a:pt x="156" y="634"/>
                  </a:lnTo>
                  <a:lnTo>
                    <a:pt x="153" y="629"/>
                  </a:lnTo>
                  <a:lnTo>
                    <a:pt x="152" y="623"/>
                  </a:lnTo>
                  <a:lnTo>
                    <a:pt x="151" y="618"/>
                  </a:lnTo>
                  <a:lnTo>
                    <a:pt x="151" y="587"/>
                  </a:lnTo>
                  <a:lnTo>
                    <a:pt x="152" y="581"/>
                  </a:lnTo>
                  <a:lnTo>
                    <a:pt x="153" y="576"/>
                  </a:lnTo>
                  <a:lnTo>
                    <a:pt x="156" y="571"/>
                  </a:lnTo>
                  <a:lnTo>
                    <a:pt x="159" y="566"/>
                  </a:lnTo>
                  <a:lnTo>
                    <a:pt x="164" y="562"/>
                  </a:lnTo>
                  <a:lnTo>
                    <a:pt x="169" y="560"/>
                  </a:lnTo>
                  <a:lnTo>
                    <a:pt x="175" y="558"/>
                  </a:lnTo>
                  <a:lnTo>
                    <a:pt x="181" y="557"/>
                  </a:lnTo>
                  <a:lnTo>
                    <a:pt x="211" y="557"/>
                  </a:lnTo>
                  <a:lnTo>
                    <a:pt x="211" y="196"/>
                  </a:lnTo>
                  <a:lnTo>
                    <a:pt x="181" y="196"/>
                  </a:lnTo>
                  <a:lnTo>
                    <a:pt x="175" y="195"/>
                  </a:lnTo>
                  <a:lnTo>
                    <a:pt x="169" y="193"/>
                  </a:lnTo>
                  <a:lnTo>
                    <a:pt x="164" y="191"/>
                  </a:lnTo>
                  <a:lnTo>
                    <a:pt x="159" y="187"/>
                  </a:lnTo>
                  <a:lnTo>
                    <a:pt x="156" y="182"/>
                  </a:lnTo>
                  <a:lnTo>
                    <a:pt x="153" y="177"/>
                  </a:lnTo>
                  <a:lnTo>
                    <a:pt x="152" y="172"/>
                  </a:lnTo>
                  <a:lnTo>
                    <a:pt x="151" y="165"/>
                  </a:lnTo>
                  <a:lnTo>
                    <a:pt x="151" y="135"/>
                  </a:lnTo>
                  <a:lnTo>
                    <a:pt x="152" y="130"/>
                  </a:lnTo>
                  <a:lnTo>
                    <a:pt x="153" y="123"/>
                  </a:lnTo>
                  <a:lnTo>
                    <a:pt x="156" y="119"/>
                  </a:lnTo>
                  <a:lnTo>
                    <a:pt x="159" y="115"/>
                  </a:lnTo>
                  <a:lnTo>
                    <a:pt x="164" y="110"/>
                  </a:lnTo>
                  <a:lnTo>
                    <a:pt x="169" y="108"/>
                  </a:lnTo>
                  <a:lnTo>
                    <a:pt x="175" y="106"/>
                  </a:lnTo>
                  <a:lnTo>
                    <a:pt x="181" y="105"/>
                  </a:lnTo>
                  <a:lnTo>
                    <a:pt x="211" y="105"/>
                  </a:lnTo>
                  <a:lnTo>
                    <a:pt x="211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327">
              <a:extLst>
                <a:ext uri="{FF2B5EF4-FFF2-40B4-BE49-F238E27FC236}">
                  <a16:creationId xmlns="" xmlns:a16="http://schemas.microsoft.com/office/drawing/2014/main" id="{EE66CB30-F704-45C9-BA83-17BA7DC13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313" y="771525"/>
              <a:ext cx="61913" cy="287338"/>
            </a:xfrm>
            <a:custGeom>
              <a:avLst/>
              <a:gdLst>
                <a:gd name="T0" fmla="*/ 0 w 195"/>
                <a:gd name="T1" fmla="*/ 0 h 903"/>
                <a:gd name="T2" fmla="*/ 30 w 195"/>
                <a:gd name="T3" fmla="*/ 105 h 903"/>
                <a:gd name="T4" fmla="*/ 42 w 195"/>
                <a:gd name="T5" fmla="*/ 107 h 903"/>
                <a:gd name="T6" fmla="*/ 51 w 195"/>
                <a:gd name="T7" fmla="*/ 115 h 903"/>
                <a:gd name="T8" fmla="*/ 58 w 195"/>
                <a:gd name="T9" fmla="*/ 123 h 903"/>
                <a:gd name="T10" fmla="*/ 60 w 195"/>
                <a:gd name="T11" fmla="*/ 135 h 903"/>
                <a:gd name="T12" fmla="*/ 59 w 195"/>
                <a:gd name="T13" fmla="*/ 172 h 903"/>
                <a:gd name="T14" fmla="*/ 55 w 195"/>
                <a:gd name="T15" fmla="*/ 182 h 903"/>
                <a:gd name="T16" fmla="*/ 47 w 195"/>
                <a:gd name="T17" fmla="*/ 191 h 903"/>
                <a:gd name="T18" fmla="*/ 36 w 195"/>
                <a:gd name="T19" fmla="*/ 195 h 903"/>
                <a:gd name="T20" fmla="*/ 0 w 195"/>
                <a:gd name="T21" fmla="*/ 196 h 903"/>
                <a:gd name="T22" fmla="*/ 30 w 195"/>
                <a:gd name="T23" fmla="*/ 256 h 903"/>
                <a:gd name="T24" fmla="*/ 42 w 195"/>
                <a:gd name="T25" fmla="*/ 259 h 903"/>
                <a:gd name="T26" fmla="*/ 51 w 195"/>
                <a:gd name="T27" fmla="*/ 265 h 903"/>
                <a:gd name="T28" fmla="*/ 58 w 195"/>
                <a:gd name="T29" fmla="*/ 275 h 903"/>
                <a:gd name="T30" fmla="*/ 60 w 195"/>
                <a:gd name="T31" fmla="*/ 286 h 903"/>
                <a:gd name="T32" fmla="*/ 59 w 195"/>
                <a:gd name="T33" fmla="*/ 322 h 903"/>
                <a:gd name="T34" fmla="*/ 55 w 195"/>
                <a:gd name="T35" fmla="*/ 333 h 903"/>
                <a:gd name="T36" fmla="*/ 47 w 195"/>
                <a:gd name="T37" fmla="*/ 341 h 903"/>
                <a:gd name="T38" fmla="*/ 36 w 195"/>
                <a:gd name="T39" fmla="*/ 345 h 903"/>
                <a:gd name="T40" fmla="*/ 0 w 195"/>
                <a:gd name="T41" fmla="*/ 346 h 903"/>
                <a:gd name="T42" fmla="*/ 30 w 195"/>
                <a:gd name="T43" fmla="*/ 407 h 903"/>
                <a:gd name="T44" fmla="*/ 42 w 195"/>
                <a:gd name="T45" fmla="*/ 409 h 903"/>
                <a:gd name="T46" fmla="*/ 51 w 195"/>
                <a:gd name="T47" fmla="*/ 415 h 903"/>
                <a:gd name="T48" fmla="*/ 58 w 195"/>
                <a:gd name="T49" fmla="*/ 425 h 903"/>
                <a:gd name="T50" fmla="*/ 60 w 195"/>
                <a:gd name="T51" fmla="*/ 437 h 903"/>
                <a:gd name="T52" fmla="*/ 59 w 195"/>
                <a:gd name="T53" fmla="*/ 473 h 903"/>
                <a:gd name="T54" fmla="*/ 55 w 195"/>
                <a:gd name="T55" fmla="*/ 484 h 903"/>
                <a:gd name="T56" fmla="*/ 47 w 195"/>
                <a:gd name="T57" fmla="*/ 491 h 903"/>
                <a:gd name="T58" fmla="*/ 36 w 195"/>
                <a:gd name="T59" fmla="*/ 497 h 903"/>
                <a:gd name="T60" fmla="*/ 0 w 195"/>
                <a:gd name="T61" fmla="*/ 497 h 903"/>
                <a:gd name="T62" fmla="*/ 180 w 195"/>
                <a:gd name="T63" fmla="*/ 903 h 903"/>
                <a:gd name="T64" fmla="*/ 187 w 195"/>
                <a:gd name="T65" fmla="*/ 902 h 903"/>
                <a:gd name="T66" fmla="*/ 191 w 195"/>
                <a:gd name="T67" fmla="*/ 899 h 903"/>
                <a:gd name="T68" fmla="*/ 194 w 195"/>
                <a:gd name="T69" fmla="*/ 895 h 903"/>
                <a:gd name="T70" fmla="*/ 195 w 195"/>
                <a:gd name="T71" fmla="*/ 888 h 903"/>
                <a:gd name="T72" fmla="*/ 195 w 195"/>
                <a:gd name="T73" fmla="*/ 12 h 903"/>
                <a:gd name="T74" fmla="*/ 193 w 195"/>
                <a:gd name="T75" fmla="*/ 6 h 903"/>
                <a:gd name="T76" fmla="*/ 189 w 195"/>
                <a:gd name="T77" fmla="*/ 2 h 903"/>
                <a:gd name="T78" fmla="*/ 183 w 195"/>
                <a:gd name="T79" fmla="*/ 0 h 903"/>
                <a:gd name="T80" fmla="*/ 180 w 195"/>
                <a:gd name="T81" fmla="*/ 0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5" h="903">
                  <a:moveTo>
                    <a:pt x="180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0" y="105"/>
                  </a:lnTo>
                  <a:lnTo>
                    <a:pt x="36" y="106"/>
                  </a:lnTo>
                  <a:lnTo>
                    <a:pt x="42" y="107"/>
                  </a:lnTo>
                  <a:lnTo>
                    <a:pt x="47" y="110"/>
                  </a:lnTo>
                  <a:lnTo>
                    <a:pt x="51" y="115"/>
                  </a:lnTo>
                  <a:lnTo>
                    <a:pt x="55" y="119"/>
                  </a:lnTo>
                  <a:lnTo>
                    <a:pt x="58" y="123"/>
                  </a:lnTo>
                  <a:lnTo>
                    <a:pt x="59" y="130"/>
                  </a:lnTo>
                  <a:lnTo>
                    <a:pt x="60" y="135"/>
                  </a:lnTo>
                  <a:lnTo>
                    <a:pt x="60" y="165"/>
                  </a:lnTo>
                  <a:lnTo>
                    <a:pt x="59" y="172"/>
                  </a:lnTo>
                  <a:lnTo>
                    <a:pt x="58" y="177"/>
                  </a:lnTo>
                  <a:lnTo>
                    <a:pt x="55" y="182"/>
                  </a:lnTo>
                  <a:lnTo>
                    <a:pt x="51" y="187"/>
                  </a:lnTo>
                  <a:lnTo>
                    <a:pt x="47" y="191"/>
                  </a:lnTo>
                  <a:lnTo>
                    <a:pt x="42" y="193"/>
                  </a:lnTo>
                  <a:lnTo>
                    <a:pt x="36" y="195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256"/>
                  </a:lnTo>
                  <a:lnTo>
                    <a:pt x="30" y="256"/>
                  </a:lnTo>
                  <a:lnTo>
                    <a:pt x="36" y="256"/>
                  </a:lnTo>
                  <a:lnTo>
                    <a:pt x="42" y="259"/>
                  </a:lnTo>
                  <a:lnTo>
                    <a:pt x="47" y="261"/>
                  </a:lnTo>
                  <a:lnTo>
                    <a:pt x="51" y="265"/>
                  </a:lnTo>
                  <a:lnTo>
                    <a:pt x="55" y="269"/>
                  </a:lnTo>
                  <a:lnTo>
                    <a:pt x="58" y="275"/>
                  </a:lnTo>
                  <a:lnTo>
                    <a:pt x="59" y="280"/>
                  </a:lnTo>
                  <a:lnTo>
                    <a:pt x="60" y="286"/>
                  </a:lnTo>
                  <a:lnTo>
                    <a:pt x="60" y="316"/>
                  </a:lnTo>
                  <a:lnTo>
                    <a:pt x="59" y="322"/>
                  </a:lnTo>
                  <a:lnTo>
                    <a:pt x="58" y="328"/>
                  </a:lnTo>
                  <a:lnTo>
                    <a:pt x="55" y="333"/>
                  </a:lnTo>
                  <a:lnTo>
                    <a:pt x="51" y="338"/>
                  </a:lnTo>
                  <a:lnTo>
                    <a:pt x="47" y="341"/>
                  </a:lnTo>
                  <a:lnTo>
                    <a:pt x="42" y="344"/>
                  </a:lnTo>
                  <a:lnTo>
                    <a:pt x="36" y="345"/>
                  </a:lnTo>
                  <a:lnTo>
                    <a:pt x="30" y="346"/>
                  </a:lnTo>
                  <a:lnTo>
                    <a:pt x="0" y="346"/>
                  </a:lnTo>
                  <a:lnTo>
                    <a:pt x="0" y="407"/>
                  </a:lnTo>
                  <a:lnTo>
                    <a:pt x="30" y="407"/>
                  </a:lnTo>
                  <a:lnTo>
                    <a:pt x="36" y="408"/>
                  </a:lnTo>
                  <a:lnTo>
                    <a:pt x="42" y="409"/>
                  </a:lnTo>
                  <a:lnTo>
                    <a:pt x="47" y="412"/>
                  </a:lnTo>
                  <a:lnTo>
                    <a:pt x="51" y="415"/>
                  </a:lnTo>
                  <a:lnTo>
                    <a:pt x="55" y="419"/>
                  </a:lnTo>
                  <a:lnTo>
                    <a:pt x="58" y="425"/>
                  </a:lnTo>
                  <a:lnTo>
                    <a:pt x="59" y="430"/>
                  </a:lnTo>
                  <a:lnTo>
                    <a:pt x="60" y="437"/>
                  </a:lnTo>
                  <a:lnTo>
                    <a:pt x="60" y="467"/>
                  </a:lnTo>
                  <a:lnTo>
                    <a:pt x="59" y="473"/>
                  </a:lnTo>
                  <a:lnTo>
                    <a:pt x="58" y="478"/>
                  </a:lnTo>
                  <a:lnTo>
                    <a:pt x="55" y="484"/>
                  </a:lnTo>
                  <a:lnTo>
                    <a:pt x="51" y="488"/>
                  </a:lnTo>
                  <a:lnTo>
                    <a:pt x="47" y="491"/>
                  </a:lnTo>
                  <a:lnTo>
                    <a:pt x="42" y="495"/>
                  </a:lnTo>
                  <a:lnTo>
                    <a:pt x="36" y="497"/>
                  </a:lnTo>
                  <a:lnTo>
                    <a:pt x="30" y="497"/>
                  </a:lnTo>
                  <a:lnTo>
                    <a:pt x="0" y="497"/>
                  </a:lnTo>
                  <a:lnTo>
                    <a:pt x="0" y="903"/>
                  </a:lnTo>
                  <a:lnTo>
                    <a:pt x="180" y="903"/>
                  </a:lnTo>
                  <a:lnTo>
                    <a:pt x="183" y="903"/>
                  </a:lnTo>
                  <a:lnTo>
                    <a:pt x="187" y="902"/>
                  </a:lnTo>
                  <a:lnTo>
                    <a:pt x="189" y="901"/>
                  </a:lnTo>
                  <a:lnTo>
                    <a:pt x="191" y="899"/>
                  </a:lnTo>
                  <a:lnTo>
                    <a:pt x="193" y="897"/>
                  </a:lnTo>
                  <a:lnTo>
                    <a:pt x="194" y="895"/>
                  </a:lnTo>
                  <a:lnTo>
                    <a:pt x="195" y="891"/>
                  </a:lnTo>
                  <a:lnTo>
                    <a:pt x="195" y="888"/>
                  </a:lnTo>
                  <a:lnTo>
                    <a:pt x="195" y="15"/>
                  </a:lnTo>
                  <a:lnTo>
                    <a:pt x="195" y="12"/>
                  </a:lnTo>
                  <a:lnTo>
                    <a:pt x="194" y="10"/>
                  </a:lnTo>
                  <a:lnTo>
                    <a:pt x="193" y="6"/>
                  </a:lnTo>
                  <a:lnTo>
                    <a:pt x="191" y="4"/>
                  </a:lnTo>
                  <a:lnTo>
                    <a:pt x="189" y="2"/>
                  </a:lnTo>
                  <a:lnTo>
                    <a:pt x="187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2" name="Freeform 2319" descr="Icon of leaf. ">
            <a:extLst>
              <a:ext uri="{FF2B5EF4-FFF2-40B4-BE49-F238E27FC236}">
                <a16:creationId xmlns="" xmlns:a16="http://schemas.microsoft.com/office/drawing/2014/main" id="{4C935A16-4F4C-4B17-B911-F1D554A088A8}"/>
              </a:ext>
            </a:extLst>
          </p:cNvPr>
          <p:cNvSpPr>
            <a:spLocks noEditPoints="1"/>
          </p:cNvSpPr>
          <p:nvPr/>
        </p:nvSpPr>
        <p:spPr bwMode="auto">
          <a:xfrm>
            <a:off x="10247928" y="2303513"/>
            <a:ext cx="367656" cy="367656"/>
          </a:xfrm>
          <a:custGeom>
            <a:avLst/>
            <a:gdLst>
              <a:gd name="T0" fmla="*/ 550 w 868"/>
              <a:gd name="T1" fmla="*/ 453 h 868"/>
              <a:gd name="T2" fmla="*/ 561 w 868"/>
              <a:gd name="T3" fmla="*/ 457 h 868"/>
              <a:gd name="T4" fmla="*/ 565 w 868"/>
              <a:gd name="T5" fmla="*/ 468 h 868"/>
              <a:gd name="T6" fmla="*/ 561 w 868"/>
              <a:gd name="T7" fmla="*/ 479 h 868"/>
              <a:gd name="T8" fmla="*/ 550 w 868"/>
              <a:gd name="T9" fmla="*/ 483 h 868"/>
              <a:gd name="T10" fmla="*/ 432 w 868"/>
              <a:gd name="T11" fmla="*/ 604 h 868"/>
              <a:gd name="T12" fmla="*/ 442 w 868"/>
              <a:gd name="T13" fmla="*/ 611 h 868"/>
              <a:gd name="T14" fmla="*/ 444 w 868"/>
              <a:gd name="T15" fmla="*/ 622 h 868"/>
              <a:gd name="T16" fmla="*/ 437 w 868"/>
              <a:gd name="T17" fmla="*/ 632 h 868"/>
              <a:gd name="T18" fmla="*/ 254 w 868"/>
              <a:gd name="T19" fmla="*/ 634 h 868"/>
              <a:gd name="T20" fmla="*/ 233 w 868"/>
              <a:gd name="T21" fmla="*/ 438 h 868"/>
              <a:gd name="T22" fmla="*/ 237 w 868"/>
              <a:gd name="T23" fmla="*/ 427 h 868"/>
              <a:gd name="T24" fmla="*/ 248 w 868"/>
              <a:gd name="T25" fmla="*/ 423 h 868"/>
              <a:gd name="T26" fmla="*/ 258 w 868"/>
              <a:gd name="T27" fmla="*/ 427 h 868"/>
              <a:gd name="T28" fmla="*/ 263 w 868"/>
              <a:gd name="T29" fmla="*/ 438 h 868"/>
              <a:gd name="T30" fmla="*/ 384 w 868"/>
              <a:gd name="T31" fmla="*/ 315 h 868"/>
              <a:gd name="T32" fmla="*/ 390 w 868"/>
              <a:gd name="T33" fmla="*/ 305 h 868"/>
              <a:gd name="T34" fmla="*/ 402 w 868"/>
              <a:gd name="T35" fmla="*/ 303 h 868"/>
              <a:gd name="T36" fmla="*/ 412 w 868"/>
              <a:gd name="T37" fmla="*/ 309 h 868"/>
              <a:gd name="T38" fmla="*/ 414 w 868"/>
              <a:gd name="T39" fmla="*/ 431 h 868"/>
              <a:gd name="T40" fmla="*/ 536 w 868"/>
              <a:gd name="T41" fmla="*/ 251 h 868"/>
              <a:gd name="T42" fmla="*/ 544 w 868"/>
              <a:gd name="T43" fmla="*/ 243 h 868"/>
              <a:gd name="T44" fmla="*/ 555 w 868"/>
              <a:gd name="T45" fmla="*/ 243 h 868"/>
              <a:gd name="T46" fmla="*/ 564 w 868"/>
              <a:gd name="T47" fmla="*/ 251 h 868"/>
              <a:gd name="T48" fmla="*/ 610 w 868"/>
              <a:gd name="T49" fmla="*/ 302 h 868"/>
              <a:gd name="T50" fmla="*/ 621 w 868"/>
              <a:gd name="T51" fmla="*/ 307 h 868"/>
              <a:gd name="T52" fmla="*/ 625 w 868"/>
              <a:gd name="T53" fmla="*/ 317 h 868"/>
              <a:gd name="T54" fmla="*/ 621 w 868"/>
              <a:gd name="T55" fmla="*/ 328 h 868"/>
              <a:gd name="T56" fmla="*/ 610 w 868"/>
              <a:gd name="T57" fmla="*/ 332 h 868"/>
              <a:gd name="T58" fmla="*/ 854 w 868"/>
              <a:gd name="T59" fmla="*/ 0 h 868"/>
              <a:gd name="T60" fmla="*/ 789 w 868"/>
              <a:gd name="T61" fmla="*/ 9 h 868"/>
              <a:gd name="T62" fmla="*/ 611 w 868"/>
              <a:gd name="T63" fmla="*/ 45 h 868"/>
              <a:gd name="T64" fmla="*/ 472 w 868"/>
              <a:gd name="T65" fmla="*/ 86 h 868"/>
              <a:gd name="T66" fmla="*/ 319 w 868"/>
              <a:gd name="T67" fmla="*/ 147 h 868"/>
              <a:gd name="T68" fmla="*/ 200 w 868"/>
              <a:gd name="T69" fmla="*/ 219 h 868"/>
              <a:gd name="T70" fmla="*/ 114 w 868"/>
              <a:gd name="T71" fmla="*/ 301 h 868"/>
              <a:gd name="T72" fmla="*/ 63 w 868"/>
              <a:gd name="T73" fmla="*/ 386 h 868"/>
              <a:gd name="T74" fmla="*/ 46 w 868"/>
              <a:gd name="T75" fmla="*/ 463 h 868"/>
              <a:gd name="T76" fmla="*/ 49 w 868"/>
              <a:gd name="T77" fmla="*/ 544 h 868"/>
              <a:gd name="T78" fmla="*/ 74 w 868"/>
              <a:gd name="T79" fmla="*/ 630 h 868"/>
              <a:gd name="T80" fmla="*/ 4 w 868"/>
              <a:gd name="T81" fmla="*/ 799 h 868"/>
              <a:gd name="T82" fmla="*/ 0 w 868"/>
              <a:gd name="T83" fmla="*/ 809 h 868"/>
              <a:gd name="T84" fmla="*/ 4 w 868"/>
              <a:gd name="T85" fmla="*/ 820 h 868"/>
              <a:gd name="T86" fmla="*/ 55 w 868"/>
              <a:gd name="T87" fmla="*/ 868 h 868"/>
              <a:gd name="T88" fmla="*/ 66 w 868"/>
              <a:gd name="T89" fmla="*/ 866 h 868"/>
              <a:gd name="T90" fmla="*/ 224 w 868"/>
              <a:gd name="T91" fmla="*/ 786 h 868"/>
              <a:gd name="T92" fmla="*/ 326 w 868"/>
              <a:gd name="T93" fmla="*/ 816 h 868"/>
              <a:gd name="T94" fmla="*/ 405 w 868"/>
              <a:gd name="T95" fmla="*/ 819 h 868"/>
              <a:gd name="T96" fmla="*/ 464 w 868"/>
              <a:gd name="T97" fmla="*/ 806 h 868"/>
              <a:gd name="T98" fmla="*/ 521 w 868"/>
              <a:gd name="T99" fmla="*/ 779 h 868"/>
              <a:gd name="T100" fmla="*/ 575 w 868"/>
              <a:gd name="T101" fmla="*/ 740 h 868"/>
              <a:gd name="T102" fmla="*/ 625 w 868"/>
              <a:gd name="T103" fmla="*/ 690 h 868"/>
              <a:gd name="T104" fmla="*/ 672 w 868"/>
              <a:gd name="T105" fmla="*/ 627 h 868"/>
              <a:gd name="T106" fmla="*/ 715 w 868"/>
              <a:gd name="T107" fmla="*/ 550 h 868"/>
              <a:gd name="T108" fmla="*/ 773 w 868"/>
              <a:gd name="T109" fmla="*/ 415 h 868"/>
              <a:gd name="T110" fmla="*/ 818 w 868"/>
              <a:gd name="T111" fmla="*/ 271 h 868"/>
              <a:gd name="T112" fmla="*/ 862 w 868"/>
              <a:gd name="T113" fmla="*/ 53 h 868"/>
              <a:gd name="T114" fmla="*/ 866 w 868"/>
              <a:gd name="T115" fmla="*/ 1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68" h="868">
                <a:moveTo>
                  <a:pt x="610" y="332"/>
                </a:moveTo>
                <a:lnTo>
                  <a:pt x="557" y="332"/>
                </a:lnTo>
                <a:lnTo>
                  <a:pt x="435" y="453"/>
                </a:lnTo>
                <a:lnTo>
                  <a:pt x="550" y="453"/>
                </a:lnTo>
                <a:lnTo>
                  <a:pt x="553" y="453"/>
                </a:lnTo>
                <a:lnTo>
                  <a:pt x="555" y="454"/>
                </a:lnTo>
                <a:lnTo>
                  <a:pt x="559" y="456"/>
                </a:lnTo>
                <a:lnTo>
                  <a:pt x="561" y="457"/>
                </a:lnTo>
                <a:lnTo>
                  <a:pt x="563" y="460"/>
                </a:lnTo>
                <a:lnTo>
                  <a:pt x="564" y="463"/>
                </a:lnTo>
                <a:lnTo>
                  <a:pt x="565" y="466"/>
                </a:lnTo>
                <a:lnTo>
                  <a:pt x="565" y="468"/>
                </a:lnTo>
                <a:lnTo>
                  <a:pt x="565" y="471"/>
                </a:lnTo>
                <a:lnTo>
                  <a:pt x="564" y="474"/>
                </a:lnTo>
                <a:lnTo>
                  <a:pt x="563" y="476"/>
                </a:lnTo>
                <a:lnTo>
                  <a:pt x="561" y="479"/>
                </a:lnTo>
                <a:lnTo>
                  <a:pt x="559" y="481"/>
                </a:lnTo>
                <a:lnTo>
                  <a:pt x="555" y="482"/>
                </a:lnTo>
                <a:lnTo>
                  <a:pt x="553" y="483"/>
                </a:lnTo>
                <a:lnTo>
                  <a:pt x="550" y="483"/>
                </a:lnTo>
                <a:lnTo>
                  <a:pt x="405" y="483"/>
                </a:lnTo>
                <a:lnTo>
                  <a:pt x="284" y="604"/>
                </a:lnTo>
                <a:lnTo>
                  <a:pt x="429" y="604"/>
                </a:lnTo>
                <a:lnTo>
                  <a:pt x="432" y="604"/>
                </a:lnTo>
                <a:lnTo>
                  <a:pt x="435" y="605"/>
                </a:lnTo>
                <a:lnTo>
                  <a:pt x="437" y="607"/>
                </a:lnTo>
                <a:lnTo>
                  <a:pt x="440" y="608"/>
                </a:lnTo>
                <a:lnTo>
                  <a:pt x="442" y="611"/>
                </a:lnTo>
                <a:lnTo>
                  <a:pt x="443" y="614"/>
                </a:lnTo>
                <a:lnTo>
                  <a:pt x="444" y="616"/>
                </a:lnTo>
                <a:lnTo>
                  <a:pt x="444" y="619"/>
                </a:lnTo>
                <a:lnTo>
                  <a:pt x="444" y="622"/>
                </a:lnTo>
                <a:lnTo>
                  <a:pt x="443" y="626"/>
                </a:lnTo>
                <a:lnTo>
                  <a:pt x="442" y="628"/>
                </a:lnTo>
                <a:lnTo>
                  <a:pt x="440" y="630"/>
                </a:lnTo>
                <a:lnTo>
                  <a:pt x="437" y="632"/>
                </a:lnTo>
                <a:lnTo>
                  <a:pt x="435" y="633"/>
                </a:lnTo>
                <a:lnTo>
                  <a:pt x="432" y="634"/>
                </a:lnTo>
                <a:lnTo>
                  <a:pt x="429" y="634"/>
                </a:lnTo>
                <a:lnTo>
                  <a:pt x="254" y="634"/>
                </a:lnTo>
                <a:lnTo>
                  <a:pt x="58" y="830"/>
                </a:lnTo>
                <a:lnTo>
                  <a:pt x="36" y="809"/>
                </a:lnTo>
                <a:lnTo>
                  <a:pt x="233" y="613"/>
                </a:lnTo>
                <a:lnTo>
                  <a:pt x="233" y="438"/>
                </a:lnTo>
                <a:lnTo>
                  <a:pt x="233" y="435"/>
                </a:lnTo>
                <a:lnTo>
                  <a:pt x="234" y="433"/>
                </a:lnTo>
                <a:lnTo>
                  <a:pt x="236" y="429"/>
                </a:lnTo>
                <a:lnTo>
                  <a:pt x="237" y="427"/>
                </a:lnTo>
                <a:lnTo>
                  <a:pt x="239" y="426"/>
                </a:lnTo>
                <a:lnTo>
                  <a:pt x="242" y="424"/>
                </a:lnTo>
                <a:lnTo>
                  <a:pt x="244" y="423"/>
                </a:lnTo>
                <a:lnTo>
                  <a:pt x="248" y="423"/>
                </a:lnTo>
                <a:lnTo>
                  <a:pt x="251" y="423"/>
                </a:lnTo>
                <a:lnTo>
                  <a:pt x="254" y="424"/>
                </a:lnTo>
                <a:lnTo>
                  <a:pt x="256" y="426"/>
                </a:lnTo>
                <a:lnTo>
                  <a:pt x="258" y="427"/>
                </a:lnTo>
                <a:lnTo>
                  <a:pt x="261" y="429"/>
                </a:lnTo>
                <a:lnTo>
                  <a:pt x="262" y="433"/>
                </a:lnTo>
                <a:lnTo>
                  <a:pt x="263" y="435"/>
                </a:lnTo>
                <a:lnTo>
                  <a:pt x="263" y="438"/>
                </a:lnTo>
                <a:lnTo>
                  <a:pt x="263" y="583"/>
                </a:lnTo>
                <a:lnTo>
                  <a:pt x="384" y="463"/>
                </a:lnTo>
                <a:lnTo>
                  <a:pt x="384" y="317"/>
                </a:lnTo>
                <a:lnTo>
                  <a:pt x="384" y="315"/>
                </a:lnTo>
                <a:lnTo>
                  <a:pt x="385" y="311"/>
                </a:lnTo>
                <a:lnTo>
                  <a:pt x="386" y="309"/>
                </a:lnTo>
                <a:lnTo>
                  <a:pt x="388" y="307"/>
                </a:lnTo>
                <a:lnTo>
                  <a:pt x="390" y="305"/>
                </a:lnTo>
                <a:lnTo>
                  <a:pt x="393" y="303"/>
                </a:lnTo>
                <a:lnTo>
                  <a:pt x="396" y="303"/>
                </a:lnTo>
                <a:lnTo>
                  <a:pt x="399" y="302"/>
                </a:lnTo>
                <a:lnTo>
                  <a:pt x="402" y="303"/>
                </a:lnTo>
                <a:lnTo>
                  <a:pt x="405" y="303"/>
                </a:lnTo>
                <a:lnTo>
                  <a:pt x="407" y="305"/>
                </a:lnTo>
                <a:lnTo>
                  <a:pt x="410" y="307"/>
                </a:lnTo>
                <a:lnTo>
                  <a:pt x="412" y="309"/>
                </a:lnTo>
                <a:lnTo>
                  <a:pt x="413" y="311"/>
                </a:lnTo>
                <a:lnTo>
                  <a:pt x="414" y="315"/>
                </a:lnTo>
                <a:lnTo>
                  <a:pt x="414" y="317"/>
                </a:lnTo>
                <a:lnTo>
                  <a:pt x="414" y="431"/>
                </a:lnTo>
                <a:lnTo>
                  <a:pt x="535" y="311"/>
                </a:lnTo>
                <a:lnTo>
                  <a:pt x="535" y="257"/>
                </a:lnTo>
                <a:lnTo>
                  <a:pt x="535" y="253"/>
                </a:lnTo>
                <a:lnTo>
                  <a:pt x="536" y="251"/>
                </a:lnTo>
                <a:lnTo>
                  <a:pt x="537" y="248"/>
                </a:lnTo>
                <a:lnTo>
                  <a:pt x="539" y="246"/>
                </a:lnTo>
                <a:lnTo>
                  <a:pt x="542" y="245"/>
                </a:lnTo>
                <a:lnTo>
                  <a:pt x="544" y="243"/>
                </a:lnTo>
                <a:lnTo>
                  <a:pt x="547" y="242"/>
                </a:lnTo>
                <a:lnTo>
                  <a:pt x="550" y="242"/>
                </a:lnTo>
                <a:lnTo>
                  <a:pt x="553" y="242"/>
                </a:lnTo>
                <a:lnTo>
                  <a:pt x="555" y="243"/>
                </a:lnTo>
                <a:lnTo>
                  <a:pt x="559" y="245"/>
                </a:lnTo>
                <a:lnTo>
                  <a:pt x="561" y="246"/>
                </a:lnTo>
                <a:lnTo>
                  <a:pt x="563" y="248"/>
                </a:lnTo>
                <a:lnTo>
                  <a:pt x="564" y="251"/>
                </a:lnTo>
                <a:lnTo>
                  <a:pt x="565" y="253"/>
                </a:lnTo>
                <a:lnTo>
                  <a:pt x="565" y="257"/>
                </a:lnTo>
                <a:lnTo>
                  <a:pt x="565" y="302"/>
                </a:lnTo>
                <a:lnTo>
                  <a:pt x="610" y="302"/>
                </a:lnTo>
                <a:lnTo>
                  <a:pt x="613" y="303"/>
                </a:lnTo>
                <a:lnTo>
                  <a:pt x="617" y="303"/>
                </a:lnTo>
                <a:lnTo>
                  <a:pt x="619" y="305"/>
                </a:lnTo>
                <a:lnTo>
                  <a:pt x="621" y="307"/>
                </a:lnTo>
                <a:lnTo>
                  <a:pt x="623" y="309"/>
                </a:lnTo>
                <a:lnTo>
                  <a:pt x="624" y="311"/>
                </a:lnTo>
                <a:lnTo>
                  <a:pt x="625" y="315"/>
                </a:lnTo>
                <a:lnTo>
                  <a:pt x="625" y="317"/>
                </a:lnTo>
                <a:lnTo>
                  <a:pt x="625" y="320"/>
                </a:lnTo>
                <a:lnTo>
                  <a:pt x="624" y="323"/>
                </a:lnTo>
                <a:lnTo>
                  <a:pt x="623" y="326"/>
                </a:lnTo>
                <a:lnTo>
                  <a:pt x="621" y="328"/>
                </a:lnTo>
                <a:lnTo>
                  <a:pt x="619" y="330"/>
                </a:lnTo>
                <a:lnTo>
                  <a:pt x="617" y="331"/>
                </a:lnTo>
                <a:lnTo>
                  <a:pt x="613" y="332"/>
                </a:lnTo>
                <a:lnTo>
                  <a:pt x="610" y="332"/>
                </a:lnTo>
                <a:close/>
                <a:moveTo>
                  <a:pt x="863" y="5"/>
                </a:moveTo>
                <a:lnTo>
                  <a:pt x="860" y="3"/>
                </a:lnTo>
                <a:lnTo>
                  <a:pt x="857" y="1"/>
                </a:lnTo>
                <a:lnTo>
                  <a:pt x="854" y="0"/>
                </a:lnTo>
                <a:lnTo>
                  <a:pt x="850" y="0"/>
                </a:lnTo>
                <a:lnTo>
                  <a:pt x="843" y="1"/>
                </a:lnTo>
                <a:lnTo>
                  <a:pt x="821" y="5"/>
                </a:lnTo>
                <a:lnTo>
                  <a:pt x="789" y="9"/>
                </a:lnTo>
                <a:lnTo>
                  <a:pt x="747" y="16"/>
                </a:lnTo>
                <a:lnTo>
                  <a:pt x="697" y="26"/>
                </a:lnTo>
                <a:lnTo>
                  <a:pt x="641" y="38"/>
                </a:lnTo>
                <a:lnTo>
                  <a:pt x="611" y="45"/>
                </a:lnTo>
                <a:lnTo>
                  <a:pt x="580" y="54"/>
                </a:lnTo>
                <a:lnTo>
                  <a:pt x="548" y="63"/>
                </a:lnTo>
                <a:lnTo>
                  <a:pt x="516" y="72"/>
                </a:lnTo>
                <a:lnTo>
                  <a:pt x="472" y="86"/>
                </a:lnTo>
                <a:lnTo>
                  <a:pt x="431" y="100"/>
                </a:lnTo>
                <a:lnTo>
                  <a:pt x="391" y="115"/>
                </a:lnTo>
                <a:lnTo>
                  <a:pt x="355" y="131"/>
                </a:lnTo>
                <a:lnTo>
                  <a:pt x="319" y="147"/>
                </a:lnTo>
                <a:lnTo>
                  <a:pt x="286" y="164"/>
                </a:lnTo>
                <a:lnTo>
                  <a:pt x="256" y="182"/>
                </a:lnTo>
                <a:lnTo>
                  <a:pt x="227" y="200"/>
                </a:lnTo>
                <a:lnTo>
                  <a:pt x="200" y="219"/>
                </a:lnTo>
                <a:lnTo>
                  <a:pt x="176" y="238"/>
                </a:lnTo>
                <a:lnTo>
                  <a:pt x="153" y="259"/>
                </a:lnTo>
                <a:lnTo>
                  <a:pt x="133" y="279"/>
                </a:lnTo>
                <a:lnTo>
                  <a:pt x="114" y="301"/>
                </a:lnTo>
                <a:lnTo>
                  <a:pt x="97" y="323"/>
                </a:lnTo>
                <a:lnTo>
                  <a:pt x="84" y="346"/>
                </a:lnTo>
                <a:lnTo>
                  <a:pt x="72" y="368"/>
                </a:lnTo>
                <a:lnTo>
                  <a:pt x="63" y="386"/>
                </a:lnTo>
                <a:lnTo>
                  <a:pt x="57" y="406"/>
                </a:lnTo>
                <a:lnTo>
                  <a:pt x="51" y="424"/>
                </a:lnTo>
                <a:lnTo>
                  <a:pt x="48" y="443"/>
                </a:lnTo>
                <a:lnTo>
                  <a:pt x="46" y="463"/>
                </a:lnTo>
                <a:lnTo>
                  <a:pt x="44" y="483"/>
                </a:lnTo>
                <a:lnTo>
                  <a:pt x="45" y="503"/>
                </a:lnTo>
                <a:lnTo>
                  <a:pt x="46" y="524"/>
                </a:lnTo>
                <a:lnTo>
                  <a:pt x="49" y="544"/>
                </a:lnTo>
                <a:lnTo>
                  <a:pt x="54" y="564"/>
                </a:lnTo>
                <a:lnTo>
                  <a:pt x="59" y="586"/>
                </a:lnTo>
                <a:lnTo>
                  <a:pt x="65" y="607"/>
                </a:lnTo>
                <a:lnTo>
                  <a:pt x="74" y="630"/>
                </a:lnTo>
                <a:lnTo>
                  <a:pt x="84" y="651"/>
                </a:lnTo>
                <a:lnTo>
                  <a:pt x="94" y="674"/>
                </a:lnTo>
                <a:lnTo>
                  <a:pt x="107" y="696"/>
                </a:lnTo>
                <a:lnTo>
                  <a:pt x="4" y="799"/>
                </a:lnTo>
                <a:lnTo>
                  <a:pt x="2" y="801"/>
                </a:lnTo>
                <a:lnTo>
                  <a:pt x="1" y="804"/>
                </a:lnTo>
                <a:lnTo>
                  <a:pt x="0" y="807"/>
                </a:lnTo>
                <a:lnTo>
                  <a:pt x="0" y="809"/>
                </a:lnTo>
                <a:lnTo>
                  <a:pt x="0" y="812"/>
                </a:lnTo>
                <a:lnTo>
                  <a:pt x="1" y="815"/>
                </a:lnTo>
                <a:lnTo>
                  <a:pt x="2" y="817"/>
                </a:lnTo>
                <a:lnTo>
                  <a:pt x="4" y="820"/>
                </a:lnTo>
                <a:lnTo>
                  <a:pt x="47" y="864"/>
                </a:lnTo>
                <a:lnTo>
                  <a:pt x="49" y="866"/>
                </a:lnTo>
                <a:lnTo>
                  <a:pt x="52" y="867"/>
                </a:lnTo>
                <a:lnTo>
                  <a:pt x="55" y="868"/>
                </a:lnTo>
                <a:lnTo>
                  <a:pt x="58" y="868"/>
                </a:lnTo>
                <a:lnTo>
                  <a:pt x="61" y="868"/>
                </a:lnTo>
                <a:lnTo>
                  <a:pt x="63" y="867"/>
                </a:lnTo>
                <a:lnTo>
                  <a:pt x="66" y="866"/>
                </a:lnTo>
                <a:lnTo>
                  <a:pt x="69" y="864"/>
                </a:lnTo>
                <a:lnTo>
                  <a:pt x="171" y="760"/>
                </a:lnTo>
                <a:lnTo>
                  <a:pt x="198" y="773"/>
                </a:lnTo>
                <a:lnTo>
                  <a:pt x="224" y="786"/>
                </a:lnTo>
                <a:lnTo>
                  <a:pt x="250" y="796"/>
                </a:lnTo>
                <a:lnTo>
                  <a:pt x="276" y="805"/>
                </a:lnTo>
                <a:lnTo>
                  <a:pt x="301" y="811"/>
                </a:lnTo>
                <a:lnTo>
                  <a:pt x="326" y="816"/>
                </a:lnTo>
                <a:lnTo>
                  <a:pt x="350" y="819"/>
                </a:lnTo>
                <a:lnTo>
                  <a:pt x="374" y="820"/>
                </a:lnTo>
                <a:lnTo>
                  <a:pt x="389" y="820"/>
                </a:lnTo>
                <a:lnTo>
                  <a:pt x="405" y="819"/>
                </a:lnTo>
                <a:lnTo>
                  <a:pt x="420" y="816"/>
                </a:lnTo>
                <a:lnTo>
                  <a:pt x="435" y="813"/>
                </a:lnTo>
                <a:lnTo>
                  <a:pt x="450" y="810"/>
                </a:lnTo>
                <a:lnTo>
                  <a:pt x="464" y="806"/>
                </a:lnTo>
                <a:lnTo>
                  <a:pt x="479" y="800"/>
                </a:lnTo>
                <a:lnTo>
                  <a:pt x="493" y="794"/>
                </a:lnTo>
                <a:lnTo>
                  <a:pt x="507" y="787"/>
                </a:lnTo>
                <a:lnTo>
                  <a:pt x="521" y="779"/>
                </a:lnTo>
                <a:lnTo>
                  <a:pt x="535" y="770"/>
                </a:lnTo>
                <a:lnTo>
                  <a:pt x="549" y="762"/>
                </a:lnTo>
                <a:lnTo>
                  <a:pt x="562" y="751"/>
                </a:lnTo>
                <a:lnTo>
                  <a:pt x="575" y="740"/>
                </a:lnTo>
                <a:lnTo>
                  <a:pt x="588" y="730"/>
                </a:lnTo>
                <a:lnTo>
                  <a:pt x="600" y="717"/>
                </a:lnTo>
                <a:lnTo>
                  <a:pt x="613" y="704"/>
                </a:lnTo>
                <a:lnTo>
                  <a:pt x="625" y="690"/>
                </a:lnTo>
                <a:lnTo>
                  <a:pt x="638" y="675"/>
                </a:lnTo>
                <a:lnTo>
                  <a:pt x="650" y="660"/>
                </a:lnTo>
                <a:lnTo>
                  <a:pt x="661" y="643"/>
                </a:lnTo>
                <a:lnTo>
                  <a:pt x="672" y="627"/>
                </a:lnTo>
                <a:lnTo>
                  <a:pt x="683" y="608"/>
                </a:lnTo>
                <a:lnTo>
                  <a:pt x="695" y="590"/>
                </a:lnTo>
                <a:lnTo>
                  <a:pt x="706" y="571"/>
                </a:lnTo>
                <a:lnTo>
                  <a:pt x="715" y="550"/>
                </a:lnTo>
                <a:lnTo>
                  <a:pt x="726" y="530"/>
                </a:lnTo>
                <a:lnTo>
                  <a:pt x="736" y="509"/>
                </a:lnTo>
                <a:lnTo>
                  <a:pt x="755" y="464"/>
                </a:lnTo>
                <a:lnTo>
                  <a:pt x="773" y="415"/>
                </a:lnTo>
                <a:lnTo>
                  <a:pt x="786" y="379"/>
                </a:lnTo>
                <a:lnTo>
                  <a:pt x="798" y="341"/>
                </a:lnTo>
                <a:lnTo>
                  <a:pt x="809" y="306"/>
                </a:lnTo>
                <a:lnTo>
                  <a:pt x="818" y="271"/>
                </a:lnTo>
                <a:lnTo>
                  <a:pt x="834" y="204"/>
                </a:lnTo>
                <a:lnTo>
                  <a:pt x="847" y="143"/>
                </a:lnTo>
                <a:lnTo>
                  <a:pt x="856" y="93"/>
                </a:lnTo>
                <a:lnTo>
                  <a:pt x="862" y="53"/>
                </a:lnTo>
                <a:lnTo>
                  <a:pt x="865" y="26"/>
                </a:lnTo>
                <a:lnTo>
                  <a:pt x="868" y="16"/>
                </a:lnTo>
                <a:lnTo>
                  <a:pt x="868" y="13"/>
                </a:lnTo>
                <a:lnTo>
                  <a:pt x="866" y="10"/>
                </a:lnTo>
                <a:lnTo>
                  <a:pt x="865" y="7"/>
                </a:lnTo>
                <a:lnTo>
                  <a:pt x="863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0" y="69964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="" xmlns:a16="http://schemas.microsoft.com/office/drawing/2014/main" id="{7C70995F-D8C5-410A-AA8B-1EE172A294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10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0986099-F5F2-4E8B-BE17-81194861A0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64500" y="522898"/>
            <a:ext cx="41275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5124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600" b="1" dirty="0" smtClean="0">
                <a:solidFill>
                  <a:srgbClr val="006666"/>
                </a:solidFill>
                <a:cs typeface="B Yagut" panose="00000400000000000000" pitchFamily="2" charset="-78"/>
              </a:rPr>
              <a:t>اقدامات کرونا محور</a:t>
            </a:r>
            <a:endParaRPr lang="en-US" sz="3600" dirty="0">
              <a:solidFill>
                <a:srgbClr val="006666"/>
              </a:solidFill>
              <a:cs typeface="B Yagut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3E690F4-843A-47A5-8620-4FB01C0D8E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39370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A997C66-4ED4-4017-9439-1D07ED31D783}"/>
              </a:ext>
            </a:extLst>
          </p:cNvPr>
          <p:cNvSpPr/>
          <p:nvPr/>
        </p:nvSpPr>
        <p:spPr>
          <a:xfrm>
            <a:off x="7121334" y="1968409"/>
            <a:ext cx="4803966" cy="8309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استخراج و بازخوانی و ساده سازی استاندارد های </a:t>
            </a:r>
          </a:p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تجهیزات پزشکی حفاظت فردی به منظور </a:t>
            </a:r>
          </a:p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افزایش ظرفیت تولیدات استاندارد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90C1A7A-78BB-48B4-B5CE-2B9C34E5E67B}"/>
              </a:ext>
            </a:extLst>
          </p:cNvPr>
          <p:cNvSpPr/>
          <p:nvPr/>
        </p:nvSpPr>
        <p:spPr>
          <a:xfrm>
            <a:off x="6870108" y="3608394"/>
            <a:ext cx="5415951" cy="73930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آموزش و مشاوره مستمر 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به واحد های تولیدکننده تجهیزات پزشکی حفاظف فردی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 به منظور ارتقا سطح پیاده سازی استاندارد ها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CF038C-66AF-4E81-9068-703EC0088620}"/>
              </a:ext>
            </a:extLst>
          </p:cNvPr>
          <p:cNvSpPr/>
          <p:nvPr/>
        </p:nvSpPr>
        <p:spPr>
          <a:xfrm>
            <a:off x="7121334" y="5335794"/>
            <a:ext cx="5007166" cy="98296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انجام بازرسی های مشترک همراه با بازرسین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صمت، تعزیرات، نیروی انتظامی و ...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از شبکه توزیع و عرضه 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به منظور حفظ کیفیت و استاندارد</a:t>
            </a:r>
          </a:p>
        </p:txBody>
      </p:sp>
      <p:grpSp>
        <p:nvGrpSpPr>
          <p:cNvPr id="16" name="Group 15" descr="This image is an icon of four sheets of paper. ">
            <a:extLst>
              <a:ext uri="{FF2B5EF4-FFF2-40B4-BE49-F238E27FC236}">
                <a16:creationId xmlns="" xmlns:a16="http://schemas.microsoft.com/office/drawing/2014/main" id="{6071F41E-4B08-43F7-BBE7-4A555CA73C1B}"/>
              </a:ext>
            </a:extLst>
          </p:cNvPr>
          <p:cNvGrpSpPr/>
          <p:nvPr/>
        </p:nvGrpSpPr>
        <p:grpSpPr>
          <a:xfrm>
            <a:off x="9551794" y="4754456"/>
            <a:ext cx="239712" cy="285750"/>
            <a:chOff x="5494338" y="1370013"/>
            <a:chExt cx="239712" cy="285750"/>
          </a:xfrm>
          <a:solidFill>
            <a:schemeClr val="accent4">
              <a:lumMod val="75000"/>
            </a:schemeClr>
          </a:solidFill>
        </p:grpSpPr>
        <p:sp>
          <p:nvSpPr>
            <p:cNvPr id="17" name="Freeform 961">
              <a:extLst>
                <a:ext uri="{FF2B5EF4-FFF2-40B4-BE49-F238E27FC236}">
                  <a16:creationId xmlns="" xmlns:a16="http://schemas.microsoft.com/office/drawing/2014/main" id="{A4A2E5CB-F1CB-4509-8FE7-B24010CB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370013"/>
              <a:ext cx="104775" cy="133350"/>
            </a:xfrm>
            <a:custGeom>
              <a:avLst/>
              <a:gdLst>
                <a:gd name="T0" fmla="*/ 156 w 265"/>
                <a:gd name="T1" fmla="*/ 108 h 337"/>
                <a:gd name="T2" fmla="*/ 156 w 265"/>
                <a:gd name="T3" fmla="*/ 12 h 337"/>
                <a:gd name="T4" fmla="*/ 252 w 265"/>
                <a:gd name="T5" fmla="*/ 108 h 337"/>
                <a:gd name="T6" fmla="*/ 156 w 265"/>
                <a:gd name="T7" fmla="*/ 108 h 337"/>
                <a:gd name="T8" fmla="*/ 261 w 265"/>
                <a:gd name="T9" fmla="*/ 100 h 337"/>
                <a:gd name="T10" fmla="*/ 165 w 265"/>
                <a:gd name="T11" fmla="*/ 3 h 337"/>
                <a:gd name="T12" fmla="*/ 161 w 265"/>
                <a:gd name="T13" fmla="*/ 1 h 337"/>
                <a:gd name="T14" fmla="*/ 156 w 265"/>
                <a:gd name="T15" fmla="*/ 0 h 337"/>
                <a:gd name="T16" fmla="*/ 12 w 265"/>
                <a:gd name="T17" fmla="*/ 0 h 337"/>
                <a:gd name="T18" fmla="*/ 7 w 265"/>
                <a:gd name="T19" fmla="*/ 1 h 337"/>
                <a:gd name="T20" fmla="*/ 3 w 265"/>
                <a:gd name="T21" fmla="*/ 3 h 337"/>
                <a:gd name="T22" fmla="*/ 1 w 265"/>
                <a:gd name="T23" fmla="*/ 7 h 337"/>
                <a:gd name="T24" fmla="*/ 0 w 265"/>
                <a:gd name="T25" fmla="*/ 12 h 337"/>
                <a:gd name="T26" fmla="*/ 0 w 265"/>
                <a:gd name="T27" fmla="*/ 325 h 337"/>
                <a:gd name="T28" fmla="*/ 1 w 265"/>
                <a:gd name="T29" fmla="*/ 329 h 337"/>
                <a:gd name="T30" fmla="*/ 3 w 265"/>
                <a:gd name="T31" fmla="*/ 334 h 337"/>
                <a:gd name="T32" fmla="*/ 7 w 265"/>
                <a:gd name="T33" fmla="*/ 337 h 337"/>
                <a:gd name="T34" fmla="*/ 12 w 265"/>
                <a:gd name="T35" fmla="*/ 337 h 337"/>
                <a:gd name="T36" fmla="*/ 253 w 265"/>
                <a:gd name="T37" fmla="*/ 337 h 337"/>
                <a:gd name="T38" fmla="*/ 258 w 265"/>
                <a:gd name="T39" fmla="*/ 337 h 337"/>
                <a:gd name="T40" fmla="*/ 261 w 265"/>
                <a:gd name="T41" fmla="*/ 334 h 337"/>
                <a:gd name="T42" fmla="*/ 264 w 265"/>
                <a:gd name="T43" fmla="*/ 329 h 337"/>
                <a:gd name="T44" fmla="*/ 265 w 265"/>
                <a:gd name="T45" fmla="*/ 325 h 337"/>
                <a:gd name="T46" fmla="*/ 265 w 265"/>
                <a:gd name="T47" fmla="*/ 108 h 337"/>
                <a:gd name="T48" fmla="*/ 264 w 265"/>
                <a:gd name="T49" fmla="*/ 104 h 337"/>
                <a:gd name="T50" fmla="*/ 261 w 265"/>
                <a:gd name="T51" fmla="*/ 10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7">
                  <a:moveTo>
                    <a:pt x="156" y="108"/>
                  </a:moveTo>
                  <a:lnTo>
                    <a:pt x="156" y="12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261" y="100"/>
                  </a:moveTo>
                  <a:lnTo>
                    <a:pt x="165" y="3"/>
                  </a:ln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4"/>
                  </a:lnTo>
                  <a:lnTo>
                    <a:pt x="7" y="337"/>
                  </a:lnTo>
                  <a:lnTo>
                    <a:pt x="12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1" y="334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62">
              <a:extLst>
                <a:ext uri="{FF2B5EF4-FFF2-40B4-BE49-F238E27FC236}">
                  <a16:creationId xmlns="" xmlns:a16="http://schemas.microsoft.com/office/drawing/2014/main" id="{644A9833-5FFF-4479-A665-0AEDD8C25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370013"/>
              <a:ext cx="106363" cy="133350"/>
            </a:xfrm>
            <a:custGeom>
              <a:avLst/>
              <a:gdLst>
                <a:gd name="T0" fmla="*/ 157 w 266"/>
                <a:gd name="T1" fmla="*/ 108 h 337"/>
                <a:gd name="T2" fmla="*/ 157 w 266"/>
                <a:gd name="T3" fmla="*/ 12 h 337"/>
                <a:gd name="T4" fmla="*/ 252 w 266"/>
                <a:gd name="T5" fmla="*/ 108 h 337"/>
                <a:gd name="T6" fmla="*/ 157 w 266"/>
                <a:gd name="T7" fmla="*/ 108 h 337"/>
                <a:gd name="T8" fmla="*/ 166 w 266"/>
                <a:gd name="T9" fmla="*/ 3 h 337"/>
                <a:gd name="T10" fmla="*/ 162 w 266"/>
                <a:gd name="T11" fmla="*/ 1 h 337"/>
                <a:gd name="T12" fmla="*/ 157 w 266"/>
                <a:gd name="T13" fmla="*/ 0 h 337"/>
                <a:gd name="T14" fmla="*/ 13 w 266"/>
                <a:gd name="T15" fmla="*/ 0 h 337"/>
                <a:gd name="T16" fmla="*/ 8 w 266"/>
                <a:gd name="T17" fmla="*/ 1 h 337"/>
                <a:gd name="T18" fmla="*/ 5 w 266"/>
                <a:gd name="T19" fmla="*/ 3 h 337"/>
                <a:gd name="T20" fmla="*/ 1 w 266"/>
                <a:gd name="T21" fmla="*/ 7 h 337"/>
                <a:gd name="T22" fmla="*/ 0 w 266"/>
                <a:gd name="T23" fmla="*/ 12 h 337"/>
                <a:gd name="T24" fmla="*/ 0 w 266"/>
                <a:gd name="T25" fmla="*/ 325 h 337"/>
                <a:gd name="T26" fmla="*/ 1 w 266"/>
                <a:gd name="T27" fmla="*/ 329 h 337"/>
                <a:gd name="T28" fmla="*/ 5 w 266"/>
                <a:gd name="T29" fmla="*/ 334 h 337"/>
                <a:gd name="T30" fmla="*/ 8 w 266"/>
                <a:gd name="T31" fmla="*/ 337 h 337"/>
                <a:gd name="T32" fmla="*/ 13 w 266"/>
                <a:gd name="T33" fmla="*/ 337 h 337"/>
                <a:gd name="T34" fmla="*/ 253 w 266"/>
                <a:gd name="T35" fmla="*/ 337 h 337"/>
                <a:gd name="T36" fmla="*/ 258 w 266"/>
                <a:gd name="T37" fmla="*/ 337 h 337"/>
                <a:gd name="T38" fmla="*/ 263 w 266"/>
                <a:gd name="T39" fmla="*/ 334 h 337"/>
                <a:gd name="T40" fmla="*/ 265 w 266"/>
                <a:gd name="T41" fmla="*/ 329 h 337"/>
                <a:gd name="T42" fmla="*/ 266 w 266"/>
                <a:gd name="T43" fmla="*/ 325 h 337"/>
                <a:gd name="T44" fmla="*/ 266 w 266"/>
                <a:gd name="T45" fmla="*/ 108 h 337"/>
                <a:gd name="T46" fmla="*/ 265 w 266"/>
                <a:gd name="T47" fmla="*/ 104 h 337"/>
                <a:gd name="T48" fmla="*/ 263 w 266"/>
                <a:gd name="T49" fmla="*/ 100 h 337"/>
                <a:gd name="T50" fmla="*/ 166 w 266"/>
                <a:gd name="T51" fmla="*/ 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7">
                  <a:moveTo>
                    <a:pt x="157" y="108"/>
                  </a:moveTo>
                  <a:lnTo>
                    <a:pt x="157" y="12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4"/>
                  </a:lnTo>
                  <a:lnTo>
                    <a:pt x="8" y="337"/>
                  </a:lnTo>
                  <a:lnTo>
                    <a:pt x="13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3" y="334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63">
              <a:extLst>
                <a:ext uri="{FF2B5EF4-FFF2-40B4-BE49-F238E27FC236}">
                  <a16:creationId xmlns="" xmlns:a16="http://schemas.microsoft.com/office/drawing/2014/main" id="{A6452485-9CCD-4979-A80D-5838A64ED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522413"/>
              <a:ext cx="104775" cy="133350"/>
            </a:xfrm>
            <a:custGeom>
              <a:avLst/>
              <a:gdLst>
                <a:gd name="T0" fmla="*/ 156 w 265"/>
                <a:gd name="T1" fmla="*/ 108 h 336"/>
                <a:gd name="T2" fmla="*/ 156 w 265"/>
                <a:gd name="T3" fmla="*/ 11 h 336"/>
                <a:gd name="T4" fmla="*/ 252 w 265"/>
                <a:gd name="T5" fmla="*/ 108 h 336"/>
                <a:gd name="T6" fmla="*/ 156 w 265"/>
                <a:gd name="T7" fmla="*/ 108 h 336"/>
                <a:gd name="T8" fmla="*/ 165 w 265"/>
                <a:gd name="T9" fmla="*/ 3 h 336"/>
                <a:gd name="T10" fmla="*/ 161 w 265"/>
                <a:gd name="T11" fmla="*/ 1 h 336"/>
                <a:gd name="T12" fmla="*/ 156 w 265"/>
                <a:gd name="T13" fmla="*/ 0 h 336"/>
                <a:gd name="T14" fmla="*/ 12 w 265"/>
                <a:gd name="T15" fmla="*/ 0 h 336"/>
                <a:gd name="T16" fmla="*/ 7 w 265"/>
                <a:gd name="T17" fmla="*/ 1 h 336"/>
                <a:gd name="T18" fmla="*/ 3 w 265"/>
                <a:gd name="T19" fmla="*/ 3 h 336"/>
                <a:gd name="T20" fmla="*/ 1 w 265"/>
                <a:gd name="T21" fmla="*/ 7 h 336"/>
                <a:gd name="T22" fmla="*/ 0 w 265"/>
                <a:gd name="T23" fmla="*/ 11 h 336"/>
                <a:gd name="T24" fmla="*/ 0 w 265"/>
                <a:gd name="T25" fmla="*/ 325 h 336"/>
                <a:gd name="T26" fmla="*/ 1 w 265"/>
                <a:gd name="T27" fmla="*/ 329 h 336"/>
                <a:gd name="T28" fmla="*/ 3 w 265"/>
                <a:gd name="T29" fmla="*/ 333 h 336"/>
                <a:gd name="T30" fmla="*/ 7 w 265"/>
                <a:gd name="T31" fmla="*/ 335 h 336"/>
                <a:gd name="T32" fmla="*/ 12 w 265"/>
                <a:gd name="T33" fmla="*/ 336 h 336"/>
                <a:gd name="T34" fmla="*/ 253 w 265"/>
                <a:gd name="T35" fmla="*/ 336 h 336"/>
                <a:gd name="T36" fmla="*/ 258 w 265"/>
                <a:gd name="T37" fmla="*/ 335 h 336"/>
                <a:gd name="T38" fmla="*/ 261 w 265"/>
                <a:gd name="T39" fmla="*/ 333 h 336"/>
                <a:gd name="T40" fmla="*/ 264 w 265"/>
                <a:gd name="T41" fmla="*/ 329 h 336"/>
                <a:gd name="T42" fmla="*/ 265 w 265"/>
                <a:gd name="T43" fmla="*/ 325 h 336"/>
                <a:gd name="T44" fmla="*/ 265 w 265"/>
                <a:gd name="T45" fmla="*/ 108 h 336"/>
                <a:gd name="T46" fmla="*/ 264 w 265"/>
                <a:gd name="T47" fmla="*/ 104 h 336"/>
                <a:gd name="T48" fmla="*/ 261 w 265"/>
                <a:gd name="T49" fmla="*/ 100 h 336"/>
                <a:gd name="T50" fmla="*/ 165 w 265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6">
                  <a:moveTo>
                    <a:pt x="156" y="108"/>
                  </a:moveTo>
                  <a:lnTo>
                    <a:pt x="156" y="11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165" y="3"/>
                  </a:move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3"/>
                  </a:lnTo>
                  <a:lnTo>
                    <a:pt x="7" y="335"/>
                  </a:lnTo>
                  <a:lnTo>
                    <a:pt x="12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1" y="333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lnTo>
                    <a:pt x="16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64">
              <a:extLst>
                <a:ext uri="{FF2B5EF4-FFF2-40B4-BE49-F238E27FC236}">
                  <a16:creationId xmlns="" xmlns:a16="http://schemas.microsoft.com/office/drawing/2014/main" id="{5FFD2F41-7C2C-45FD-8108-197BFC99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522413"/>
              <a:ext cx="106363" cy="133350"/>
            </a:xfrm>
            <a:custGeom>
              <a:avLst/>
              <a:gdLst>
                <a:gd name="T0" fmla="*/ 157 w 266"/>
                <a:gd name="T1" fmla="*/ 108 h 336"/>
                <a:gd name="T2" fmla="*/ 157 w 266"/>
                <a:gd name="T3" fmla="*/ 11 h 336"/>
                <a:gd name="T4" fmla="*/ 252 w 266"/>
                <a:gd name="T5" fmla="*/ 108 h 336"/>
                <a:gd name="T6" fmla="*/ 157 w 266"/>
                <a:gd name="T7" fmla="*/ 108 h 336"/>
                <a:gd name="T8" fmla="*/ 166 w 266"/>
                <a:gd name="T9" fmla="*/ 3 h 336"/>
                <a:gd name="T10" fmla="*/ 162 w 266"/>
                <a:gd name="T11" fmla="*/ 1 h 336"/>
                <a:gd name="T12" fmla="*/ 157 w 266"/>
                <a:gd name="T13" fmla="*/ 0 h 336"/>
                <a:gd name="T14" fmla="*/ 13 w 266"/>
                <a:gd name="T15" fmla="*/ 0 h 336"/>
                <a:gd name="T16" fmla="*/ 8 w 266"/>
                <a:gd name="T17" fmla="*/ 1 h 336"/>
                <a:gd name="T18" fmla="*/ 5 w 266"/>
                <a:gd name="T19" fmla="*/ 3 h 336"/>
                <a:gd name="T20" fmla="*/ 1 w 266"/>
                <a:gd name="T21" fmla="*/ 7 h 336"/>
                <a:gd name="T22" fmla="*/ 0 w 266"/>
                <a:gd name="T23" fmla="*/ 11 h 336"/>
                <a:gd name="T24" fmla="*/ 0 w 266"/>
                <a:gd name="T25" fmla="*/ 325 h 336"/>
                <a:gd name="T26" fmla="*/ 1 w 266"/>
                <a:gd name="T27" fmla="*/ 329 h 336"/>
                <a:gd name="T28" fmla="*/ 5 w 266"/>
                <a:gd name="T29" fmla="*/ 333 h 336"/>
                <a:gd name="T30" fmla="*/ 8 w 266"/>
                <a:gd name="T31" fmla="*/ 335 h 336"/>
                <a:gd name="T32" fmla="*/ 13 w 266"/>
                <a:gd name="T33" fmla="*/ 336 h 336"/>
                <a:gd name="T34" fmla="*/ 253 w 266"/>
                <a:gd name="T35" fmla="*/ 336 h 336"/>
                <a:gd name="T36" fmla="*/ 258 w 266"/>
                <a:gd name="T37" fmla="*/ 335 h 336"/>
                <a:gd name="T38" fmla="*/ 263 w 266"/>
                <a:gd name="T39" fmla="*/ 333 h 336"/>
                <a:gd name="T40" fmla="*/ 265 w 266"/>
                <a:gd name="T41" fmla="*/ 329 h 336"/>
                <a:gd name="T42" fmla="*/ 266 w 266"/>
                <a:gd name="T43" fmla="*/ 325 h 336"/>
                <a:gd name="T44" fmla="*/ 266 w 266"/>
                <a:gd name="T45" fmla="*/ 108 h 336"/>
                <a:gd name="T46" fmla="*/ 265 w 266"/>
                <a:gd name="T47" fmla="*/ 104 h 336"/>
                <a:gd name="T48" fmla="*/ 263 w 266"/>
                <a:gd name="T49" fmla="*/ 100 h 336"/>
                <a:gd name="T50" fmla="*/ 166 w 266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6">
                  <a:moveTo>
                    <a:pt x="157" y="108"/>
                  </a:moveTo>
                  <a:lnTo>
                    <a:pt x="157" y="11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3"/>
                  </a:lnTo>
                  <a:lnTo>
                    <a:pt x="8" y="335"/>
                  </a:lnTo>
                  <a:lnTo>
                    <a:pt x="13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3" y="333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8" name="Group 27" descr="This image is an icon of four sheets of paper. ">
            <a:extLst>
              <a:ext uri="{FF2B5EF4-FFF2-40B4-BE49-F238E27FC236}">
                <a16:creationId xmlns="" xmlns:a16="http://schemas.microsoft.com/office/drawing/2014/main" id="{6071F41E-4B08-43F7-BBE7-4A555CA73C1B}"/>
              </a:ext>
            </a:extLst>
          </p:cNvPr>
          <p:cNvGrpSpPr/>
          <p:nvPr/>
        </p:nvGrpSpPr>
        <p:grpSpPr>
          <a:xfrm>
            <a:off x="9471721" y="3063089"/>
            <a:ext cx="239712" cy="285750"/>
            <a:chOff x="5494338" y="1370013"/>
            <a:chExt cx="239712" cy="285750"/>
          </a:xfrm>
          <a:solidFill>
            <a:schemeClr val="accent4">
              <a:lumMod val="75000"/>
            </a:schemeClr>
          </a:solidFill>
        </p:grpSpPr>
        <p:sp>
          <p:nvSpPr>
            <p:cNvPr id="29" name="Freeform 961">
              <a:extLst>
                <a:ext uri="{FF2B5EF4-FFF2-40B4-BE49-F238E27FC236}">
                  <a16:creationId xmlns="" xmlns:a16="http://schemas.microsoft.com/office/drawing/2014/main" id="{A4A2E5CB-F1CB-4509-8FE7-B24010CB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370013"/>
              <a:ext cx="104775" cy="133350"/>
            </a:xfrm>
            <a:custGeom>
              <a:avLst/>
              <a:gdLst>
                <a:gd name="T0" fmla="*/ 156 w 265"/>
                <a:gd name="T1" fmla="*/ 108 h 337"/>
                <a:gd name="T2" fmla="*/ 156 w 265"/>
                <a:gd name="T3" fmla="*/ 12 h 337"/>
                <a:gd name="T4" fmla="*/ 252 w 265"/>
                <a:gd name="T5" fmla="*/ 108 h 337"/>
                <a:gd name="T6" fmla="*/ 156 w 265"/>
                <a:gd name="T7" fmla="*/ 108 h 337"/>
                <a:gd name="T8" fmla="*/ 261 w 265"/>
                <a:gd name="T9" fmla="*/ 100 h 337"/>
                <a:gd name="T10" fmla="*/ 165 w 265"/>
                <a:gd name="T11" fmla="*/ 3 h 337"/>
                <a:gd name="T12" fmla="*/ 161 w 265"/>
                <a:gd name="T13" fmla="*/ 1 h 337"/>
                <a:gd name="T14" fmla="*/ 156 w 265"/>
                <a:gd name="T15" fmla="*/ 0 h 337"/>
                <a:gd name="T16" fmla="*/ 12 w 265"/>
                <a:gd name="T17" fmla="*/ 0 h 337"/>
                <a:gd name="T18" fmla="*/ 7 w 265"/>
                <a:gd name="T19" fmla="*/ 1 h 337"/>
                <a:gd name="T20" fmla="*/ 3 w 265"/>
                <a:gd name="T21" fmla="*/ 3 h 337"/>
                <a:gd name="T22" fmla="*/ 1 w 265"/>
                <a:gd name="T23" fmla="*/ 7 h 337"/>
                <a:gd name="T24" fmla="*/ 0 w 265"/>
                <a:gd name="T25" fmla="*/ 12 h 337"/>
                <a:gd name="T26" fmla="*/ 0 w 265"/>
                <a:gd name="T27" fmla="*/ 325 h 337"/>
                <a:gd name="T28" fmla="*/ 1 w 265"/>
                <a:gd name="T29" fmla="*/ 329 h 337"/>
                <a:gd name="T30" fmla="*/ 3 w 265"/>
                <a:gd name="T31" fmla="*/ 334 h 337"/>
                <a:gd name="T32" fmla="*/ 7 w 265"/>
                <a:gd name="T33" fmla="*/ 337 h 337"/>
                <a:gd name="T34" fmla="*/ 12 w 265"/>
                <a:gd name="T35" fmla="*/ 337 h 337"/>
                <a:gd name="T36" fmla="*/ 253 w 265"/>
                <a:gd name="T37" fmla="*/ 337 h 337"/>
                <a:gd name="T38" fmla="*/ 258 w 265"/>
                <a:gd name="T39" fmla="*/ 337 h 337"/>
                <a:gd name="T40" fmla="*/ 261 w 265"/>
                <a:gd name="T41" fmla="*/ 334 h 337"/>
                <a:gd name="T42" fmla="*/ 264 w 265"/>
                <a:gd name="T43" fmla="*/ 329 h 337"/>
                <a:gd name="T44" fmla="*/ 265 w 265"/>
                <a:gd name="T45" fmla="*/ 325 h 337"/>
                <a:gd name="T46" fmla="*/ 265 w 265"/>
                <a:gd name="T47" fmla="*/ 108 h 337"/>
                <a:gd name="T48" fmla="*/ 264 w 265"/>
                <a:gd name="T49" fmla="*/ 104 h 337"/>
                <a:gd name="T50" fmla="*/ 261 w 265"/>
                <a:gd name="T51" fmla="*/ 10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7">
                  <a:moveTo>
                    <a:pt x="156" y="108"/>
                  </a:moveTo>
                  <a:lnTo>
                    <a:pt x="156" y="12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261" y="100"/>
                  </a:moveTo>
                  <a:lnTo>
                    <a:pt x="165" y="3"/>
                  </a:ln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4"/>
                  </a:lnTo>
                  <a:lnTo>
                    <a:pt x="7" y="337"/>
                  </a:lnTo>
                  <a:lnTo>
                    <a:pt x="12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1" y="334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962">
              <a:extLst>
                <a:ext uri="{FF2B5EF4-FFF2-40B4-BE49-F238E27FC236}">
                  <a16:creationId xmlns="" xmlns:a16="http://schemas.microsoft.com/office/drawing/2014/main" id="{644A9833-5FFF-4479-A665-0AEDD8C25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370013"/>
              <a:ext cx="106363" cy="133350"/>
            </a:xfrm>
            <a:custGeom>
              <a:avLst/>
              <a:gdLst>
                <a:gd name="T0" fmla="*/ 157 w 266"/>
                <a:gd name="T1" fmla="*/ 108 h 337"/>
                <a:gd name="T2" fmla="*/ 157 w 266"/>
                <a:gd name="T3" fmla="*/ 12 h 337"/>
                <a:gd name="T4" fmla="*/ 252 w 266"/>
                <a:gd name="T5" fmla="*/ 108 h 337"/>
                <a:gd name="T6" fmla="*/ 157 w 266"/>
                <a:gd name="T7" fmla="*/ 108 h 337"/>
                <a:gd name="T8" fmla="*/ 166 w 266"/>
                <a:gd name="T9" fmla="*/ 3 h 337"/>
                <a:gd name="T10" fmla="*/ 162 w 266"/>
                <a:gd name="T11" fmla="*/ 1 h 337"/>
                <a:gd name="T12" fmla="*/ 157 w 266"/>
                <a:gd name="T13" fmla="*/ 0 h 337"/>
                <a:gd name="T14" fmla="*/ 13 w 266"/>
                <a:gd name="T15" fmla="*/ 0 h 337"/>
                <a:gd name="T16" fmla="*/ 8 w 266"/>
                <a:gd name="T17" fmla="*/ 1 h 337"/>
                <a:gd name="T18" fmla="*/ 5 w 266"/>
                <a:gd name="T19" fmla="*/ 3 h 337"/>
                <a:gd name="T20" fmla="*/ 1 w 266"/>
                <a:gd name="T21" fmla="*/ 7 h 337"/>
                <a:gd name="T22" fmla="*/ 0 w 266"/>
                <a:gd name="T23" fmla="*/ 12 h 337"/>
                <a:gd name="T24" fmla="*/ 0 w 266"/>
                <a:gd name="T25" fmla="*/ 325 h 337"/>
                <a:gd name="T26" fmla="*/ 1 w 266"/>
                <a:gd name="T27" fmla="*/ 329 h 337"/>
                <a:gd name="T28" fmla="*/ 5 w 266"/>
                <a:gd name="T29" fmla="*/ 334 h 337"/>
                <a:gd name="T30" fmla="*/ 8 w 266"/>
                <a:gd name="T31" fmla="*/ 337 h 337"/>
                <a:gd name="T32" fmla="*/ 13 w 266"/>
                <a:gd name="T33" fmla="*/ 337 h 337"/>
                <a:gd name="T34" fmla="*/ 253 w 266"/>
                <a:gd name="T35" fmla="*/ 337 h 337"/>
                <a:gd name="T36" fmla="*/ 258 w 266"/>
                <a:gd name="T37" fmla="*/ 337 h 337"/>
                <a:gd name="T38" fmla="*/ 263 w 266"/>
                <a:gd name="T39" fmla="*/ 334 h 337"/>
                <a:gd name="T40" fmla="*/ 265 w 266"/>
                <a:gd name="T41" fmla="*/ 329 h 337"/>
                <a:gd name="T42" fmla="*/ 266 w 266"/>
                <a:gd name="T43" fmla="*/ 325 h 337"/>
                <a:gd name="T44" fmla="*/ 266 w 266"/>
                <a:gd name="T45" fmla="*/ 108 h 337"/>
                <a:gd name="T46" fmla="*/ 265 w 266"/>
                <a:gd name="T47" fmla="*/ 104 h 337"/>
                <a:gd name="T48" fmla="*/ 263 w 266"/>
                <a:gd name="T49" fmla="*/ 100 h 337"/>
                <a:gd name="T50" fmla="*/ 166 w 266"/>
                <a:gd name="T51" fmla="*/ 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7">
                  <a:moveTo>
                    <a:pt x="157" y="108"/>
                  </a:moveTo>
                  <a:lnTo>
                    <a:pt x="157" y="12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4"/>
                  </a:lnTo>
                  <a:lnTo>
                    <a:pt x="8" y="337"/>
                  </a:lnTo>
                  <a:lnTo>
                    <a:pt x="13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3" y="334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963">
              <a:extLst>
                <a:ext uri="{FF2B5EF4-FFF2-40B4-BE49-F238E27FC236}">
                  <a16:creationId xmlns="" xmlns:a16="http://schemas.microsoft.com/office/drawing/2014/main" id="{A6452485-9CCD-4979-A80D-5838A64ED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522413"/>
              <a:ext cx="104775" cy="133350"/>
            </a:xfrm>
            <a:custGeom>
              <a:avLst/>
              <a:gdLst>
                <a:gd name="T0" fmla="*/ 156 w 265"/>
                <a:gd name="T1" fmla="*/ 108 h 336"/>
                <a:gd name="T2" fmla="*/ 156 w 265"/>
                <a:gd name="T3" fmla="*/ 11 h 336"/>
                <a:gd name="T4" fmla="*/ 252 w 265"/>
                <a:gd name="T5" fmla="*/ 108 h 336"/>
                <a:gd name="T6" fmla="*/ 156 w 265"/>
                <a:gd name="T7" fmla="*/ 108 h 336"/>
                <a:gd name="T8" fmla="*/ 165 w 265"/>
                <a:gd name="T9" fmla="*/ 3 h 336"/>
                <a:gd name="T10" fmla="*/ 161 w 265"/>
                <a:gd name="T11" fmla="*/ 1 h 336"/>
                <a:gd name="T12" fmla="*/ 156 w 265"/>
                <a:gd name="T13" fmla="*/ 0 h 336"/>
                <a:gd name="T14" fmla="*/ 12 w 265"/>
                <a:gd name="T15" fmla="*/ 0 h 336"/>
                <a:gd name="T16" fmla="*/ 7 w 265"/>
                <a:gd name="T17" fmla="*/ 1 h 336"/>
                <a:gd name="T18" fmla="*/ 3 w 265"/>
                <a:gd name="T19" fmla="*/ 3 h 336"/>
                <a:gd name="T20" fmla="*/ 1 w 265"/>
                <a:gd name="T21" fmla="*/ 7 h 336"/>
                <a:gd name="T22" fmla="*/ 0 w 265"/>
                <a:gd name="T23" fmla="*/ 11 h 336"/>
                <a:gd name="T24" fmla="*/ 0 w 265"/>
                <a:gd name="T25" fmla="*/ 325 h 336"/>
                <a:gd name="T26" fmla="*/ 1 w 265"/>
                <a:gd name="T27" fmla="*/ 329 h 336"/>
                <a:gd name="T28" fmla="*/ 3 w 265"/>
                <a:gd name="T29" fmla="*/ 333 h 336"/>
                <a:gd name="T30" fmla="*/ 7 w 265"/>
                <a:gd name="T31" fmla="*/ 335 h 336"/>
                <a:gd name="T32" fmla="*/ 12 w 265"/>
                <a:gd name="T33" fmla="*/ 336 h 336"/>
                <a:gd name="T34" fmla="*/ 253 w 265"/>
                <a:gd name="T35" fmla="*/ 336 h 336"/>
                <a:gd name="T36" fmla="*/ 258 w 265"/>
                <a:gd name="T37" fmla="*/ 335 h 336"/>
                <a:gd name="T38" fmla="*/ 261 w 265"/>
                <a:gd name="T39" fmla="*/ 333 h 336"/>
                <a:gd name="T40" fmla="*/ 264 w 265"/>
                <a:gd name="T41" fmla="*/ 329 h 336"/>
                <a:gd name="T42" fmla="*/ 265 w 265"/>
                <a:gd name="T43" fmla="*/ 325 h 336"/>
                <a:gd name="T44" fmla="*/ 265 w 265"/>
                <a:gd name="T45" fmla="*/ 108 h 336"/>
                <a:gd name="T46" fmla="*/ 264 w 265"/>
                <a:gd name="T47" fmla="*/ 104 h 336"/>
                <a:gd name="T48" fmla="*/ 261 w 265"/>
                <a:gd name="T49" fmla="*/ 100 h 336"/>
                <a:gd name="T50" fmla="*/ 165 w 265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6">
                  <a:moveTo>
                    <a:pt x="156" y="108"/>
                  </a:moveTo>
                  <a:lnTo>
                    <a:pt x="156" y="11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165" y="3"/>
                  </a:move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3"/>
                  </a:lnTo>
                  <a:lnTo>
                    <a:pt x="7" y="335"/>
                  </a:lnTo>
                  <a:lnTo>
                    <a:pt x="12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1" y="333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lnTo>
                    <a:pt x="16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964">
              <a:extLst>
                <a:ext uri="{FF2B5EF4-FFF2-40B4-BE49-F238E27FC236}">
                  <a16:creationId xmlns="" xmlns:a16="http://schemas.microsoft.com/office/drawing/2014/main" id="{5FFD2F41-7C2C-45FD-8108-197BFC99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522413"/>
              <a:ext cx="106363" cy="133350"/>
            </a:xfrm>
            <a:custGeom>
              <a:avLst/>
              <a:gdLst>
                <a:gd name="T0" fmla="*/ 157 w 266"/>
                <a:gd name="T1" fmla="*/ 108 h 336"/>
                <a:gd name="T2" fmla="*/ 157 w 266"/>
                <a:gd name="T3" fmla="*/ 11 h 336"/>
                <a:gd name="T4" fmla="*/ 252 w 266"/>
                <a:gd name="T5" fmla="*/ 108 h 336"/>
                <a:gd name="T6" fmla="*/ 157 w 266"/>
                <a:gd name="T7" fmla="*/ 108 h 336"/>
                <a:gd name="T8" fmla="*/ 166 w 266"/>
                <a:gd name="T9" fmla="*/ 3 h 336"/>
                <a:gd name="T10" fmla="*/ 162 w 266"/>
                <a:gd name="T11" fmla="*/ 1 h 336"/>
                <a:gd name="T12" fmla="*/ 157 w 266"/>
                <a:gd name="T13" fmla="*/ 0 h 336"/>
                <a:gd name="T14" fmla="*/ 13 w 266"/>
                <a:gd name="T15" fmla="*/ 0 h 336"/>
                <a:gd name="T16" fmla="*/ 8 w 266"/>
                <a:gd name="T17" fmla="*/ 1 h 336"/>
                <a:gd name="T18" fmla="*/ 5 w 266"/>
                <a:gd name="T19" fmla="*/ 3 h 336"/>
                <a:gd name="T20" fmla="*/ 1 w 266"/>
                <a:gd name="T21" fmla="*/ 7 h 336"/>
                <a:gd name="T22" fmla="*/ 0 w 266"/>
                <a:gd name="T23" fmla="*/ 11 h 336"/>
                <a:gd name="T24" fmla="*/ 0 w 266"/>
                <a:gd name="T25" fmla="*/ 325 h 336"/>
                <a:gd name="T26" fmla="*/ 1 w 266"/>
                <a:gd name="T27" fmla="*/ 329 h 336"/>
                <a:gd name="T28" fmla="*/ 5 w 266"/>
                <a:gd name="T29" fmla="*/ 333 h 336"/>
                <a:gd name="T30" fmla="*/ 8 w 266"/>
                <a:gd name="T31" fmla="*/ 335 h 336"/>
                <a:gd name="T32" fmla="*/ 13 w 266"/>
                <a:gd name="T33" fmla="*/ 336 h 336"/>
                <a:gd name="T34" fmla="*/ 253 w 266"/>
                <a:gd name="T35" fmla="*/ 336 h 336"/>
                <a:gd name="T36" fmla="*/ 258 w 266"/>
                <a:gd name="T37" fmla="*/ 335 h 336"/>
                <a:gd name="T38" fmla="*/ 263 w 266"/>
                <a:gd name="T39" fmla="*/ 333 h 336"/>
                <a:gd name="T40" fmla="*/ 265 w 266"/>
                <a:gd name="T41" fmla="*/ 329 h 336"/>
                <a:gd name="T42" fmla="*/ 266 w 266"/>
                <a:gd name="T43" fmla="*/ 325 h 336"/>
                <a:gd name="T44" fmla="*/ 266 w 266"/>
                <a:gd name="T45" fmla="*/ 108 h 336"/>
                <a:gd name="T46" fmla="*/ 265 w 266"/>
                <a:gd name="T47" fmla="*/ 104 h 336"/>
                <a:gd name="T48" fmla="*/ 263 w 266"/>
                <a:gd name="T49" fmla="*/ 100 h 336"/>
                <a:gd name="T50" fmla="*/ 166 w 266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6">
                  <a:moveTo>
                    <a:pt x="157" y="108"/>
                  </a:moveTo>
                  <a:lnTo>
                    <a:pt x="157" y="11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3"/>
                  </a:lnTo>
                  <a:lnTo>
                    <a:pt x="8" y="335"/>
                  </a:lnTo>
                  <a:lnTo>
                    <a:pt x="13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3" y="333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3" name="Group 32" descr="This image is an icon of four sheets of paper. ">
            <a:extLst>
              <a:ext uri="{FF2B5EF4-FFF2-40B4-BE49-F238E27FC236}">
                <a16:creationId xmlns="" xmlns:a16="http://schemas.microsoft.com/office/drawing/2014/main" id="{6071F41E-4B08-43F7-BBE7-4A555CA73C1B}"/>
              </a:ext>
            </a:extLst>
          </p:cNvPr>
          <p:cNvGrpSpPr/>
          <p:nvPr/>
        </p:nvGrpSpPr>
        <p:grpSpPr>
          <a:xfrm>
            <a:off x="9418540" y="1394233"/>
            <a:ext cx="239712" cy="285750"/>
            <a:chOff x="5494338" y="1370013"/>
            <a:chExt cx="239712" cy="285750"/>
          </a:xfrm>
          <a:solidFill>
            <a:schemeClr val="accent4">
              <a:lumMod val="75000"/>
            </a:schemeClr>
          </a:solidFill>
        </p:grpSpPr>
        <p:sp>
          <p:nvSpPr>
            <p:cNvPr id="34" name="Freeform 961">
              <a:extLst>
                <a:ext uri="{FF2B5EF4-FFF2-40B4-BE49-F238E27FC236}">
                  <a16:creationId xmlns="" xmlns:a16="http://schemas.microsoft.com/office/drawing/2014/main" id="{A4A2E5CB-F1CB-4509-8FE7-B24010CB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370013"/>
              <a:ext cx="104775" cy="133350"/>
            </a:xfrm>
            <a:custGeom>
              <a:avLst/>
              <a:gdLst>
                <a:gd name="T0" fmla="*/ 156 w 265"/>
                <a:gd name="T1" fmla="*/ 108 h 337"/>
                <a:gd name="T2" fmla="*/ 156 w 265"/>
                <a:gd name="T3" fmla="*/ 12 h 337"/>
                <a:gd name="T4" fmla="*/ 252 w 265"/>
                <a:gd name="T5" fmla="*/ 108 h 337"/>
                <a:gd name="T6" fmla="*/ 156 w 265"/>
                <a:gd name="T7" fmla="*/ 108 h 337"/>
                <a:gd name="T8" fmla="*/ 261 w 265"/>
                <a:gd name="T9" fmla="*/ 100 h 337"/>
                <a:gd name="T10" fmla="*/ 165 w 265"/>
                <a:gd name="T11" fmla="*/ 3 h 337"/>
                <a:gd name="T12" fmla="*/ 161 w 265"/>
                <a:gd name="T13" fmla="*/ 1 h 337"/>
                <a:gd name="T14" fmla="*/ 156 w 265"/>
                <a:gd name="T15" fmla="*/ 0 h 337"/>
                <a:gd name="T16" fmla="*/ 12 w 265"/>
                <a:gd name="T17" fmla="*/ 0 h 337"/>
                <a:gd name="T18" fmla="*/ 7 w 265"/>
                <a:gd name="T19" fmla="*/ 1 h 337"/>
                <a:gd name="T20" fmla="*/ 3 w 265"/>
                <a:gd name="T21" fmla="*/ 3 h 337"/>
                <a:gd name="T22" fmla="*/ 1 w 265"/>
                <a:gd name="T23" fmla="*/ 7 h 337"/>
                <a:gd name="T24" fmla="*/ 0 w 265"/>
                <a:gd name="T25" fmla="*/ 12 h 337"/>
                <a:gd name="T26" fmla="*/ 0 w 265"/>
                <a:gd name="T27" fmla="*/ 325 h 337"/>
                <a:gd name="T28" fmla="*/ 1 w 265"/>
                <a:gd name="T29" fmla="*/ 329 h 337"/>
                <a:gd name="T30" fmla="*/ 3 w 265"/>
                <a:gd name="T31" fmla="*/ 334 h 337"/>
                <a:gd name="T32" fmla="*/ 7 w 265"/>
                <a:gd name="T33" fmla="*/ 337 h 337"/>
                <a:gd name="T34" fmla="*/ 12 w 265"/>
                <a:gd name="T35" fmla="*/ 337 h 337"/>
                <a:gd name="T36" fmla="*/ 253 w 265"/>
                <a:gd name="T37" fmla="*/ 337 h 337"/>
                <a:gd name="T38" fmla="*/ 258 w 265"/>
                <a:gd name="T39" fmla="*/ 337 h 337"/>
                <a:gd name="T40" fmla="*/ 261 w 265"/>
                <a:gd name="T41" fmla="*/ 334 h 337"/>
                <a:gd name="T42" fmla="*/ 264 w 265"/>
                <a:gd name="T43" fmla="*/ 329 h 337"/>
                <a:gd name="T44" fmla="*/ 265 w 265"/>
                <a:gd name="T45" fmla="*/ 325 h 337"/>
                <a:gd name="T46" fmla="*/ 265 w 265"/>
                <a:gd name="T47" fmla="*/ 108 h 337"/>
                <a:gd name="T48" fmla="*/ 264 w 265"/>
                <a:gd name="T49" fmla="*/ 104 h 337"/>
                <a:gd name="T50" fmla="*/ 261 w 265"/>
                <a:gd name="T51" fmla="*/ 10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7">
                  <a:moveTo>
                    <a:pt x="156" y="108"/>
                  </a:moveTo>
                  <a:lnTo>
                    <a:pt x="156" y="12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261" y="100"/>
                  </a:moveTo>
                  <a:lnTo>
                    <a:pt x="165" y="3"/>
                  </a:ln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4"/>
                  </a:lnTo>
                  <a:lnTo>
                    <a:pt x="7" y="337"/>
                  </a:lnTo>
                  <a:lnTo>
                    <a:pt x="12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1" y="334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962">
              <a:extLst>
                <a:ext uri="{FF2B5EF4-FFF2-40B4-BE49-F238E27FC236}">
                  <a16:creationId xmlns="" xmlns:a16="http://schemas.microsoft.com/office/drawing/2014/main" id="{644A9833-5FFF-4479-A665-0AEDD8C25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370013"/>
              <a:ext cx="106363" cy="133350"/>
            </a:xfrm>
            <a:custGeom>
              <a:avLst/>
              <a:gdLst>
                <a:gd name="T0" fmla="*/ 157 w 266"/>
                <a:gd name="T1" fmla="*/ 108 h 337"/>
                <a:gd name="T2" fmla="*/ 157 w 266"/>
                <a:gd name="T3" fmla="*/ 12 h 337"/>
                <a:gd name="T4" fmla="*/ 252 w 266"/>
                <a:gd name="T5" fmla="*/ 108 h 337"/>
                <a:gd name="T6" fmla="*/ 157 w 266"/>
                <a:gd name="T7" fmla="*/ 108 h 337"/>
                <a:gd name="T8" fmla="*/ 166 w 266"/>
                <a:gd name="T9" fmla="*/ 3 h 337"/>
                <a:gd name="T10" fmla="*/ 162 w 266"/>
                <a:gd name="T11" fmla="*/ 1 h 337"/>
                <a:gd name="T12" fmla="*/ 157 w 266"/>
                <a:gd name="T13" fmla="*/ 0 h 337"/>
                <a:gd name="T14" fmla="*/ 13 w 266"/>
                <a:gd name="T15" fmla="*/ 0 h 337"/>
                <a:gd name="T16" fmla="*/ 8 w 266"/>
                <a:gd name="T17" fmla="*/ 1 h 337"/>
                <a:gd name="T18" fmla="*/ 5 w 266"/>
                <a:gd name="T19" fmla="*/ 3 h 337"/>
                <a:gd name="T20" fmla="*/ 1 w 266"/>
                <a:gd name="T21" fmla="*/ 7 h 337"/>
                <a:gd name="T22" fmla="*/ 0 w 266"/>
                <a:gd name="T23" fmla="*/ 12 h 337"/>
                <a:gd name="T24" fmla="*/ 0 w 266"/>
                <a:gd name="T25" fmla="*/ 325 h 337"/>
                <a:gd name="T26" fmla="*/ 1 w 266"/>
                <a:gd name="T27" fmla="*/ 329 h 337"/>
                <a:gd name="T28" fmla="*/ 5 w 266"/>
                <a:gd name="T29" fmla="*/ 334 h 337"/>
                <a:gd name="T30" fmla="*/ 8 w 266"/>
                <a:gd name="T31" fmla="*/ 337 h 337"/>
                <a:gd name="T32" fmla="*/ 13 w 266"/>
                <a:gd name="T33" fmla="*/ 337 h 337"/>
                <a:gd name="T34" fmla="*/ 253 w 266"/>
                <a:gd name="T35" fmla="*/ 337 h 337"/>
                <a:gd name="T36" fmla="*/ 258 w 266"/>
                <a:gd name="T37" fmla="*/ 337 h 337"/>
                <a:gd name="T38" fmla="*/ 263 w 266"/>
                <a:gd name="T39" fmla="*/ 334 h 337"/>
                <a:gd name="T40" fmla="*/ 265 w 266"/>
                <a:gd name="T41" fmla="*/ 329 h 337"/>
                <a:gd name="T42" fmla="*/ 266 w 266"/>
                <a:gd name="T43" fmla="*/ 325 h 337"/>
                <a:gd name="T44" fmla="*/ 266 w 266"/>
                <a:gd name="T45" fmla="*/ 108 h 337"/>
                <a:gd name="T46" fmla="*/ 265 w 266"/>
                <a:gd name="T47" fmla="*/ 104 h 337"/>
                <a:gd name="T48" fmla="*/ 263 w 266"/>
                <a:gd name="T49" fmla="*/ 100 h 337"/>
                <a:gd name="T50" fmla="*/ 166 w 266"/>
                <a:gd name="T51" fmla="*/ 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7">
                  <a:moveTo>
                    <a:pt x="157" y="108"/>
                  </a:moveTo>
                  <a:lnTo>
                    <a:pt x="157" y="12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4"/>
                  </a:lnTo>
                  <a:lnTo>
                    <a:pt x="8" y="337"/>
                  </a:lnTo>
                  <a:lnTo>
                    <a:pt x="13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3" y="334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963">
              <a:extLst>
                <a:ext uri="{FF2B5EF4-FFF2-40B4-BE49-F238E27FC236}">
                  <a16:creationId xmlns="" xmlns:a16="http://schemas.microsoft.com/office/drawing/2014/main" id="{A6452485-9CCD-4979-A80D-5838A64ED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522413"/>
              <a:ext cx="104775" cy="133350"/>
            </a:xfrm>
            <a:custGeom>
              <a:avLst/>
              <a:gdLst>
                <a:gd name="T0" fmla="*/ 156 w 265"/>
                <a:gd name="T1" fmla="*/ 108 h 336"/>
                <a:gd name="T2" fmla="*/ 156 w 265"/>
                <a:gd name="T3" fmla="*/ 11 h 336"/>
                <a:gd name="T4" fmla="*/ 252 w 265"/>
                <a:gd name="T5" fmla="*/ 108 h 336"/>
                <a:gd name="T6" fmla="*/ 156 w 265"/>
                <a:gd name="T7" fmla="*/ 108 h 336"/>
                <a:gd name="T8" fmla="*/ 165 w 265"/>
                <a:gd name="T9" fmla="*/ 3 h 336"/>
                <a:gd name="T10" fmla="*/ 161 w 265"/>
                <a:gd name="T11" fmla="*/ 1 h 336"/>
                <a:gd name="T12" fmla="*/ 156 w 265"/>
                <a:gd name="T13" fmla="*/ 0 h 336"/>
                <a:gd name="T14" fmla="*/ 12 w 265"/>
                <a:gd name="T15" fmla="*/ 0 h 336"/>
                <a:gd name="T16" fmla="*/ 7 w 265"/>
                <a:gd name="T17" fmla="*/ 1 h 336"/>
                <a:gd name="T18" fmla="*/ 3 w 265"/>
                <a:gd name="T19" fmla="*/ 3 h 336"/>
                <a:gd name="T20" fmla="*/ 1 w 265"/>
                <a:gd name="T21" fmla="*/ 7 h 336"/>
                <a:gd name="T22" fmla="*/ 0 w 265"/>
                <a:gd name="T23" fmla="*/ 11 h 336"/>
                <a:gd name="T24" fmla="*/ 0 w 265"/>
                <a:gd name="T25" fmla="*/ 325 h 336"/>
                <a:gd name="T26" fmla="*/ 1 w 265"/>
                <a:gd name="T27" fmla="*/ 329 h 336"/>
                <a:gd name="T28" fmla="*/ 3 w 265"/>
                <a:gd name="T29" fmla="*/ 333 h 336"/>
                <a:gd name="T30" fmla="*/ 7 w 265"/>
                <a:gd name="T31" fmla="*/ 335 h 336"/>
                <a:gd name="T32" fmla="*/ 12 w 265"/>
                <a:gd name="T33" fmla="*/ 336 h 336"/>
                <a:gd name="T34" fmla="*/ 253 w 265"/>
                <a:gd name="T35" fmla="*/ 336 h 336"/>
                <a:gd name="T36" fmla="*/ 258 w 265"/>
                <a:gd name="T37" fmla="*/ 335 h 336"/>
                <a:gd name="T38" fmla="*/ 261 w 265"/>
                <a:gd name="T39" fmla="*/ 333 h 336"/>
                <a:gd name="T40" fmla="*/ 264 w 265"/>
                <a:gd name="T41" fmla="*/ 329 h 336"/>
                <a:gd name="T42" fmla="*/ 265 w 265"/>
                <a:gd name="T43" fmla="*/ 325 h 336"/>
                <a:gd name="T44" fmla="*/ 265 w 265"/>
                <a:gd name="T45" fmla="*/ 108 h 336"/>
                <a:gd name="T46" fmla="*/ 264 w 265"/>
                <a:gd name="T47" fmla="*/ 104 h 336"/>
                <a:gd name="T48" fmla="*/ 261 w 265"/>
                <a:gd name="T49" fmla="*/ 100 h 336"/>
                <a:gd name="T50" fmla="*/ 165 w 265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6">
                  <a:moveTo>
                    <a:pt x="156" y="108"/>
                  </a:moveTo>
                  <a:lnTo>
                    <a:pt x="156" y="11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165" y="3"/>
                  </a:move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3"/>
                  </a:lnTo>
                  <a:lnTo>
                    <a:pt x="7" y="335"/>
                  </a:lnTo>
                  <a:lnTo>
                    <a:pt x="12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1" y="333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lnTo>
                    <a:pt x="16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964">
              <a:extLst>
                <a:ext uri="{FF2B5EF4-FFF2-40B4-BE49-F238E27FC236}">
                  <a16:creationId xmlns="" xmlns:a16="http://schemas.microsoft.com/office/drawing/2014/main" id="{5FFD2F41-7C2C-45FD-8108-197BFC99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522413"/>
              <a:ext cx="106363" cy="133350"/>
            </a:xfrm>
            <a:custGeom>
              <a:avLst/>
              <a:gdLst>
                <a:gd name="T0" fmla="*/ 157 w 266"/>
                <a:gd name="T1" fmla="*/ 108 h 336"/>
                <a:gd name="T2" fmla="*/ 157 w 266"/>
                <a:gd name="T3" fmla="*/ 11 h 336"/>
                <a:gd name="T4" fmla="*/ 252 w 266"/>
                <a:gd name="T5" fmla="*/ 108 h 336"/>
                <a:gd name="T6" fmla="*/ 157 w 266"/>
                <a:gd name="T7" fmla="*/ 108 h 336"/>
                <a:gd name="T8" fmla="*/ 166 w 266"/>
                <a:gd name="T9" fmla="*/ 3 h 336"/>
                <a:gd name="T10" fmla="*/ 162 w 266"/>
                <a:gd name="T11" fmla="*/ 1 h 336"/>
                <a:gd name="T12" fmla="*/ 157 w 266"/>
                <a:gd name="T13" fmla="*/ 0 h 336"/>
                <a:gd name="T14" fmla="*/ 13 w 266"/>
                <a:gd name="T15" fmla="*/ 0 h 336"/>
                <a:gd name="T16" fmla="*/ 8 w 266"/>
                <a:gd name="T17" fmla="*/ 1 h 336"/>
                <a:gd name="T18" fmla="*/ 5 w 266"/>
                <a:gd name="T19" fmla="*/ 3 h 336"/>
                <a:gd name="T20" fmla="*/ 1 w 266"/>
                <a:gd name="T21" fmla="*/ 7 h 336"/>
                <a:gd name="T22" fmla="*/ 0 w 266"/>
                <a:gd name="T23" fmla="*/ 11 h 336"/>
                <a:gd name="T24" fmla="*/ 0 w 266"/>
                <a:gd name="T25" fmla="*/ 325 h 336"/>
                <a:gd name="T26" fmla="*/ 1 w 266"/>
                <a:gd name="T27" fmla="*/ 329 h 336"/>
                <a:gd name="T28" fmla="*/ 5 w 266"/>
                <a:gd name="T29" fmla="*/ 333 h 336"/>
                <a:gd name="T30" fmla="*/ 8 w 266"/>
                <a:gd name="T31" fmla="*/ 335 h 336"/>
                <a:gd name="T32" fmla="*/ 13 w 266"/>
                <a:gd name="T33" fmla="*/ 336 h 336"/>
                <a:gd name="T34" fmla="*/ 253 w 266"/>
                <a:gd name="T35" fmla="*/ 336 h 336"/>
                <a:gd name="T36" fmla="*/ 258 w 266"/>
                <a:gd name="T37" fmla="*/ 335 h 336"/>
                <a:gd name="T38" fmla="*/ 263 w 266"/>
                <a:gd name="T39" fmla="*/ 333 h 336"/>
                <a:gd name="T40" fmla="*/ 265 w 266"/>
                <a:gd name="T41" fmla="*/ 329 h 336"/>
                <a:gd name="T42" fmla="*/ 266 w 266"/>
                <a:gd name="T43" fmla="*/ 325 h 336"/>
                <a:gd name="T44" fmla="*/ 266 w 266"/>
                <a:gd name="T45" fmla="*/ 108 h 336"/>
                <a:gd name="T46" fmla="*/ 265 w 266"/>
                <a:gd name="T47" fmla="*/ 104 h 336"/>
                <a:gd name="T48" fmla="*/ 263 w 266"/>
                <a:gd name="T49" fmla="*/ 100 h 336"/>
                <a:gd name="T50" fmla="*/ 166 w 266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6">
                  <a:moveTo>
                    <a:pt x="157" y="108"/>
                  </a:moveTo>
                  <a:lnTo>
                    <a:pt x="157" y="11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3"/>
                  </a:lnTo>
                  <a:lnTo>
                    <a:pt x="8" y="335"/>
                  </a:lnTo>
                  <a:lnTo>
                    <a:pt x="13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3" y="333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36" y="788157"/>
            <a:ext cx="2527213" cy="285590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37" y="3726714"/>
            <a:ext cx="5915112" cy="30280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137" y="781103"/>
            <a:ext cx="3359325" cy="28629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46632"/>
            <a:ext cx="774700" cy="20974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fa-IR" sz="2000" dirty="0" smtClean="0">
                <a:solidFill>
                  <a:srgbClr val="FFC000"/>
                </a:solidFill>
                <a:cs typeface="B Yekan" panose="00000400000000000000" pitchFamily="2" charset="-78"/>
              </a:rPr>
              <a:t>قبل از بازدید</a:t>
            </a:r>
            <a:endParaRPr lang="fa-IR" sz="2000" dirty="0">
              <a:solidFill>
                <a:srgbClr val="FFC000"/>
              </a:solidFill>
              <a:cs typeface="B Yekan" panose="00000400000000000000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8600" y="3936522"/>
            <a:ext cx="774700" cy="260846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fa-IR" sz="2000" dirty="0" smtClean="0">
                <a:solidFill>
                  <a:srgbClr val="FFC000"/>
                </a:solidFill>
                <a:cs typeface="B Yekan" panose="00000400000000000000" pitchFamily="2" charset="-78"/>
              </a:rPr>
              <a:t>پس از بازرسی و آموزش</a:t>
            </a:r>
            <a:endParaRPr lang="fa-IR" sz="2000" dirty="0">
              <a:solidFill>
                <a:srgbClr val="FFC000"/>
              </a:solidFill>
              <a:cs typeface="B Yeka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8" y="40417"/>
            <a:ext cx="1103472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xmlns="" id="{7C70995F-D8C5-410A-AA8B-1EE172A294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10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577142" y="522898"/>
            <a:ext cx="2614858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4555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200" b="1" dirty="0" smtClean="0">
                <a:solidFill>
                  <a:srgbClr val="006666"/>
                </a:solidFill>
                <a:cs typeface="B Yagut" panose="00000400000000000000" pitchFamily="2" charset="-78"/>
              </a:rPr>
              <a:t>مدیریت خرید متمرکزتجهیزات حفاظت فردی</a:t>
            </a:r>
            <a:r>
              <a:rPr lang="en-US" sz="2400" dirty="0" smtClean="0">
                <a:solidFill>
                  <a:srgbClr val="006666"/>
                </a:solidFill>
                <a:cs typeface="B Yagut" panose="00000400000000000000" pitchFamily="2" charset="-78"/>
              </a:rPr>
              <a:t> </a:t>
            </a:r>
            <a:endParaRPr lang="en-US" sz="3200" dirty="0">
              <a:solidFill>
                <a:srgbClr val="006666"/>
              </a:solidFill>
              <a:cs typeface="B Yagut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2699657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A997C66-4ED4-4017-9439-1D07ED31D783}"/>
              </a:ext>
            </a:extLst>
          </p:cNvPr>
          <p:cNvSpPr/>
          <p:nvPr/>
        </p:nvSpPr>
        <p:spPr>
          <a:xfrm>
            <a:off x="6990705" y="2273873"/>
            <a:ext cx="493459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صرفه جویی بیش از 65 درصدی در خصوص</a:t>
            </a:r>
          </a:p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خرید تجهیزات پزشکی حفاظف فردی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CF038C-66AF-4E81-9068-703EC0088620}"/>
              </a:ext>
            </a:extLst>
          </p:cNvPr>
          <p:cNvSpPr/>
          <p:nvPr/>
        </p:nvSpPr>
        <p:spPr>
          <a:xfrm>
            <a:off x="6881168" y="4912112"/>
            <a:ext cx="4934594" cy="124970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ts val="1900"/>
              </a:lnSpc>
            </a:pPr>
            <a:r>
              <a:rPr lang="fa-IR" sz="2400" dirty="0" smtClean="0">
                <a:solidFill>
                  <a:srgbClr val="006666"/>
                </a:solidFill>
                <a:cs typeface="B Yekan" panose="00000400000000000000" pitchFamily="2" charset="-78"/>
              </a:rPr>
              <a:t>بر اساس سهمیه تعیین شده و قیمت مصوب</a:t>
            </a:r>
          </a:p>
          <a:p>
            <a:pPr algn="r">
              <a:lnSpc>
                <a:spcPts val="1900"/>
              </a:lnSpc>
            </a:pPr>
            <a:endParaRPr lang="fa-IR" sz="2400" dirty="0">
              <a:solidFill>
                <a:srgbClr val="006666"/>
              </a:solidFill>
              <a:cs typeface="B Yekan" panose="00000400000000000000" pitchFamily="2" charset="-78"/>
            </a:endParaRPr>
          </a:p>
          <a:p>
            <a:pPr algn="r">
              <a:lnSpc>
                <a:spcPts val="1900"/>
              </a:lnSpc>
            </a:pPr>
            <a:r>
              <a:rPr lang="fa-IR" sz="2400" dirty="0" smtClean="0">
                <a:solidFill>
                  <a:srgbClr val="C89800"/>
                </a:solidFill>
                <a:cs typeface="B Yekan" panose="00000400000000000000" pitchFamily="2" charset="-78"/>
              </a:rPr>
              <a:t>بر اساس سهمیه تحویلی و قیمت مصوب</a:t>
            </a:r>
          </a:p>
          <a:p>
            <a:pPr algn="r">
              <a:lnSpc>
                <a:spcPts val="1900"/>
              </a:lnSpc>
            </a:pPr>
            <a:endParaRPr lang="fa-IR" sz="2400" dirty="0">
              <a:solidFill>
                <a:srgbClr val="006666"/>
              </a:solidFill>
              <a:cs typeface="B Yekan" panose="00000400000000000000" pitchFamily="2" charset="-78"/>
            </a:endParaRPr>
          </a:p>
          <a:p>
            <a:pPr algn="r">
              <a:lnSpc>
                <a:spcPts val="1900"/>
              </a:lnSpc>
            </a:pPr>
            <a:r>
              <a:rPr lang="fa-IR" sz="2400" dirty="0" smtClean="0">
                <a:solidFill>
                  <a:srgbClr val="FF0000"/>
                </a:solidFill>
                <a:cs typeface="B Yekan" panose="00000400000000000000" pitchFamily="2" charset="-78"/>
              </a:rPr>
              <a:t>بر اساس سهمیه تحویلی و قیمت تخفیفی</a:t>
            </a:r>
            <a:endParaRPr lang="en-US" sz="2400" dirty="0">
              <a:solidFill>
                <a:srgbClr val="FF0000"/>
              </a:solidFill>
              <a:cs typeface="B Yekan" panose="00000400000000000000" pitchFamily="2" charset="-78"/>
            </a:endParaRPr>
          </a:p>
        </p:txBody>
      </p:sp>
      <p:sp>
        <p:nvSpPr>
          <p:cNvPr id="15" name="Freeform 931" descr="Icon of line chart.">
            <a:extLst>
              <a:ext uri="{FF2B5EF4-FFF2-40B4-BE49-F238E27FC236}">
                <a16:creationId xmlns:a16="http://schemas.microsoft.com/office/drawing/2014/main" xmlns="" id="{D6E99607-03B7-41E5-AD6F-79DCFC17E713}"/>
              </a:ext>
            </a:extLst>
          </p:cNvPr>
          <p:cNvSpPr>
            <a:spLocks noEditPoints="1"/>
          </p:cNvSpPr>
          <p:nvPr/>
        </p:nvSpPr>
        <p:spPr bwMode="auto">
          <a:xfrm>
            <a:off x="9509875" y="1477095"/>
            <a:ext cx="219075" cy="285750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15" descr="This image is an icon of four sheets of paper. ">
            <a:extLst>
              <a:ext uri="{FF2B5EF4-FFF2-40B4-BE49-F238E27FC236}">
                <a16:creationId xmlns:a16="http://schemas.microsoft.com/office/drawing/2014/main" xmlns="" id="{6071F41E-4B08-43F7-BBE7-4A555CA73C1B}"/>
              </a:ext>
            </a:extLst>
          </p:cNvPr>
          <p:cNvGrpSpPr/>
          <p:nvPr/>
        </p:nvGrpSpPr>
        <p:grpSpPr>
          <a:xfrm>
            <a:off x="9458002" y="4281243"/>
            <a:ext cx="239712" cy="285750"/>
            <a:chOff x="5494338" y="1370013"/>
            <a:chExt cx="239712" cy="285750"/>
          </a:xfrm>
          <a:solidFill>
            <a:schemeClr val="accent4">
              <a:lumMod val="75000"/>
            </a:schemeClr>
          </a:solidFill>
        </p:grpSpPr>
        <p:sp>
          <p:nvSpPr>
            <p:cNvPr id="17" name="Freeform 961">
              <a:extLst>
                <a:ext uri="{FF2B5EF4-FFF2-40B4-BE49-F238E27FC236}">
                  <a16:creationId xmlns:a16="http://schemas.microsoft.com/office/drawing/2014/main" xmlns="" id="{A4A2E5CB-F1CB-4509-8FE7-B24010CB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370013"/>
              <a:ext cx="104775" cy="133350"/>
            </a:xfrm>
            <a:custGeom>
              <a:avLst/>
              <a:gdLst>
                <a:gd name="T0" fmla="*/ 156 w 265"/>
                <a:gd name="T1" fmla="*/ 108 h 337"/>
                <a:gd name="T2" fmla="*/ 156 w 265"/>
                <a:gd name="T3" fmla="*/ 12 h 337"/>
                <a:gd name="T4" fmla="*/ 252 w 265"/>
                <a:gd name="T5" fmla="*/ 108 h 337"/>
                <a:gd name="T6" fmla="*/ 156 w 265"/>
                <a:gd name="T7" fmla="*/ 108 h 337"/>
                <a:gd name="T8" fmla="*/ 261 w 265"/>
                <a:gd name="T9" fmla="*/ 100 h 337"/>
                <a:gd name="T10" fmla="*/ 165 w 265"/>
                <a:gd name="T11" fmla="*/ 3 h 337"/>
                <a:gd name="T12" fmla="*/ 161 w 265"/>
                <a:gd name="T13" fmla="*/ 1 h 337"/>
                <a:gd name="T14" fmla="*/ 156 w 265"/>
                <a:gd name="T15" fmla="*/ 0 h 337"/>
                <a:gd name="T16" fmla="*/ 12 w 265"/>
                <a:gd name="T17" fmla="*/ 0 h 337"/>
                <a:gd name="T18" fmla="*/ 7 w 265"/>
                <a:gd name="T19" fmla="*/ 1 h 337"/>
                <a:gd name="T20" fmla="*/ 3 w 265"/>
                <a:gd name="T21" fmla="*/ 3 h 337"/>
                <a:gd name="T22" fmla="*/ 1 w 265"/>
                <a:gd name="T23" fmla="*/ 7 h 337"/>
                <a:gd name="T24" fmla="*/ 0 w 265"/>
                <a:gd name="T25" fmla="*/ 12 h 337"/>
                <a:gd name="T26" fmla="*/ 0 w 265"/>
                <a:gd name="T27" fmla="*/ 325 h 337"/>
                <a:gd name="T28" fmla="*/ 1 w 265"/>
                <a:gd name="T29" fmla="*/ 329 h 337"/>
                <a:gd name="T30" fmla="*/ 3 w 265"/>
                <a:gd name="T31" fmla="*/ 334 h 337"/>
                <a:gd name="T32" fmla="*/ 7 w 265"/>
                <a:gd name="T33" fmla="*/ 337 h 337"/>
                <a:gd name="T34" fmla="*/ 12 w 265"/>
                <a:gd name="T35" fmla="*/ 337 h 337"/>
                <a:gd name="T36" fmla="*/ 253 w 265"/>
                <a:gd name="T37" fmla="*/ 337 h 337"/>
                <a:gd name="T38" fmla="*/ 258 w 265"/>
                <a:gd name="T39" fmla="*/ 337 h 337"/>
                <a:gd name="T40" fmla="*/ 261 w 265"/>
                <a:gd name="T41" fmla="*/ 334 h 337"/>
                <a:gd name="T42" fmla="*/ 264 w 265"/>
                <a:gd name="T43" fmla="*/ 329 h 337"/>
                <a:gd name="T44" fmla="*/ 265 w 265"/>
                <a:gd name="T45" fmla="*/ 325 h 337"/>
                <a:gd name="T46" fmla="*/ 265 w 265"/>
                <a:gd name="T47" fmla="*/ 108 h 337"/>
                <a:gd name="T48" fmla="*/ 264 w 265"/>
                <a:gd name="T49" fmla="*/ 104 h 337"/>
                <a:gd name="T50" fmla="*/ 261 w 265"/>
                <a:gd name="T51" fmla="*/ 10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7">
                  <a:moveTo>
                    <a:pt x="156" y="108"/>
                  </a:moveTo>
                  <a:lnTo>
                    <a:pt x="156" y="12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261" y="100"/>
                  </a:moveTo>
                  <a:lnTo>
                    <a:pt x="165" y="3"/>
                  </a:ln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4"/>
                  </a:lnTo>
                  <a:lnTo>
                    <a:pt x="7" y="337"/>
                  </a:lnTo>
                  <a:lnTo>
                    <a:pt x="12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1" y="334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62">
              <a:extLst>
                <a:ext uri="{FF2B5EF4-FFF2-40B4-BE49-F238E27FC236}">
                  <a16:creationId xmlns:a16="http://schemas.microsoft.com/office/drawing/2014/main" xmlns="" id="{644A9833-5FFF-4479-A665-0AEDD8C25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370013"/>
              <a:ext cx="106363" cy="133350"/>
            </a:xfrm>
            <a:custGeom>
              <a:avLst/>
              <a:gdLst>
                <a:gd name="T0" fmla="*/ 157 w 266"/>
                <a:gd name="T1" fmla="*/ 108 h 337"/>
                <a:gd name="T2" fmla="*/ 157 w 266"/>
                <a:gd name="T3" fmla="*/ 12 h 337"/>
                <a:gd name="T4" fmla="*/ 252 w 266"/>
                <a:gd name="T5" fmla="*/ 108 h 337"/>
                <a:gd name="T6" fmla="*/ 157 w 266"/>
                <a:gd name="T7" fmla="*/ 108 h 337"/>
                <a:gd name="T8" fmla="*/ 166 w 266"/>
                <a:gd name="T9" fmla="*/ 3 h 337"/>
                <a:gd name="T10" fmla="*/ 162 w 266"/>
                <a:gd name="T11" fmla="*/ 1 h 337"/>
                <a:gd name="T12" fmla="*/ 157 w 266"/>
                <a:gd name="T13" fmla="*/ 0 h 337"/>
                <a:gd name="T14" fmla="*/ 13 w 266"/>
                <a:gd name="T15" fmla="*/ 0 h 337"/>
                <a:gd name="T16" fmla="*/ 8 w 266"/>
                <a:gd name="T17" fmla="*/ 1 h 337"/>
                <a:gd name="T18" fmla="*/ 5 w 266"/>
                <a:gd name="T19" fmla="*/ 3 h 337"/>
                <a:gd name="T20" fmla="*/ 1 w 266"/>
                <a:gd name="T21" fmla="*/ 7 h 337"/>
                <a:gd name="T22" fmla="*/ 0 w 266"/>
                <a:gd name="T23" fmla="*/ 12 h 337"/>
                <a:gd name="T24" fmla="*/ 0 w 266"/>
                <a:gd name="T25" fmla="*/ 325 h 337"/>
                <a:gd name="T26" fmla="*/ 1 w 266"/>
                <a:gd name="T27" fmla="*/ 329 h 337"/>
                <a:gd name="T28" fmla="*/ 5 w 266"/>
                <a:gd name="T29" fmla="*/ 334 h 337"/>
                <a:gd name="T30" fmla="*/ 8 w 266"/>
                <a:gd name="T31" fmla="*/ 337 h 337"/>
                <a:gd name="T32" fmla="*/ 13 w 266"/>
                <a:gd name="T33" fmla="*/ 337 h 337"/>
                <a:gd name="T34" fmla="*/ 253 w 266"/>
                <a:gd name="T35" fmla="*/ 337 h 337"/>
                <a:gd name="T36" fmla="*/ 258 w 266"/>
                <a:gd name="T37" fmla="*/ 337 h 337"/>
                <a:gd name="T38" fmla="*/ 263 w 266"/>
                <a:gd name="T39" fmla="*/ 334 h 337"/>
                <a:gd name="T40" fmla="*/ 265 w 266"/>
                <a:gd name="T41" fmla="*/ 329 h 337"/>
                <a:gd name="T42" fmla="*/ 266 w 266"/>
                <a:gd name="T43" fmla="*/ 325 h 337"/>
                <a:gd name="T44" fmla="*/ 266 w 266"/>
                <a:gd name="T45" fmla="*/ 108 h 337"/>
                <a:gd name="T46" fmla="*/ 265 w 266"/>
                <a:gd name="T47" fmla="*/ 104 h 337"/>
                <a:gd name="T48" fmla="*/ 263 w 266"/>
                <a:gd name="T49" fmla="*/ 100 h 337"/>
                <a:gd name="T50" fmla="*/ 166 w 266"/>
                <a:gd name="T51" fmla="*/ 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7">
                  <a:moveTo>
                    <a:pt x="157" y="108"/>
                  </a:moveTo>
                  <a:lnTo>
                    <a:pt x="157" y="12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4"/>
                  </a:lnTo>
                  <a:lnTo>
                    <a:pt x="8" y="337"/>
                  </a:lnTo>
                  <a:lnTo>
                    <a:pt x="13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3" y="334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63">
              <a:extLst>
                <a:ext uri="{FF2B5EF4-FFF2-40B4-BE49-F238E27FC236}">
                  <a16:creationId xmlns:a16="http://schemas.microsoft.com/office/drawing/2014/main" xmlns="" id="{A6452485-9CCD-4979-A80D-5838A64ED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522413"/>
              <a:ext cx="104775" cy="133350"/>
            </a:xfrm>
            <a:custGeom>
              <a:avLst/>
              <a:gdLst>
                <a:gd name="T0" fmla="*/ 156 w 265"/>
                <a:gd name="T1" fmla="*/ 108 h 336"/>
                <a:gd name="T2" fmla="*/ 156 w 265"/>
                <a:gd name="T3" fmla="*/ 11 h 336"/>
                <a:gd name="T4" fmla="*/ 252 w 265"/>
                <a:gd name="T5" fmla="*/ 108 h 336"/>
                <a:gd name="T6" fmla="*/ 156 w 265"/>
                <a:gd name="T7" fmla="*/ 108 h 336"/>
                <a:gd name="T8" fmla="*/ 165 w 265"/>
                <a:gd name="T9" fmla="*/ 3 h 336"/>
                <a:gd name="T10" fmla="*/ 161 w 265"/>
                <a:gd name="T11" fmla="*/ 1 h 336"/>
                <a:gd name="T12" fmla="*/ 156 w 265"/>
                <a:gd name="T13" fmla="*/ 0 h 336"/>
                <a:gd name="T14" fmla="*/ 12 w 265"/>
                <a:gd name="T15" fmla="*/ 0 h 336"/>
                <a:gd name="T16" fmla="*/ 7 w 265"/>
                <a:gd name="T17" fmla="*/ 1 h 336"/>
                <a:gd name="T18" fmla="*/ 3 w 265"/>
                <a:gd name="T19" fmla="*/ 3 h 336"/>
                <a:gd name="T20" fmla="*/ 1 w 265"/>
                <a:gd name="T21" fmla="*/ 7 h 336"/>
                <a:gd name="T22" fmla="*/ 0 w 265"/>
                <a:gd name="T23" fmla="*/ 11 h 336"/>
                <a:gd name="T24" fmla="*/ 0 w 265"/>
                <a:gd name="T25" fmla="*/ 325 h 336"/>
                <a:gd name="T26" fmla="*/ 1 w 265"/>
                <a:gd name="T27" fmla="*/ 329 h 336"/>
                <a:gd name="T28" fmla="*/ 3 w 265"/>
                <a:gd name="T29" fmla="*/ 333 h 336"/>
                <a:gd name="T30" fmla="*/ 7 w 265"/>
                <a:gd name="T31" fmla="*/ 335 h 336"/>
                <a:gd name="T32" fmla="*/ 12 w 265"/>
                <a:gd name="T33" fmla="*/ 336 h 336"/>
                <a:gd name="T34" fmla="*/ 253 w 265"/>
                <a:gd name="T35" fmla="*/ 336 h 336"/>
                <a:gd name="T36" fmla="*/ 258 w 265"/>
                <a:gd name="T37" fmla="*/ 335 h 336"/>
                <a:gd name="T38" fmla="*/ 261 w 265"/>
                <a:gd name="T39" fmla="*/ 333 h 336"/>
                <a:gd name="T40" fmla="*/ 264 w 265"/>
                <a:gd name="T41" fmla="*/ 329 h 336"/>
                <a:gd name="T42" fmla="*/ 265 w 265"/>
                <a:gd name="T43" fmla="*/ 325 h 336"/>
                <a:gd name="T44" fmla="*/ 265 w 265"/>
                <a:gd name="T45" fmla="*/ 108 h 336"/>
                <a:gd name="T46" fmla="*/ 264 w 265"/>
                <a:gd name="T47" fmla="*/ 104 h 336"/>
                <a:gd name="T48" fmla="*/ 261 w 265"/>
                <a:gd name="T49" fmla="*/ 100 h 336"/>
                <a:gd name="T50" fmla="*/ 165 w 265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6">
                  <a:moveTo>
                    <a:pt x="156" y="108"/>
                  </a:moveTo>
                  <a:lnTo>
                    <a:pt x="156" y="11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165" y="3"/>
                  </a:move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3"/>
                  </a:lnTo>
                  <a:lnTo>
                    <a:pt x="7" y="335"/>
                  </a:lnTo>
                  <a:lnTo>
                    <a:pt x="12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1" y="333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lnTo>
                    <a:pt x="16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64">
              <a:extLst>
                <a:ext uri="{FF2B5EF4-FFF2-40B4-BE49-F238E27FC236}">
                  <a16:creationId xmlns:a16="http://schemas.microsoft.com/office/drawing/2014/main" xmlns="" id="{5FFD2F41-7C2C-45FD-8108-197BFC99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522413"/>
              <a:ext cx="106363" cy="133350"/>
            </a:xfrm>
            <a:custGeom>
              <a:avLst/>
              <a:gdLst>
                <a:gd name="T0" fmla="*/ 157 w 266"/>
                <a:gd name="T1" fmla="*/ 108 h 336"/>
                <a:gd name="T2" fmla="*/ 157 w 266"/>
                <a:gd name="T3" fmla="*/ 11 h 336"/>
                <a:gd name="T4" fmla="*/ 252 w 266"/>
                <a:gd name="T5" fmla="*/ 108 h 336"/>
                <a:gd name="T6" fmla="*/ 157 w 266"/>
                <a:gd name="T7" fmla="*/ 108 h 336"/>
                <a:gd name="T8" fmla="*/ 166 w 266"/>
                <a:gd name="T9" fmla="*/ 3 h 336"/>
                <a:gd name="T10" fmla="*/ 162 w 266"/>
                <a:gd name="T11" fmla="*/ 1 h 336"/>
                <a:gd name="T12" fmla="*/ 157 w 266"/>
                <a:gd name="T13" fmla="*/ 0 h 336"/>
                <a:gd name="T14" fmla="*/ 13 w 266"/>
                <a:gd name="T15" fmla="*/ 0 h 336"/>
                <a:gd name="T16" fmla="*/ 8 w 266"/>
                <a:gd name="T17" fmla="*/ 1 h 336"/>
                <a:gd name="T18" fmla="*/ 5 w 266"/>
                <a:gd name="T19" fmla="*/ 3 h 336"/>
                <a:gd name="T20" fmla="*/ 1 w 266"/>
                <a:gd name="T21" fmla="*/ 7 h 336"/>
                <a:gd name="T22" fmla="*/ 0 w 266"/>
                <a:gd name="T23" fmla="*/ 11 h 336"/>
                <a:gd name="T24" fmla="*/ 0 w 266"/>
                <a:gd name="T25" fmla="*/ 325 h 336"/>
                <a:gd name="T26" fmla="*/ 1 w 266"/>
                <a:gd name="T27" fmla="*/ 329 h 336"/>
                <a:gd name="T28" fmla="*/ 5 w 266"/>
                <a:gd name="T29" fmla="*/ 333 h 336"/>
                <a:gd name="T30" fmla="*/ 8 w 266"/>
                <a:gd name="T31" fmla="*/ 335 h 336"/>
                <a:gd name="T32" fmla="*/ 13 w 266"/>
                <a:gd name="T33" fmla="*/ 336 h 336"/>
                <a:gd name="T34" fmla="*/ 253 w 266"/>
                <a:gd name="T35" fmla="*/ 336 h 336"/>
                <a:gd name="T36" fmla="*/ 258 w 266"/>
                <a:gd name="T37" fmla="*/ 335 h 336"/>
                <a:gd name="T38" fmla="*/ 263 w 266"/>
                <a:gd name="T39" fmla="*/ 333 h 336"/>
                <a:gd name="T40" fmla="*/ 265 w 266"/>
                <a:gd name="T41" fmla="*/ 329 h 336"/>
                <a:gd name="T42" fmla="*/ 266 w 266"/>
                <a:gd name="T43" fmla="*/ 325 h 336"/>
                <a:gd name="T44" fmla="*/ 266 w 266"/>
                <a:gd name="T45" fmla="*/ 108 h 336"/>
                <a:gd name="T46" fmla="*/ 265 w 266"/>
                <a:gd name="T47" fmla="*/ 104 h 336"/>
                <a:gd name="T48" fmla="*/ 263 w 266"/>
                <a:gd name="T49" fmla="*/ 100 h 336"/>
                <a:gd name="T50" fmla="*/ 166 w 266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6">
                  <a:moveTo>
                    <a:pt x="157" y="108"/>
                  </a:moveTo>
                  <a:lnTo>
                    <a:pt x="157" y="11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3"/>
                  </a:lnTo>
                  <a:lnTo>
                    <a:pt x="8" y="335"/>
                  </a:lnTo>
                  <a:lnTo>
                    <a:pt x="13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3" y="333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26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756939"/>
              </p:ext>
            </p:extLst>
          </p:nvPr>
        </p:nvGraphicFramePr>
        <p:xfrm>
          <a:off x="1489843" y="1477095"/>
          <a:ext cx="5105399" cy="505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0" y="56037"/>
            <a:ext cx="1103060" cy="1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xmlns="" id="{7C70995F-D8C5-410A-AA8B-1EE172A294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Project analysis slide 10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0986099-F5F2-4E8B-BE17-81194861A0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391405" y="522898"/>
            <a:ext cx="280059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E3F5479-058B-4FA8-92E9-18CAB8CDC5C5}"/>
              </a:ext>
            </a:extLst>
          </p:cNvPr>
          <p:cNvSpPr txBox="1">
            <a:spLocks/>
          </p:cNvSpPr>
          <p:nvPr/>
        </p:nvSpPr>
        <p:spPr>
          <a:xfrm>
            <a:off x="228600" y="190500"/>
            <a:ext cx="11734800" cy="4555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200" b="1" dirty="0" smtClean="0">
                <a:solidFill>
                  <a:srgbClr val="006666"/>
                </a:solidFill>
                <a:cs typeface="B Yagut" panose="00000400000000000000" pitchFamily="2" charset="-78"/>
              </a:rPr>
              <a:t>مدیریت الکترونیک تجهیزات پزشکی</a:t>
            </a:r>
            <a:endParaRPr lang="en-US" sz="3200" dirty="0">
              <a:solidFill>
                <a:srgbClr val="006666"/>
              </a:solidFill>
              <a:cs typeface="B Yagut" panose="00000400000000000000" pitchFamily="2" charset="-7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3E690F4-843A-47A5-8620-4FB01C0D8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0" y="522898"/>
            <a:ext cx="335041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A997C66-4ED4-4017-9439-1D07ED31D783}"/>
              </a:ext>
            </a:extLst>
          </p:cNvPr>
          <p:cNvSpPr/>
          <p:nvPr/>
        </p:nvSpPr>
        <p:spPr>
          <a:xfrm>
            <a:off x="6922747" y="1301896"/>
            <a:ext cx="4803966" cy="8309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راه اندازی صفحه مدیریت تجهیزات پزشکی </a:t>
            </a:r>
          </a:p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در وب سایت معاونت به منظور سهولت در </a:t>
            </a:r>
          </a:p>
          <a:p>
            <a:pPr algn="ctr"/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دسترسی فعالین حوزه تجهیزات پزشکی به اطلاعات مربوطه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90C1A7A-78BB-48B4-B5CE-2B9C34E5E67B}"/>
              </a:ext>
            </a:extLst>
          </p:cNvPr>
          <p:cNvSpPr/>
          <p:nvPr/>
        </p:nvSpPr>
        <p:spPr>
          <a:xfrm>
            <a:off x="919138" y="1379349"/>
            <a:ext cx="5415951" cy="73930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rtl="1">
              <a:lnSpc>
                <a:spcPts val="1900"/>
              </a:lnSpc>
            </a:pPr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راه 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اندازی میز خدمات الکترونیک مدیریت تجهیزات پزشکی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به منظور ارائه خدمات مدیریت به متقاضیان به </a:t>
            </a:r>
          </a:p>
          <a:p>
            <a:pPr algn="ctr" rtl="1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صورت الکترونیک و رفع نیاز به مراجعه حضوری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CF038C-66AF-4E81-9068-703EC0088620}"/>
              </a:ext>
            </a:extLst>
          </p:cNvPr>
          <p:cNvSpPr/>
          <p:nvPr/>
        </p:nvSpPr>
        <p:spPr>
          <a:xfrm>
            <a:off x="6763657" y="3349753"/>
            <a:ext cx="5007166" cy="73096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fa-IR" dirty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راه اندازی </a:t>
            </a: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پشتیبان مجازی مدیریت تجهیزات پزشکی</a:t>
            </a:r>
          </a:p>
          <a:p>
            <a:pPr algn="ctr">
              <a:lnSpc>
                <a:spcPts val="1900"/>
              </a:lnSpc>
            </a:pPr>
            <a:r>
              <a:rPr lang="fa-IR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Yekan" panose="00000400000000000000" pitchFamily="2" charset="-78"/>
              </a:rPr>
              <a:t>به منظور ایجاد ارتباط با فعالین حوزه تجهیزات پزشکی در بستر فضای مجازی جهت پاسخگویی به سوالات و رفع مشکلات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B Yekan" panose="00000400000000000000" pitchFamily="2" charset="-78"/>
            </a:endParaRPr>
          </a:p>
        </p:txBody>
      </p:sp>
      <p:sp>
        <p:nvSpPr>
          <p:cNvPr id="15" name="Freeform 931" descr="Icon of line chart.">
            <a:extLst>
              <a:ext uri="{FF2B5EF4-FFF2-40B4-BE49-F238E27FC236}">
                <a16:creationId xmlns:a16="http://schemas.microsoft.com/office/drawing/2014/main" xmlns="" id="{D6E99607-03B7-41E5-AD6F-79DCFC17E713}"/>
              </a:ext>
            </a:extLst>
          </p:cNvPr>
          <p:cNvSpPr>
            <a:spLocks noEditPoints="1"/>
          </p:cNvSpPr>
          <p:nvPr/>
        </p:nvSpPr>
        <p:spPr bwMode="auto">
          <a:xfrm>
            <a:off x="9296948" y="863746"/>
            <a:ext cx="219075" cy="285750"/>
          </a:xfrm>
          <a:custGeom>
            <a:avLst/>
            <a:gdLst>
              <a:gd name="T0" fmla="*/ 348 w 553"/>
              <a:gd name="T1" fmla="*/ 11 h 722"/>
              <a:gd name="T2" fmla="*/ 348 w 553"/>
              <a:gd name="T3" fmla="*/ 204 h 722"/>
              <a:gd name="T4" fmla="*/ 108 w 553"/>
              <a:gd name="T5" fmla="*/ 602 h 722"/>
              <a:gd name="T6" fmla="*/ 99 w 553"/>
              <a:gd name="T7" fmla="*/ 599 h 722"/>
              <a:gd name="T8" fmla="*/ 95 w 553"/>
              <a:gd name="T9" fmla="*/ 590 h 722"/>
              <a:gd name="T10" fmla="*/ 96 w 553"/>
              <a:gd name="T11" fmla="*/ 236 h 722"/>
              <a:gd name="T12" fmla="*/ 104 w 553"/>
              <a:gd name="T13" fmla="*/ 230 h 722"/>
              <a:gd name="T14" fmla="*/ 113 w 553"/>
              <a:gd name="T15" fmla="*/ 230 h 722"/>
              <a:gd name="T16" fmla="*/ 119 w 553"/>
              <a:gd name="T17" fmla="*/ 236 h 722"/>
              <a:gd name="T18" fmla="*/ 120 w 553"/>
              <a:gd name="T19" fmla="*/ 467 h 722"/>
              <a:gd name="T20" fmla="*/ 233 w 553"/>
              <a:gd name="T21" fmla="*/ 365 h 722"/>
              <a:gd name="T22" fmla="*/ 241 w 553"/>
              <a:gd name="T23" fmla="*/ 365 h 722"/>
              <a:gd name="T24" fmla="*/ 327 w 553"/>
              <a:gd name="T25" fmla="*/ 421 h 722"/>
              <a:gd name="T26" fmla="*/ 440 w 553"/>
              <a:gd name="T27" fmla="*/ 303 h 722"/>
              <a:gd name="T28" fmla="*/ 447 w 553"/>
              <a:gd name="T29" fmla="*/ 301 h 722"/>
              <a:gd name="T30" fmla="*/ 451 w 553"/>
              <a:gd name="T31" fmla="*/ 303 h 722"/>
              <a:gd name="T32" fmla="*/ 456 w 553"/>
              <a:gd name="T33" fmla="*/ 308 h 722"/>
              <a:gd name="T34" fmla="*/ 456 w 553"/>
              <a:gd name="T35" fmla="*/ 317 h 722"/>
              <a:gd name="T36" fmla="*/ 338 w 553"/>
              <a:gd name="T37" fmla="*/ 446 h 722"/>
              <a:gd name="T38" fmla="*/ 330 w 553"/>
              <a:gd name="T39" fmla="*/ 449 h 722"/>
              <a:gd name="T40" fmla="*/ 322 w 553"/>
              <a:gd name="T41" fmla="*/ 448 h 722"/>
              <a:gd name="T42" fmla="*/ 120 w 553"/>
              <a:gd name="T43" fmla="*/ 500 h 722"/>
              <a:gd name="T44" fmla="*/ 450 w 553"/>
              <a:gd name="T45" fmla="*/ 577 h 722"/>
              <a:gd name="T46" fmla="*/ 458 w 553"/>
              <a:gd name="T47" fmla="*/ 581 h 722"/>
              <a:gd name="T48" fmla="*/ 462 w 553"/>
              <a:gd name="T49" fmla="*/ 590 h 722"/>
              <a:gd name="T50" fmla="*/ 458 w 553"/>
              <a:gd name="T51" fmla="*/ 599 h 722"/>
              <a:gd name="T52" fmla="*/ 450 w 553"/>
              <a:gd name="T53" fmla="*/ 602 h 722"/>
              <a:gd name="T54" fmla="*/ 357 w 553"/>
              <a:gd name="T55" fmla="*/ 3 h 722"/>
              <a:gd name="T56" fmla="*/ 348 w 553"/>
              <a:gd name="T57" fmla="*/ 0 h 722"/>
              <a:gd name="T58" fmla="*/ 7 w 553"/>
              <a:gd name="T59" fmla="*/ 1 h 722"/>
              <a:gd name="T60" fmla="*/ 1 w 553"/>
              <a:gd name="T61" fmla="*/ 7 h 722"/>
              <a:gd name="T62" fmla="*/ 0 w 553"/>
              <a:gd name="T63" fmla="*/ 710 h 722"/>
              <a:gd name="T64" fmla="*/ 3 w 553"/>
              <a:gd name="T65" fmla="*/ 719 h 722"/>
              <a:gd name="T66" fmla="*/ 12 w 553"/>
              <a:gd name="T67" fmla="*/ 722 h 722"/>
              <a:gd name="T68" fmla="*/ 546 w 553"/>
              <a:gd name="T69" fmla="*/ 721 h 722"/>
              <a:gd name="T70" fmla="*/ 552 w 553"/>
              <a:gd name="T71" fmla="*/ 715 h 722"/>
              <a:gd name="T72" fmla="*/ 553 w 553"/>
              <a:gd name="T73" fmla="*/ 204 h 722"/>
              <a:gd name="T74" fmla="*/ 550 w 553"/>
              <a:gd name="T75" fmla="*/ 196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3" h="722">
                <a:moveTo>
                  <a:pt x="348" y="204"/>
                </a:moveTo>
                <a:lnTo>
                  <a:pt x="348" y="11"/>
                </a:lnTo>
                <a:lnTo>
                  <a:pt x="541" y="204"/>
                </a:lnTo>
                <a:lnTo>
                  <a:pt x="348" y="204"/>
                </a:lnTo>
                <a:close/>
                <a:moveTo>
                  <a:pt x="450" y="602"/>
                </a:moveTo>
                <a:lnTo>
                  <a:pt x="108" y="602"/>
                </a:lnTo>
                <a:lnTo>
                  <a:pt x="104" y="601"/>
                </a:lnTo>
                <a:lnTo>
                  <a:pt x="99" y="599"/>
                </a:lnTo>
                <a:lnTo>
                  <a:pt x="96" y="595"/>
                </a:lnTo>
                <a:lnTo>
                  <a:pt x="95" y="590"/>
                </a:lnTo>
                <a:lnTo>
                  <a:pt x="95" y="241"/>
                </a:lnTo>
                <a:lnTo>
                  <a:pt x="96" y="236"/>
                </a:lnTo>
                <a:lnTo>
                  <a:pt x="99" y="232"/>
                </a:lnTo>
                <a:lnTo>
                  <a:pt x="104" y="230"/>
                </a:lnTo>
                <a:lnTo>
                  <a:pt x="108" y="229"/>
                </a:lnTo>
                <a:lnTo>
                  <a:pt x="113" y="230"/>
                </a:lnTo>
                <a:lnTo>
                  <a:pt x="117" y="232"/>
                </a:lnTo>
                <a:lnTo>
                  <a:pt x="119" y="236"/>
                </a:lnTo>
                <a:lnTo>
                  <a:pt x="120" y="241"/>
                </a:lnTo>
                <a:lnTo>
                  <a:pt x="120" y="467"/>
                </a:lnTo>
                <a:lnTo>
                  <a:pt x="230" y="368"/>
                </a:lnTo>
                <a:lnTo>
                  <a:pt x="233" y="365"/>
                </a:lnTo>
                <a:lnTo>
                  <a:pt x="237" y="364"/>
                </a:lnTo>
                <a:lnTo>
                  <a:pt x="241" y="365"/>
                </a:lnTo>
                <a:lnTo>
                  <a:pt x="244" y="367"/>
                </a:lnTo>
                <a:lnTo>
                  <a:pt x="327" y="421"/>
                </a:lnTo>
                <a:lnTo>
                  <a:pt x="436" y="306"/>
                </a:lnTo>
                <a:lnTo>
                  <a:pt x="440" y="303"/>
                </a:lnTo>
                <a:lnTo>
                  <a:pt x="445" y="301"/>
                </a:lnTo>
                <a:lnTo>
                  <a:pt x="447" y="301"/>
                </a:lnTo>
                <a:lnTo>
                  <a:pt x="449" y="302"/>
                </a:lnTo>
                <a:lnTo>
                  <a:pt x="451" y="303"/>
                </a:lnTo>
                <a:lnTo>
                  <a:pt x="453" y="304"/>
                </a:lnTo>
                <a:lnTo>
                  <a:pt x="456" y="308"/>
                </a:lnTo>
                <a:lnTo>
                  <a:pt x="457" y="313"/>
                </a:lnTo>
                <a:lnTo>
                  <a:pt x="456" y="317"/>
                </a:lnTo>
                <a:lnTo>
                  <a:pt x="454" y="321"/>
                </a:lnTo>
                <a:lnTo>
                  <a:pt x="338" y="446"/>
                </a:lnTo>
                <a:lnTo>
                  <a:pt x="334" y="448"/>
                </a:lnTo>
                <a:lnTo>
                  <a:pt x="330" y="449"/>
                </a:lnTo>
                <a:lnTo>
                  <a:pt x="326" y="449"/>
                </a:lnTo>
                <a:lnTo>
                  <a:pt x="322" y="448"/>
                </a:lnTo>
                <a:lnTo>
                  <a:pt x="239" y="393"/>
                </a:lnTo>
                <a:lnTo>
                  <a:pt x="120" y="500"/>
                </a:lnTo>
                <a:lnTo>
                  <a:pt x="120" y="577"/>
                </a:lnTo>
                <a:lnTo>
                  <a:pt x="450" y="577"/>
                </a:lnTo>
                <a:lnTo>
                  <a:pt x="455" y="578"/>
                </a:lnTo>
                <a:lnTo>
                  <a:pt x="458" y="581"/>
                </a:lnTo>
                <a:lnTo>
                  <a:pt x="461" y="585"/>
                </a:lnTo>
                <a:lnTo>
                  <a:pt x="462" y="590"/>
                </a:lnTo>
                <a:lnTo>
                  <a:pt x="461" y="595"/>
                </a:lnTo>
                <a:lnTo>
                  <a:pt x="458" y="599"/>
                </a:lnTo>
                <a:lnTo>
                  <a:pt x="455" y="601"/>
                </a:lnTo>
                <a:lnTo>
                  <a:pt x="450" y="60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0"/>
                </a:lnTo>
                <a:lnTo>
                  <a:pt x="348" y="0"/>
                </a:lnTo>
                <a:lnTo>
                  <a:pt x="12" y="0"/>
                </a:lnTo>
                <a:lnTo>
                  <a:pt x="7" y="1"/>
                </a:lnTo>
                <a:lnTo>
                  <a:pt x="3" y="3"/>
                </a:lnTo>
                <a:lnTo>
                  <a:pt x="1" y="7"/>
                </a:lnTo>
                <a:lnTo>
                  <a:pt x="0" y="11"/>
                </a:lnTo>
                <a:lnTo>
                  <a:pt x="0" y="710"/>
                </a:lnTo>
                <a:lnTo>
                  <a:pt x="1" y="715"/>
                </a:lnTo>
                <a:lnTo>
                  <a:pt x="3" y="719"/>
                </a:lnTo>
                <a:lnTo>
                  <a:pt x="7" y="721"/>
                </a:lnTo>
                <a:lnTo>
                  <a:pt x="12" y="722"/>
                </a:lnTo>
                <a:lnTo>
                  <a:pt x="541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0"/>
                </a:lnTo>
                <a:lnTo>
                  <a:pt x="553" y="204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15" descr="This image is an icon of four sheets of paper. ">
            <a:extLst>
              <a:ext uri="{FF2B5EF4-FFF2-40B4-BE49-F238E27FC236}">
                <a16:creationId xmlns:a16="http://schemas.microsoft.com/office/drawing/2014/main" xmlns="" id="{6071F41E-4B08-43F7-BBE7-4A555CA73C1B}"/>
              </a:ext>
            </a:extLst>
          </p:cNvPr>
          <p:cNvGrpSpPr/>
          <p:nvPr/>
        </p:nvGrpSpPr>
        <p:grpSpPr>
          <a:xfrm>
            <a:off x="9271549" y="2940893"/>
            <a:ext cx="239712" cy="285750"/>
            <a:chOff x="5494338" y="1370013"/>
            <a:chExt cx="239712" cy="285750"/>
          </a:xfrm>
          <a:solidFill>
            <a:schemeClr val="accent4">
              <a:lumMod val="75000"/>
            </a:schemeClr>
          </a:solidFill>
        </p:grpSpPr>
        <p:sp>
          <p:nvSpPr>
            <p:cNvPr id="17" name="Freeform 961">
              <a:extLst>
                <a:ext uri="{FF2B5EF4-FFF2-40B4-BE49-F238E27FC236}">
                  <a16:creationId xmlns:a16="http://schemas.microsoft.com/office/drawing/2014/main" xmlns="" id="{A4A2E5CB-F1CB-4509-8FE7-B24010CB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370013"/>
              <a:ext cx="104775" cy="133350"/>
            </a:xfrm>
            <a:custGeom>
              <a:avLst/>
              <a:gdLst>
                <a:gd name="T0" fmla="*/ 156 w 265"/>
                <a:gd name="T1" fmla="*/ 108 h 337"/>
                <a:gd name="T2" fmla="*/ 156 w 265"/>
                <a:gd name="T3" fmla="*/ 12 h 337"/>
                <a:gd name="T4" fmla="*/ 252 w 265"/>
                <a:gd name="T5" fmla="*/ 108 h 337"/>
                <a:gd name="T6" fmla="*/ 156 w 265"/>
                <a:gd name="T7" fmla="*/ 108 h 337"/>
                <a:gd name="T8" fmla="*/ 261 w 265"/>
                <a:gd name="T9" fmla="*/ 100 h 337"/>
                <a:gd name="T10" fmla="*/ 165 w 265"/>
                <a:gd name="T11" fmla="*/ 3 h 337"/>
                <a:gd name="T12" fmla="*/ 161 w 265"/>
                <a:gd name="T13" fmla="*/ 1 h 337"/>
                <a:gd name="T14" fmla="*/ 156 w 265"/>
                <a:gd name="T15" fmla="*/ 0 h 337"/>
                <a:gd name="T16" fmla="*/ 12 w 265"/>
                <a:gd name="T17" fmla="*/ 0 h 337"/>
                <a:gd name="T18" fmla="*/ 7 w 265"/>
                <a:gd name="T19" fmla="*/ 1 h 337"/>
                <a:gd name="T20" fmla="*/ 3 w 265"/>
                <a:gd name="T21" fmla="*/ 3 h 337"/>
                <a:gd name="T22" fmla="*/ 1 w 265"/>
                <a:gd name="T23" fmla="*/ 7 h 337"/>
                <a:gd name="T24" fmla="*/ 0 w 265"/>
                <a:gd name="T25" fmla="*/ 12 h 337"/>
                <a:gd name="T26" fmla="*/ 0 w 265"/>
                <a:gd name="T27" fmla="*/ 325 h 337"/>
                <a:gd name="T28" fmla="*/ 1 w 265"/>
                <a:gd name="T29" fmla="*/ 329 h 337"/>
                <a:gd name="T30" fmla="*/ 3 w 265"/>
                <a:gd name="T31" fmla="*/ 334 h 337"/>
                <a:gd name="T32" fmla="*/ 7 w 265"/>
                <a:gd name="T33" fmla="*/ 337 h 337"/>
                <a:gd name="T34" fmla="*/ 12 w 265"/>
                <a:gd name="T35" fmla="*/ 337 h 337"/>
                <a:gd name="T36" fmla="*/ 253 w 265"/>
                <a:gd name="T37" fmla="*/ 337 h 337"/>
                <a:gd name="T38" fmla="*/ 258 w 265"/>
                <a:gd name="T39" fmla="*/ 337 h 337"/>
                <a:gd name="T40" fmla="*/ 261 w 265"/>
                <a:gd name="T41" fmla="*/ 334 h 337"/>
                <a:gd name="T42" fmla="*/ 264 w 265"/>
                <a:gd name="T43" fmla="*/ 329 h 337"/>
                <a:gd name="T44" fmla="*/ 265 w 265"/>
                <a:gd name="T45" fmla="*/ 325 h 337"/>
                <a:gd name="T46" fmla="*/ 265 w 265"/>
                <a:gd name="T47" fmla="*/ 108 h 337"/>
                <a:gd name="T48" fmla="*/ 264 w 265"/>
                <a:gd name="T49" fmla="*/ 104 h 337"/>
                <a:gd name="T50" fmla="*/ 261 w 265"/>
                <a:gd name="T51" fmla="*/ 10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7">
                  <a:moveTo>
                    <a:pt x="156" y="108"/>
                  </a:moveTo>
                  <a:lnTo>
                    <a:pt x="156" y="12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261" y="100"/>
                  </a:moveTo>
                  <a:lnTo>
                    <a:pt x="165" y="3"/>
                  </a:ln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4"/>
                  </a:lnTo>
                  <a:lnTo>
                    <a:pt x="7" y="337"/>
                  </a:lnTo>
                  <a:lnTo>
                    <a:pt x="12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1" y="334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962">
              <a:extLst>
                <a:ext uri="{FF2B5EF4-FFF2-40B4-BE49-F238E27FC236}">
                  <a16:creationId xmlns:a16="http://schemas.microsoft.com/office/drawing/2014/main" xmlns="" id="{644A9833-5FFF-4479-A665-0AEDD8C25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370013"/>
              <a:ext cx="106363" cy="133350"/>
            </a:xfrm>
            <a:custGeom>
              <a:avLst/>
              <a:gdLst>
                <a:gd name="T0" fmla="*/ 157 w 266"/>
                <a:gd name="T1" fmla="*/ 108 h 337"/>
                <a:gd name="T2" fmla="*/ 157 w 266"/>
                <a:gd name="T3" fmla="*/ 12 h 337"/>
                <a:gd name="T4" fmla="*/ 252 w 266"/>
                <a:gd name="T5" fmla="*/ 108 h 337"/>
                <a:gd name="T6" fmla="*/ 157 w 266"/>
                <a:gd name="T7" fmla="*/ 108 h 337"/>
                <a:gd name="T8" fmla="*/ 166 w 266"/>
                <a:gd name="T9" fmla="*/ 3 h 337"/>
                <a:gd name="T10" fmla="*/ 162 w 266"/>
                <a:gd name="T11" fmla="*/ 1 h 337"/>
                <a:gd name="T12" fmla="*/ 157 w 266"/>
                <a:gd name="T13" fmla="*/ 0 h 337"/>
                <a:gd name="T14" fmla="*/ 13 w 266"/>
                <a:gd name="T15" fmla="*/ 0 h 337"/>
                <a:gd name="T16" fmla="*/ 8 w 266"/>
                <a:gd name="T17" fmla="*/ 1 h 337"/>
                <a:gd name="T18" fmla="*/ 5 w 266"/>
                <a:gd name="T19" fmla="*/ 3 h 337"/>
                <a:gd name="T20" fmla="*/ 1 w 266"/>
                <a:gd name="T21" fmla="*/ 7 h 337"/>
                <a:gd name="T22" fmla="*/ 0 w 266"/>
                <a:gd name="T23" fmla="*/ 12 h 337"/>
                <a:gd name="T24" fmla="*/ 0 w 266"/>
                <a:gd name="T25" fmla="*/ 325 h 337"/>
                <a:gd name="T26" fmla="*/ 1 w 266"/>
                <a:gd name="T27" fmla="*/ 329 h 337"/>
                <a:gd name="T28" fmla="*/ 5 w 266"/>
                <a:gd name="T29" fmla="*/ 334 h 337"/>
                <a:gd name="T30" fmla="*/ 8 w 266"/>
                <a:gd name="T31" fmla="*/ 337 h 337"/>
                <a:gd name="T32" fmla="*/ 13 w 266"/>
                <a:gd name="T33" fmla="*/ 337 h 337"/>
                <a:gd name="T34" fmla="*/ 253 w 266"/>
                <a:gd name="T35" fmla="*/ 337 h 337"/>
                <a:gd name="T36" fmla="*/ 258 w 266"/>
                <a:gd name="T37" fmla="*/ 337 h 337"/>
                <a:gd name="T38" fmla="*/ 263 w 266"/>
                <a:gd name="T39" fmla="*/ 334 h 337"/>
                <a:gd name="T40" fmla="*/ 265 w 266"/>
                <a:gd name="T41" fmla="*/ 329 h 337"/>
                <a:gd name="T42" fmla="*/ 266 w 266"/>
                <a:gd name="T43" fmla="*/ 325 h 337"/>
                <a:gd name="T44" fmla="*/ 266 w 266"/>
                <a:gd name="T45" fmla="*/ 108 h 337"/>
                <a:gd name="T46" fmla="*/ 265 w 266"/>
                <a:gd name="T47" fmla="*/ 104 h 337"/>
                <a:gd name="T48" fmla="*/ 263 w 266"/>
                <a:gd name="T49" fmla="*/ 100 h 337"/>
                <a:gd name="T50" fmla="*/ 166 w 266"/>
                <a:gd name="T51" fmla="*/ 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7">
                  <a:moveTo>
                    <a:pt x="157" y="108"/>
                  </a:moveTo>
                  <a:lnTo>
                    <a:pt x="157" y="12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4"/>
                  </a:lnTo>
                  <a:lnTo>
                    <a:pt x="8" y="337"/>
                  </a:lnTo>
                  <a:lnTo>
                    <a:pt x="13" y="337"/>
                  </a:lnTo>
                  <a:lnTo>
                    <a:pt x="253" y="337"/>
                  </a:lnTo>
                  <a:lnTo>
                    <a:pt x="258" y="337"/>
                  </a:lnTo>
                  <a:lnTo>
                    <a:pt x="263" y="334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63">
              <a:extLst>
                <a:ext uri="{FF2B5EF4-FFF2-40B4-BE49-F238E27FC236}">
                  <a16:creationId xmlns:a16="http://schemas.microsoft.com/office/drawing/2014/main" xmlns="" id="{A6452485-9CCD-4979-A80D-5838A64ED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9275" y="1522413"/>
              <a:ext cx="104775" cy="133350"/>
            </a:xfrm>
            <a:custGeom>
              <a:avLst/>
              <a:gdLst>
                <a:gd name="T0" fmla="*/ 156 w 265"/>
                <a:gd name="T1" fmla="*/ 108 h 336"/>
                <a:gd name="T2" fmla="*/ 156 w 265"/>
                <a:gd name="T3" fmla="*/ 11 h 336"/>
                <a:gd name="T4" fmla="*/ 252 w 265"/>
                <a:gd name="T5" fmla="*/ 108 h 336"/>
                <a:gd name="T6" fmla="*/ 156 w 265"/>
                <a:gd name="T7" fmla="*/ 108 h 336"/>
                <a:gd name="T8" fmla="*/ 165 w 265"/>
                <a:gd name="T9" fmla="*/ 3 h 336"/>
                <a:gd name="T10" fmla="*/ 161 w 265"/>
                <a:gd name="T11" fmla="*/ 1 h 336"/>
                <a:gd name="T12" fmla="*/ 156 w 265"/>
                <a:gd name="T13" fmla="*/ 0 h 336"/>
                <a:gd name="T14" fmla="*/ 12 w 265"/>
                <a:gd name="T15" fmla="*/ 0 h 336"/>
                <a:gd name="T16" fmla="*/ 7 w 265"/>
                <a:gd name="T17" fmla="*/ 1 h 336"/>
                <a:gd name="T18" fmla="*/ 3 w 265"/>
                <a:gd name="T19" fmla="*/ 3 h 336"/>
                <a:gd name="T20" fmla="*/ 1 w 265"/>
                <a:gd name="T21" fmla="*/ 7 h 336"/>
                <a:gd name="T22" fmla="*/ 0 w 265"/>
                <a:gd name="T23" fmla="*/ 11 h 336"/>
                <a:gd name="T24" fmla="*/ 0 w 265"/>
                <a:gd name="T25" fmla="*/ 325 h 336"/>
                <a:gd name="T26" fmla="*/ 1 w 265"/>
                <a:gd name="T27" fmla="*/ 329 h 336"/>
                <a:gd name="T28" fmla="*/ 3 w 265"/>
                <a:gd name="T29" fmla="*/ 333 h 336"/>
                <a:gd name="T30" fmla="*/ 7 w 265"/>
                <a:gd name="T31" fmla="*/ 335 h 336"/>
                <a:gd name="T32" fmla="*/ 12 w 265"/>
                <a:gd name="T33" fmla="*/ 336 h 336"/>
                <a:gd name="T34" fmla="*/ 253 w 265"/>
                <a:gd name="T35" fmla="*/ 336 h 336"/>
                <a:gd name="T36" fmla="*/ 258 w 265"/>
                <a:gd name="T37" fmla="*/ 335 h 336"/>
                <a:gd name="T38" fmla="*/ 261 w 265"/>
                <a:gd name="T39" fmla="*/ 333 h 336"/>
                <a:gd name="T40" fmla="*/ 264 w 265"/>
                <a:gd name="T41" fmla="*/ 329 h 336"/>
                <a:gd name="T42" fmla="*/ 265 w 265"/>
                <a:gd name="T43" fmla="*/ 325 h 336"/>
                <a:gd name="T44" fmla="*/ 265 w 265"/>
                <a:gd name="T45" fmla="*/ 108 h 336"/>
                <a:gd name="T46" fmla="*/ 264 w 265"/>
                <a:gd name="T47" fmla="*/ 104 h 336"/>
                <a:gd name="T48" fmla="*/ 261 w 265"/>
                <a:gd name="T49" fmla="*/ 100 h 336"/>
                <a:gd name="T50" fmla="*/ 165 w 265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5" h="336">
                  <a:moveTo>
                    <a:pt x="156" y="108"/>
                  </a:moveTo>
                  <a:lnTo>
                    <a:pt x="156" y="11"/>
                  </a:lnTo>
                  <a:lnTo>
                    <a:pt x="252" y="108"/>
                  </a:lnTo>
                  <a:lnTo>
                    <a:pt x="156" y="108"/>
                  </a:lnTo>
                  <a:close/>
                  <a:moveTo>
                    <a:pt x="165" y="3"/>
                  </a:moveTo>
                  <a:lnTo>
                    <a:pt x="161" y="1"/>
                  </a:lnTo>
                  <a:lnTo>
                    <a:pt x="156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3" y="333"/>
                  </a:lnTo>
                  <a:lnTo>
                    <a:pt x="7" y="335"/>
                  </a:lnTo>
                  <a:lnTo>
                    <a:pt x="12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1" y="333"/>
                  </a:lnTo>
                  <a:lnTo>
                    <a:pt x="264" y="329"/>
                  </a:lnTo>
                  <a:lnTo>
                    <a:pt x="265" y="325"/>
                  </a:lnTo>
                  <a:lnTo>
                    <a:pt x="265" y="108"/>
                  </a:lnTo>
                  <a:lnTo>
                    <a:pt x="264" y="104"/>
                  </a:lnTo>
                  <a:lnTo>
                    <a:pt x="261" y="100"/>
                  </a:lnTo>
                  <a:lnTo>
                    <a:pt x="16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64">
              <a:extLst>
                <a:ext uri="{FF2B5EF4-FFF2-40B4-BE49-F238E27FC236}">
                  <a16:creationId xmlns:a16="http://schemas.microsoft.com/office/drawing/2014/main" xmlns="" id="{5FFD2F41-7C2C-45FD-8108-197BFC996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338" y="1522413"/>
              <a:ext cx="106363" cy="133350"/>
            </a:xfrm>
            <a:custGeom>
              <a:avLst/>
              <a:gdLst>
                <a:gd name="T0" fmla="*/ 157 w 266"/>
                <a:gd name="T1" fmla="*/ 108 h 336"/>
                <a:gd name="T2" fmla="*/ 157 w 266"/>
                <a:gd name="T3" fmla="*/ 11 h 336"/>
                <a:gd name="T4" fmla="*/ 252 w 266"/>
                <a:gd name="T5" fmla="*/ 108 h 336"/>
                <a:gd name="T6" fmla="*/ 157 w 266"/>
                <a:gd name="T7" fmla="*/ 108 h 336"/>
                <a:gd name="T8" fmla="*/ 166 w 266"/>
                <a:gd name="T9" fmla="*/ 3 h 336"/>
                <a:gd name="T10" fmla="*/ 162 w 266"/>
                <a:gd name="T11" fmla="*/ 1 h 336"/>
                <a:gd name="T12" fmla="*/ 157 w 266"/>
                <a:gd name="T13" fmla="*/ 0 h 336"/>
                <a:gd name="T14" fmla="*/ 13 w 266"/>
                <a:gd name="T15" fmla="*/ 0 h 336"/>
                <a:gd name="T16" fmla="*/ 8 w 266"/>
                <a:gd name="T17" fmla="*/ 1 h 336"/>
                <a:gd name="T18" fmla="*/ 5 w 266"/>
                <a:gd name="T19" fmla="*/ 3 h 336"/>
                <a:gd name="T20" fmla="*/ 1 w 266"/>
                <a:gd name="T21" fmla="*/ 7 h 336"/>
                <a:gd name="T22" fmla="*/ 0 w 266"/>
                <a:gd name="T23" fmla="*/ 11 h 336"/>
                <a:gd name="T24" fmla="*/ 0 w 266"/>
                <a:gd name="T25" fmla="*/ 325 h 336"/>
                <a:gd name="T26" fmla="*/ 1 w 266"/>
                <a:gd name="T27" fmla="*/ 329 h 336"/>
                <a:gd name="T28" fmla="*/ 5 w 266"/>
                <a:gd name="T29" fmla="*/ 333 h 336"/>
                <a:gd name="T30" fmla="*/ 8 w 266"/>
                <a:gd name="T31" fmla="*/ 335 h 336"/>
                <a:gd name="T32" fmla="*/ 13 w 266"/>
                <a:gd name="T33" fmla="*/ 336 h 336"/>
                <a:gd name="T34" fmla="*/ 253 w 266"/>
                <a:gd name="T35" fmla="*/ 336 h 336"/>
                <a:gd name="T36" fmla="*/ 258 w 266"/>
                <a:gd name="T37" fmla="*/ 335 h 336"/>
                <a:gd name="T38" fmla="*/ 263 w 266"/>
                <a:gd name="T39" fmla="*/ 333 h 336"/>
                <a:gd name="T40" fmla="*/ 265 w 266"/>
                <a:gd name="T41" fmla="*/ 329 h 336"/>
                <a:gd name="T42" fmla="*/ 266 w 266"/>
                <a:gd name="T43" fmla="*/ 325 h 336"/>
                <a:gd name="T44" fmla="*/ 266 w 266"/>
                <a:gd name="T45" fmla="*/ 108 h 336"/>
                <a:gd name="T46" fmla="*/ 265 w 266"/>
                <a:gd name="T47" fmla="*/ 104 h 336"/>
                <a:gd name="T48" fmla="*/ 263 w 266"/>
                <a:gd name="T49" fmla="*/ 100 h 336"/>
                <a:gd name="T50" fmla="*/ 166 w 266"/>
                <a:gd name="T51" fmla="*/ 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6" h="336">
                  <a:moveTo>
                    <a:pt x="157" y="108"/>
                  </a:moveTo>
                  <a:lnTo>
                    <a:pt x="157" y="11"/>
                  </a:lnTo>
                  <a:lnTo>
                    <a:pt x="252" y="108"/>
                  </a:lnTo>
                  <a:lnTo>
                    <a:pt x="157" y="108"/>
                  </a:lnTo>
                  <a:close/>
                  <a:moveTo>
                    <a:pt x="166" y="3"/>
                  </a:moveTo>
                  <a:lnTo>
                    <a:pt x="162" y="1"/>
                  </a:lnTo>
                  <a:lnTo>
                    <a:pt x="15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325"/>
                  </a:lnTo>
                  <a:lnTo>
                    <a:pt x="1" y="329"/>
                  </a:lnTo>
                  <a:lnTo>
                    <a:pt x="5" y="333"/>
                  </a:lnTo>
                  <a:lnTo>
                    <a:pt x="8" y="335"/>
                  </a:lnTo>
                  <a:lnTo>
                    <a:pt x="13" y="336"/>
                  </a:lnTo>
                  <a:lnTo>
                    <a:pt x="253" y="336"/>
                  </a:lnTo>
                  <a:lnTo>
                    <a:pt x="258" y="335"/>
                  </a:lnTo>
                  <a:lnTo>
                    <a:pt x="263" y="333"/>
                  </a:lnTo>
                  <a:lnTo>
                    <a:pt x="265" y="329"/>
                  </a:lnTo>
                  <a:lnTo>
                    <a:pt x="266" y="325"/>
                  </a:lnTo>
                  <a:lnTo>
                    <a:pt x="266" y="108"/>
                  </a:lnTo>
                  <a:lnTo>
                    <a:pt x="265" y="104"/>
                  </a:lnTo>
                  <a:lnTo>
                    <a:pt x="263" y="100"/>
                  </a:lnTo>
                  <a:lnTo>
                    <a:pt x="16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20" descr="This image is an icon of two sheets of paper. ">
            <a:extLst>
              <a:ext uri="{FF2B5EF4-FFF2-40B4-BE49-F238E27FC236}">
                <a16:creationId xmlns:a16="http://schemas.microsoft.com/office/drawing/2014/main" xmlns="" id="{411839F8-FB7F-4D1C-9734-BE03FFF894B2}"/>
              </a:ext>
            </a:extLst>
          </p:cNvPr>
          <p:cNvGrpSpPr/>
          <p:nvPr/>
        </p:nvGrpSpPr>
        <p:grpSpPr>
          <a:xfrm>
            <a:off x="3338760" y="836666"/>
            <a:ext cx="287338" cy="285750"/>
            <a:chOff x="4319588" y="1370013"/>
            <a:chExt cx="287338" cy="285750"/>
          </a:xfrm>
          <a:solidFill>
            <a:schemeClr val="accent3">
              <a:lumMod val="75000"/>
            </a:schemeClr>
          </a:solidFill>
        </p:grpSpPr>
        <p:sp>
          <p:nvSpPr>
            <p:cNvPr id="22" name="Freeform 1084">
              <a:extLst>
                <a:ext uri="{FF2B5EF4-FFF2-40B4-BE49-F238E27FC236}">
                  <a16:creationId xmlns:a16="http://schemas.microsoft.com/office/drawing/2014/main" xmlns="" id="{07EEFD79-9F4F-4E94-94F0-8CD35D7877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9588" y="1370013"/>
              <a:ext cx="161925" cy="209550"/>
            </a:xfrm>
            <a:custGeom>
              <a:avLst/>
              <a:gdLst>
                <a:gd name="T0" fmla="*/ 278 w 410"/>
                <a:gd name="T1" fmla="*/ 133 h 529"/>
                <a:gd name="T2" fmla="*/ 278 w 410"/>
                <a:gd name="T3" fmla="*/ 12 h 529"/>
                <a:gd name="T4" fmla="*/ 398 w 410"/>
                <a:gd name="T5" fmla="*/ 133 h 529"/>
                <a:gd name="T6" fmla="*/ 278 w 410"/>
                <a:gd name="T7" fmla="*/ 133 h 529"/>
                <a:gd name="T8" fmla="*/ 410 w 410"/>
                <a:gd name="T9" fmla="*/ 133 h 529"/>
                <a:gd name="T10" fmla="*/ 409 w 410"/>
                <a:gd name="T11" fmla="*/ 129 h 529"/>
                <a:gd name="T12" fmla="*/ 406 w 410"/>
                <a:gd name="T13" fmla="*/ 123 h 529"/>
                <a:gd name="T14" fmla="*/ 286 w 410"/>
                <a:gd name="T15" fmla="*/ 3 h 529"/>
                <a:gd name="T16" fmla="*/ 282 w 410"/>
                <a:gd name="T17" fmla="*/ 1 h 529"/>
                <a:gd name="T18" fmla="*/ 278 w 410"/>
                <a:gd name="T19" fmla="*/ 0 h 529"/>
                <a:gd name="T20" fmla="*/ 12 w 410"/>
                <a:gd name="T21" fmla="*/ 0 h 529"/>
                <a:gd name="T22" fmla="*/ 7 w 410"/>
                <a:gd name="T23" fmla="*/ 1 h 529"/>
                <a:gd name="T24" fmla="*/ 4 w 410"/>
                <a:gd name="T25" fmla="*/ 3 h 529"/>
                <a:gd name="T26" fmla="*/ 1 w 410"/>
                <a:gd name="T27" fmla="*/ 7 h 529"/>
                <a:gd name="T28" fmla="*/ 0 w 410"/>
                <a:gd name="T29" fmla="*/ 12 h 529"/>
                <a:gd name="T30" fmla="*/ 0 w 410"/>
                <a:gd name="T31" fmla="*/ 518 h 529"/>
                <a:gd name="T32" fmla="*/ 1 w 410"/>
                <a:gd name="T33" fmla="*/ 522 h 529"/>
                <a:gd name="T34" fmla="*/ 4 w 410"/>
                <a:gd name="T35" fmla="*/ 526 h 529"/>
                <a:gd name="T36" fmla="*/ 7 w 410"/>
                <a:gd name="T37" fmla="*/ 529 h 529"/>
                <a:gd name="T38" fmla="*/ 12 w 410"/>
                <a:gd name="T39" fmla="*/ 529 h 529"/>
                <a:gd name="T40" fmla="*/ 290 w 410"/>
                <a:gd name="T41" fmla="*/ 529 h 529"/>
                <a:gd name="T42" fmla="*/ 290 w 410"/>
                <a:gd name="T43" fmla="*/ 181 h 529"/>
                <a:gd name="T44" fmla="*/ 290 w 410"/>
                <a:gd name="T45" fmla="*/ 177 h 529"/>
                <a:gd name="T46" fmla="*/ 293 w 410"/>
                <a:gd name="T47" fmla="*/ 172 h 529"/>
                <a:gd name="T48" fmla="*/ 297 w 410"/>
                <a:gd name="T49" fmla="*/ 169 h 529"/>
                <a:gd name="T50" fmla="*/ 301 w 410"/>
                <a:gd name="T51" fmla="*/ 168 h 529"/>
                <a:gd name="T52" fmla="*/ 410 w 410"/>
                <a:gd name="T53" fmla="*/ 168 h 529"/>
                <a:gd name="T54" fmla="*/ 410 w 410"/>
                <a:gd name="T55" fmla="*/ 133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0" h="529">
                  <a:moveTo>
                    <a:pt x="278" y="133"/>
                  </a:moveTo>
                  <a:lnTo>
                    <a:pt x="278" y="12"/>
                  </a:lnTo>
                  <a:lnTo>
                    <a:pt x="398" y="133"/>
                  </a:lnTo>
                  <a:lnTo>
                    <a:pt x="278" y="133"/>
                  </a:lnTo>
                  <a:close/>
                  <a:moveTo>
                    <a:pt x="410" y="133"/>
                  </a:moveTo>
                  <a:lnTo>
                    <a:pt x="409" y="129"/>
                  </a:lnTo>
                  <a:lnTo>
                    <a:pt x="406" y="123"/>
                  </a:lnTo>
                  <a:lnTo>
                    <a:pt x="286" y="3"/>
                  </a:lnTo>
                  <a:lnTo>
                    <a:pt x="282" y="1"/>
                  </a:lnTo>
                  <a:lnTo>
                    <a:pt x="27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518"/>
                  </a:lnTo>
                  <a:lnTo>
                    <a:pt x="1" y="522"/>
                  </a:lnTo>
                  <a:lnTo>
                    <a:pt x="4" y="526"/>
                  </a:lnTo>
                  <a:lnTo>
                    <a:pt x="7" y="529"/>
                  </a:lnTo>
                  <a:lnTo>
                    <a:pt x="12" y="529"/>
                  </a:lnTo>
                  <a:lnTo>
                    <a:pt x="290" y="529"/>
                  </a:lnTo>
                  <a:lnTo>
                    <a:pt x="290" y="181"/>
                  </a:lnTo>
                  <a:lnTo>
                    <a:pt x="290" y="177"/>
                  </a:lnTo>
                  <a:lnTo>
                    <a:pt x="293" y="172"/>
                  </a:lnTo>
                  <a:lnTo>
                    <a:pt x="297" y="169"/>
                  </a:lnTo>
                  <a:lnTo>
                    <a:pt x="301" y="168"/>
                  </a:lnTo>
                  <a:lnTo>
                    <a:pt x="410" y="168"/>
                  </a:lnTo>
                  <a:lnTo>
                    <a:pt x="410" y="1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85">
              <a:extLst>
                <a:ext uri="{FF2B5EF4-FFF2-40B4-BE49-F238E27FC236}">
                  <a16:creationId xmlns:a16="http://schemas.microsoft.com/office/drawing/2014/main" xmlns="" id="{1EA0DC39-43EE-4E75-8303-A6AAAF344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325" y="1374775"/>
              <a:ext cx="90488" cy="66675"/>
            </a:xfrm>
            <a:custGeom>
              <a:avLst/>
              <a:gdLst>
                <a:gd name="T0" fmla="*/ 2 w 229"/>
                <a:gd name="T1" fmla="*/ 80 h 169"/>
                <a:gd name="T2" fmla="*/ 3 w 229"/>
                <a:gd name="T3" fmla="*/ 82 h 169"/>
                <a:gd name="T4" fmla="*/ 64 w 229"/>
                <a:gd name="T5" fmla="*/ 141 h 169"/>
                <a:gd name="T6" fmla="*/ 73 w 229"/>
                <a:gd name="T7" fmla="*/ 144 h 169"/>
                <a:gd name="T8" fmla="*/ 81 w 229"/>
                <a:gd name="T9" fmla="*/ 141 h 169"/>
                <a:gd name="T10" fmla="*/ 84 w 229"/>
                <a:gd name="T11" fmla="*/ 132 h 169"/>
                <a:gd name="T12" fmla="*/ 81 w 229"/>
                <a:gd name="T13" fmla="*/ 124 h 169"/>
                <a:gd name="T14" fmla="*/ 163 w 229"/>
                <a:gd name="T15" fmla="*/ 85 h 169"/>
                <a:gd name="T16" fmla="*/ 179 w 229"/>
                <a:gd name="T17" fmla="*/ 88 h 169"/>
                <a:gd name="T18" fmla="*/ 192 w 229"/>
                <a:gd name="T19" fmla="*/ 96 h 169"/>
                <a:gd name="T20" fmla="*/ 201 w 229"/>
                <a:gd name="T21" fmla="*/ 107 h 169"/>
                <a:gd name="T22" fmla="*/ 204 w 229"/>
                <a:gd name="T23" fmla="*/ 121 h 169"/>
                <a:gd name="T24" fmla="*/ 205 w 229"/>
                <a:gd name="T25" fmla="*/ 161 h 169"/>
                <a:gd name="T26" fmla="*/ 212 w 229"/>
                <a:gd name="T27" fmla="*/ 168 h 169"/>
                <a:gd name="T28" fmla="*/ 222 w 229"/>
                <a:gd name="T29" fmla="*/ 168 h 169"/>
                <a:gd name="T30" fmla="*/ 228 w 229"/>
                <a:gd name="T31" fmla="*/ 161 h 169"/>
                <a:gd name="T32" fmla="*/ 229 w 229"/>
                <a:gd name="T33" fmla="*/ 121 h 169"/>
                <a:gd name="T34" fmla="*/ 228 w 229"/>
                <a:gd name="T35" fmla="*/ 108 h 169"/>
                <a:gd name="T36" fmla="*/ 223 w 229"/>
                <a:gd name="T37" fmla="*/ 97 h 169"/>
                <a:gd name="T38" fmla="*/ 217 w 229"/>
                <a:gd name="T39" fmla="*/ 87 h 169"/>
                <a:gd name="T40" fmla="*/ 207 w 229"/>
                <a:gd name="T41" fmla="*/ 78 h 169"/>
                <a:gd name="T42" fmla="*/ 187 w 229"/>
                <a:gd name="T43" fmla="*/ 66 h 169"/>
                <a:gd name="T44" fmla="*/ 176 w 229"/>
                <a:gd name="T45" fmla="*/ 63 h 169"/>
                <a:gd name="T46" fmla="*/ 163 w 229"/>
                <a:gd name="T47" fmla="*/ 62 h 169"/>
                <a:gd name="T48" fmla="*/ 81 w 229"/>
                <a:gd name="T49" fmla="*/ 21 h 169"/>
                <a:gd name="T50" fmla="*/ 85 w 229"/>
                <a:gd name="T51" fmla="*/ 13 h 169"/>
                <a:gd name="T52" fmla="*/ 81 w 229"/>
                <a:gd name="T53" fmla="*/ 3 h 169"/>
                <a:gd name="T54" fmla="*/ 73 w 229"/>
                <a:gd name="T55" fmla="*/ 0 h 169"/>
                <a:gd name="T56" fmla="*/ 65 w 229"/>
                <a:gd name="T57" fmla="*/ 3 h 169"/>
                <a:gd name="T58" fmla="*/ 2 w 229"/>
                <a:gd name="T59" fmla="*/ 67 h 169"/>
                <a:gd name="T60" fmla="*/ 0 w 229"/>
                <a:gd name="T61" fmla="*/ 71 h 169"/>
                <a:gd name="T62" fmla="*/ 0 w 229"/>
                <a:gd name="T63" fmla="*/ 73 h 169"/>
                <a:gd name="T64" fmla="*/ 0 w 229"/>
                <a:gd name="T65" fmla="*/ 74 h 169"/>
                <a:gd name="T66" fmla="*/ 1 w 229"/>
                <a:gd name="T67" fmla="*/ 7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169">
                  <a:moveTo>
                    <a:pt x="1" y="78"/>
                  </a:moveTo>
                  <a:lnTo>
                    <a:pt x="2" y="80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64" y="141"/>
                  </a:lnTo>
                  <a:lnTo>
                    <a:pt x="68" y="143"/>
                  </a:lnTo>
                  <a:lnTo>
                    <a:pt x="73" y="144"/>
                  </a:lnTo>
                  <a:lnTo>
                    <a:pt x="77" y="143"/>
                  </a:lnTo>
                  <a:lnTo>
                    <a:pt x="81" y="141"/>
                  </a:lnTo>
                  <a:lnTo>
                    <a:pt x="83" y="137"/>
                  </a:lnTo>
                  <a:lnTo>
                    <a:pt x="84" y="132"/>
                  </a:lnTo>
                  <a:lnTo>
                    <a:pt x="83" y="128"/>
                  </a:lnTo>
                  <a:lnTo>
                    <a:pt x="81" y="124"/>
                  </a:lnTo>
                  <a:lnTo>
                    <a:pt x="41" y="85"/>
                  </a:lnTo>
                  <a:lnTo>
                    <a:pt x="163" y="85"/>
                  </a:lnTo>
                  <a:lnTo>
                    <a:pt x="172" y="86"/>
                  </a:lnTo>
                  <a:lnTo>
                    <a:pt x="179" y="88"/>
                  </a:lnTo>
                  <a:lnTo>
                    <a:pt x="186" y="92"/>
                  </a:lnTo>
                  <a:lnTo>
                    <a:pt x="192" y="96"/>
                  </a:lnTo>
                  <a:lnTo>
                    <a:pt x="197" y="102"/>
                  </a:lnTo>
                  <a:lnTo>
                    <a:pt x="201" y="107"/>
                  </a:lnTo>
                  <a:lnTo>
                    <a:pt x="203" y="114"/>
                  </a:lnTo>
                  <a:lnTo>
                    <a:pt x="204" y="121"/>
                  </a:lnTo>
                  <a:lnTo>
                    <a:pt x="204" y="156"/>
                  </a:lnTo>
                  <a:lnTo>
                    <a:pt x="205" y="161"/>
                  </a:lnTo>
                  <a:lnTo>
                    <a:pt x="208" y="166"/>
                  </a:lnTo>
                  <a:lnTo>
                    <a:pt x="212" y="168"/>
                  </a:lnTo>
                  <a:lnTo>
                    <a:pt x="217" y="169"/>
                  </a:lnTo>
                  <a:lnTo>
                    <a:pt x="222" y="168"/>
                  </a:lnTo>
                  <a:lnTo>
                    <a:pt x="226" y="166"/>
                  </a:lnTo>
                  <a:lnTo>
                    <a:pt x="228" y="161"/>
                  </a:lnTo>
                  <a:lnTo>
                    <a:pt x="229" y="156"/>
                  </a:lnTo>
                  <a:lnTo>
                    <a:pt x="229" y="121"/>
                  </a:lnTo>
                  <a:lnTo>
                    <a:pt x="229" y="115"/>
                  </a:lnTo>
                  <a:lnTo>
                    <a:pt x="228" y="108"/>
                  </a:lnTo>
                  <a:lnTo>
                    <a:pt x="226" y="102"/>
                  </a:lnTo>
                  <a:lnTo>
                    <a:pt x="223" y="97"/>
                  </a:lnTo>
                  <a:lnTo>
                    <a:pt x="220" y="92"/>
                  </a:lnTo>
                  <a:lnTo>
                    <a:pt x="217" y="87"/>
                  </a:lnTo>
                  <a:lnTo>
                    <a:pt x="212" y="82"/>
                  </a:lnTo>
                  <a:lnTo>
                    <a:pt x="207" y="78"/>
                  </a:lnTo>
                  <a:lnTo>
                    <a:pt x="197" y="71"/>
                  </a:lnTo>
                  <a:lnTo>
                    <a:pt x="187" y="66"/>
                  </a:lnTo>
                  <a:lnTo>
                    <a:pt x="181" y="64"/>
                  </a:lnTo>
                  <a:lnTo>
                    <a:pt x="176" y="63"/>
                  </a:lnTo>
                  <a:lnTo>
                    <a:pt x="170" y="62"/>
                  </a:lnTo>
                  <a:lnTo>
                    <a:pt x="163" y="62"/>
                  </a:lnTo>
                  <a:lnTo>
                    <a:pt x="41" y="62"/>
                  </a:lnTo>
                  <a:lnTo>
                    <a:pt x="81" y="21"/>
                  </a:lnTo>
                  <a:lnTo>
                    <a:pt x="84" y="17"/>
                  </a:lnTo>
                  <a:lnTo>
                    <a:pt x="85" y="13"/>
                  </a:lnTo>
                  <a:lnTo>
                    <a:pt x="84" y="7"/>
                  </a:lnTo>
                  <a:lnTo>
                    <a:pt x="81" y="3"/>
                  </a:lnTo>
                  <a:lnTo>
                    <a:pt x="77" y="0"/>
                  </a:lnTo>
                  <a:lnTo>
                    <a:pt x="73" y="0"/>
                  </a:lnTo>
                  <a:lnTo>
                    <a:pt x="69" y="0"/>
                  </a:lnTo>
                  <a:lnTo>
                    <a:pt x="65" y="3"/>
                  </a:lnTo>
                  <a:lnTo>
                    <a:pt x="3" y="65"/>
                  </a:lnTo>
                  <a:lnTo>
                    <a:pt x="2" y="67"/>
                  </a:lnTo>
                  <a:lnTo>
                    <a:pt x="1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086">
              <a:extLst>
                <a:ext uri="{FF2B5EF4-FFF2-40B4-BE49-F238E27FC236}">
                  <a16:creationId xmlns:a16="http://schemas.microsoft.com/office/drawing/2014/main" xmlns="" id="{D8023874-1D0B-4F45-BAF8-7FD883B21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113" y="1593850"/>
              <a:ext cx="90488" cy="58738"/>
            </a:xfrm>
            <a:custGeom>
              <a:avLst/>
              <a:gdLst>
                <a:gd name="T0" fmla="*/ 225 w 228"/>
                <a:gd name="T1" fmla="*/ 65 h 146"/>
                <a:gd name="T2" fmla="*/ 165 w 228"/>
                <a:gd name="T3" fmla="*/ 5 h 146"/>
                <a:gd name="T4" fmla="*/ 161 w 228"/>
                <a:gd name="T5" fmla="*/ 2 h 146"/>
                <a:gd name="T6" fmla="*/ 156 w 228"/>
                <a:gd name="T7" fmla="*/ 1 h 146"/>
                <a:gd name="T8" fmla="*/ 152 w 228"/>
                <a:gd name="T9" fmla="*/ 2 h 146"/>
                <a:gd name="T10" fmla="*/ 148 w 228"/>
                <a:gd name="T11" fmla="*/ 5 h 146"/>
                <a:gd name="T12" fmla="*/ 145 w 228"/>
                <a:gd name="T13" fmla="*/ 8 h 146"/>
                <a:gd name="T14" fmla="*/ 144 w 228"/>
                <a:gd name="T15" fmla="*/ 13 h 146"/>
                <a:gd name="T16" fmla="*/ 145 w 228"/>
                <a:gd name="T17" fmla="*/ 17 h 146"/>
                <a:gd name="T18" fmla="*/ 148 w 228"/>
                <a:gd name="T19" fmla="*/ 21 h 146"/>
                <a:gd name="T20" fmla="*/ 187 w 228"/>
                <a:gd name="T21" fmla="*/ 61 h 146"/>
                <a:gd name="T22" fmla="*/ 64 w 228"/>
                <a:gd name="T23" fmla="*/ 61 h 146"/>
                <a:gd name="T24" fmla="*/ 58 w 228"/>
                <a:gd name="T25" fmla="*/ 61 h 146"/>
                <a:gd name="T26" fmla="*/ 51 w 228"/>
                <a:gd name="T27" fmla="*/ 60 h 146"/>
                <a:gd name="T28" fmla="*/ 45 w 228"/>
                <a:gd name="T29" fmla="*/ 58 h 146"/>
                <a:gd name="T30" fmla="*/ 37 w 228"/>
                <a:gd name="T31" fmla="*/ 55 h 146"/>
                <a:gd name="T32" fmla="*/ 32 w 228"/>
                <a:gd name="T33" fmla="*/ 52 h 146"/>
                <a:gd name="T34" fmla="*/ 27 w 228"/>
                <a:gd name="T35" fmla="*/ 48 h 146"/>
                <a:gd name="T36" fmla="*/ 26 w 228"/>
                <a:gd name="T37" fmla="*/ 45 h 146"/>
                <a:gd name="T38" fmla="*/ 24 w 228"/>
                <a:gd name="T39" fmla="*/ 42 h 146"/>
                <a:gd name="T40" fmla="*/ 24 w 228"/>
                <a:gd name="T41" fmla="*/ 39 h 146"/>
                <a:gd name="T42" fmla="*/ 23 w 228"/>
                <a:gd name="T43" fmla="*/ 36 h 146"/>
                <a:gd name="T44" fmla="*/ 23 w 228"/>
                <a:gd name="T45" fmla="*/ 12 h 146"/>
                <a:gd name="T46" fmla="*/ 22 w 228"/>
                <a:gd name="T47" fmla="*/ 7 h 146"/>
                <a:gd name="T48" fmla="*/ 20 w 228"/>
                <a:gd name="T49" fmla="*/ 4 h 146"/>
                <a:gd name="T50" fmla="*/ 16 w 228"/>
                <a:gd name="T51" fmla="*/ 1 h 146"/>
                <a:gd name="T52" fmla="*/ 12 w 228"/>
                <a:gd name="T53" fmla="*/ 0 h 146"/>
                <a:gd name="T54" fmla="*/ 7 w 228"/>
                <a:gd name="T55" fmla="*/ 1 h 146"/>
                <a:gd name="T56" fmla="*/ 3 w 228"/>
                <a:gd name="T57" fmla="*/ 4 h 146"/>
                <a:gd name="T58" fmla="*/ 1 w 228"/>
                <a:gd name="T59" fmla="*/ 7 h 146"/>
                <a:gd name="T60" fmla="*/ 0 w 228"/>
                <a:gd name="T61" fmla="*/ 12 h 146"/>
                <a:gd name="T62" fmla="*/ 0 w 228"/>
                <a:gd name="T63" fmla="*/ 36 h 146"/>
                <a:gd name="T64" fmla="*/ 0 w 228"/>
                <a:gd name="T65" fmla="*/ 42 h 146"/>
                <a:gd name="T66" fmla="*/ 1 w 228"/>
                <a:gd name="T67" fmla="*/ 48 h 146"/>
                <a:gd name="T68" fmla="*/ 3 w 228"/>
                <a:gd name="T69" fmla="*/ 53 h 146"/>
                <a:gd name="T70" fmla="*/ 5 w 228"/>
                <a:gd name="T71" fmla="*/ 58 h 146"/>
                <a:gd name="T72" fmla="*/ 8 w 228"/>
                <a:gd name="T73" fmla="*/ 62 h 146"/>
                <a:gd name="T74" fmla="*/ 12 w 228"/>
                <a:gd name="T75" fmla="*/ 66 h 146"/>
                <a:gd name="T76" fmla="*/ 16 w 228"/>
                <a:gd name="T77" fmla="*/ 70 h 146"/>
                <a:gd name="T78" fmla="*/ 20 w 228"/>
                <a:gd name="T79" fmla="*/ 73 h 146"/>
                <a:gd name="T80" fmla="*/ 30 w 228"/>
                <a:gd name="T81" fmla="*/ 79 h 146"/>
                <a:gd name="T82" fmla="*/ 41 w 228"/>
                <a:gd name="T83" fmla="*/ 83 h 146"/>
                <a:gd name="T84" fmla="*/ 53 w 228"/>
                <a:gd name="T85" fmla="*/ 85 h 146"/>
                <a:gd name="T86" fmla="*/ 64 w 228"/>
                <a:gd name="T87" fmla="*/ 86 h 146"/>
                <a:gd name="T88" fmla="*/ 187 w 228"/>
                <a:gd name="T89" fmla="*/ 86 h 146"/>
                <a:gd name="T90" fmla="*/ 148 w 228"/>
                <a:gd name="T91" fmla="*/ 125 h 146"/>
                <a:gd name="T92" fmla="*/ 145 w 228"/>
                <a:gd name="T93" fmla="*/ 130 h 146"/>
                <a:gd name="T94" fmla="*/ 144 w 228"/>
                <a:gd name="T95" fmla="*/ 134 h 146"/>
                <a:gd name="T96" fmla="*/ 145 w 228"/>
                <a:gd name="T97" fmla="*/ 138 h 146"/>
                <a:gd name="T98" fmla="*/ 148 w 228"/>
                <a:gd name="T99" fmla="*/ 142 h 146"/>
                <a:gd name="T100" fmla="*/ 152 w 228"/>
                <a:gd name="T101" fmla="*/ 145 h 146"/>
                <a:gd name="T102" fmla="*/ 156 w 228"/>
                <a:gd name="T103" fmla="*/ 146 h 146"/>
                <a:gd name="T104" fmla="*/ 161 w 228"/>
                <a:gd name="T105" fmla="*/ 145 h 146"/>
                <a:gd name="T106" fmla="*/ 165 w 228"/>
                <a:gd name="T107" fmla="*/ 142 h 146"/>
                <a:gd name="T108" fmla="*/ 225 w 228"/>
                <a:gd name="T109" fmla="*/ 82 h 146"/>
                <a:gd name="T110" fmla="*/ 226 w 228"/>
                <a:gd name="T111" fmla="*/ 80 h 146"/>
                <a:gd name="T112" fmla="*/ 227 w 228"/>
                <a:gd name="T113" fmla="*/ 79 h 146"/>
                <a:gd name="T114" fmla="*/ 228 w 228"/>
                <a:gd name="T115" fmla="*/ 72 h 146"/>
                <a:gd name="T116" fmla="*/ 227 w 228"/>
                <a:gd name="T117" fmla="*/ 68 h 146"/>
                <a:gd name="T118" fmla="*/ 226 w 228"/>
                <a:gd name="T119" fmla="*/ 66 h 146"/>
                <a:gd name="T120" fmla="*/ 225 w 228"/>
                <a:gd name="T121" fmla="*/ 6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46">
                  <a:moveTo>
                    <a:pt x="225" y="65"/>
                  </a:moveTo>
                  <a:lnTo>
                    <a:pt x="165" y="5"/>
                  </a:lnTo>
                  <a:lnTo>
                    <a:pt x="161" y="2"/>
                  </a:lnTo>
                  <a:lnTo>
                    <a:pt x="156" y="1"/>
                  </a:lnTo>
                  <a:lnTo>
                    <a:pt x="152" y="2"/>
                  </a:lnTo>
                  <a:lnTo>
                    <a:pt x="148" y="5"/>
                  </a:lnTo>
                  <a:lnTo>
                    <a:pt x="145" y="8"/>
                  </a:lnTo>
                  <a:lnTo>
                    <a:pt x="144" y="13"/>
                  </a:lnTo>
                  <a:lnTo>
                    <a:pt x="145" y="17"/>
                  </a:lnTo>
                  <a:lnTo>
                    <a:pt x="148" y="21"/>
                  </a:lnTo>
                  <a:lnTo>
                    <a:pt x="187" y="61"/>
                  </a:lnTo>
                  <a:lnTo>
                    <a:pt x="64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5" y="58"/>
                  </a:lnTo>
                  <a:lnTo>
                    <a:pt x="37" y="55"/>
                  </a:lnTo>
                  <a:lnTo>
                    <a:pt x="32" y="52"/>
                  </a:lnTo>
                  <a:lnTo>
                    <a:pt x="27" y="48"/>
                  </a:lnTo>
                  <a:lnTo>
                    <a:pt x="26" y="45"/>
                  </a:lnTo>
                  <a:lnTo>
                    <a:pt x="24" y="42"/>
                  </a:lnTo>
                  <a:lnTo>
                    <a:pt x="24" y="39"/>
                  </a:lnTo>
                  <a:lnTo>
                    <a:pt x="23" y="36"/>
                  </a:lnTo>
                  <a:lnTo>
                    <a:pt x="23" y="12"/>
                  </a:lnTo>
                  <a:lnTo>
                    <a:pt x="22" y="7"/>
                  </a:lnTo>
                  <a:lnTo>
                    <a:pt x="20" y="4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8"/>
                  </a:lnTo>
                  <a:lnTo>
                    <a:pt x="3" y="53"/>
                  </a:lnTo>
                  <a:lnTo>
                    <a:pt x="5" y="58"/>
                  </a:lnTo>
                  <a:lnTo>
                    <a:pt x="8" y="62"/>
                  </a:lnTo>
                  <a:lnTo>
                    <a:pt x="12" y="66"/>
                  </a:lnTo>
                  <a:lnTo>
                    <a:pt x="16" y="70"/>
                  </a:lnTo>
                  <a:lnTo>
                    <a:pt x="20" y="73"/>
                  </a:lnTo>
                  <a:lnTo>
                    <a:pt x="30" y="79"/>
                  </a:lnTo>
                  <a:lnTo>
                    <a:pt x="41" y="83"/>
                  </a:lnTo>
                  <a:lnTo>
                    <a:pt x="53" y="85"/>
                  </a:lnTo>
                  <a:lnTo>
                    <a:pt x="64" y="86"/>
                  </a:lnTo>
                  <a:lnTo>
                    <a:pt x="187" y="86"/>
                  </a:lnTo>
                  <a:lnTo>
                    <a:pt x="148" y="125"/>
                  </a:lnTo>
                  <a:lnTo>
                    <a:pt x="145" y="130"/>
                  </a:lnTo>
                  <a:lnTo>
                    <a:pt x="144" y="134"/>
                  </a:lnTo>
                  <a:lnTo>
                    <a:pt x="145" y="138"/>
                  </a:lnTo>
                  <a:lnTo>
                    <a:pt x="148" y="142"/>
                  </a:lnTo>
                  <a:lnTo>
                    <a:pt x="152" y="145"/>
                  </a:lnTo>
                  <a:lnTo>
                    <a:pt x="156" y="146"/>
                  </a:lnTo>
                  <a:lnTo>
                    <a:pt x="161" y="145"/>
                  </a:lnTo>
                  <a:lnTo>
                    <a:pt x="165" y="142"/>
                  </a:lnTo>
                  <a:lnTo>
                    <a:pt x="225" y="82"/>
                  </a:lnTo>
                  <a:lnTo>
                    <a:pt x="226" y="80"/>
                  </a:lnTo>
                  <a:lnTo>
                    <a:pt x="227" y="79"/>
                  </a:lnTo>
                  <a:lnTo>
                    <a:pt x="228" y="72"/>
                  </a:lnTo>
                  <a:lnTo>
                    <a:pt x="227" y="68"/>
                  </a:lnTo>
                  <a:lnTo>
                    <a:pt x="226" y="66"/>
                  </a:lnTo>
                  <a:lnTo>
                    <a:pt x="225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087">
              <a:extLst>
                <a:ext uri="{FF2B5EF4-FFF2-40B4-BE49-F238E27FC236}">
                  <a16:creationId xmlns:a16="http://schemas.microsoft.com/office/drawing/2014/main" xmlns="" id="{CA85A1E3-5078-4027-BAFF-0C6D14C74A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3413" y="1446213"/>
              <a:ext cx="163513" cy="209550"/>
            </a:xfrm>
            <a:custGeom>
              <a:avLst/>
              <a:gdLst>
                <a:gd name="T0" fmla="*/ 278 w 410"/>
                <a:gd name="T1" fmla="*/ 132 h 529"/>
                <a:gd name="T2" fmla="*/ 278 w 410"/>
                <a:gd name="T3" fmla="*/ 12 h 529"/>
                <a:gd name="T4" fmla="*/ 398 w 410"/>
                <a:gd name="T5" fmla="*/ 132 h 529"/>
                <a:gd name="T6" fmla="*/ 278 w 410"/>
                <a:gd name="T7" fmla="*/ 132 h 529"/>
                <a:gd name="T8" fmla="*/ 406 w 410"/>
                <a:gd name="T9" fmla="*/ 123 h 529"/>
                <a:gd name="T10" fmla="*/ 286 w 410"/>
                <a:gd name="T11" fmla="*/ 3 h 529"/>
                <a:gd name="T12" fmla="*/ 282 w 410"/>
                <a:gd name="T13" fmla="*/ 1 h 529"/>
                <a:gd name="T14" fmla="*/ 278 w 410"/>
                <a:gd name="T15" fmla="*/ 0 h 529"/>
                <a:gd name="T16" fmla="*/ 13 w 410"/>
                <a:gd name="T17" fmla="*/ 0 h 529"/>
                <a:gd name="T18" fmla="*/ 0 w 410"/>
                <a:gd name="T19" fmla="*/ 0 h 529"/>
                <a:gd name="T20" fmla="*/ 0 w 410"/>
                <a:gd name="T21" fmla="*/ 12 h 529"/>
                <a:gd name="T22" fmla="*/ 0 w 410"/>
                <a:gd name="T23" fmla="*/ 518 h 529"/>
                <a:gd name="T24" fmla="*/ 1 w 410"/>
                <a:gd name="T25" fmla="*/ 522 h 529"/>
                <a:gd name="T26" fmla="*/ 4 w 410"/>
                <a:gd name="T27" fmla="*/ 526 h 529"/>
                <a:gd name="T28" fmla="*/ 7 w 410"/>
                <a:gd name="T29" fmla="*/ 528 h 529"/>
                <a:gd name="T30" fmla="*/ 13 w 410"/>
                <a:gd name="T31" fmla="*/ 529 h 529"/>
                <a:gd name="T32" fmla="*/ 398 w 410"/>
                <a:gd name="T33" fmla="*/ 529 h 529"/>
                <a:gd name="T34" fmla="*/ 402 w 410"/>
                <a:gd name="T35" fmla="*/ 528 h 529"/>
                <a:gd name="T36" fmla="*/ 406 w 410"/>
                <a:gd name="T37" fmla="*/ 526 h 529"/>
                <a:gd name="T38" fmla="*/ 409 w 410"/>
                <a:gd name="T39" fmla="*/ 522 h 529"/>
                <a:gd name="T40" fmla="*/ 410 w 410"/>
                <a:gd name="T41" fmla="*/ 518 h 529"/>
                <a:gd name="T42" fmla="*/ 410 w 410"/>
                <a:gd name="T43" fmla="*/ 132 h 529"/>
                <a:gd name="T44" fmla="*/ 409 w 410"/>
                <a:gd name="T45" fmla="*/ 127 h 529"/>
                <a:gd name="T46" fmla="*/ 406 w 410"/>
                <a:gd name="T47" fmla="*/ 123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0" h="529">
                  <a:moveTo>
                    <a:pt x="278" y="132"/>
                  </a:moveTo>
                  <a:lnTo>
                    <a:pt x="278" y="12"/>
                  </a:lnTo>
                  <a:lnTo>
                    <a:pt x="398" y="132"/>
                  </a:lnTo>
                  <a:lnTo>
                    <a:pt x="278" y="132"/>
                  </a:lnTo>
                  <a:close/>
                  <a:moveTo>
                    <a:pt x="406" y="123"/>
                  </a:moveTo>
                  <a:lnTo>
                    <a:pt x="286" y="3"/>
                  </a:lnTo>
                  <a:lnTo>
                    <a:pt x="282" y="1"/>
                  </a:lnTo>
                  <a:lnTo>
                    <a:pt x="278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518"/>
                  </a:lnTo>
                  <a:lnTo>
                    <a:pt x="1" y="522"/>
                  </a:lnTo>
                  <a:lnTo>
                    <a:pt x="4" y="526"/>
                  </a:lnTo>
                  <a:lnTo>
                    <a:pt x="7" y="528"/>
                  </a:lnTo>
                  <a:lnTo>
                    <a:pt x="13" y="529"/>
                  </a:lnTo>
                  <a:lnTo>
                    <a:pt x="398" y="529"/>
                  </a:lnTo>
                  <a:lnTo>
                    <a:pt x="402" y="528"/>
                  </a:lnTo>
                  <a:lnTo>
                    <a:pt x="406" y="526"/>
                  </a:lnTo>
                  <a:lnTo>
                    <a:pt x="409" y="522"/>
                  </a:lnTo>
                  <a:lnTo>
                    <a:pt x="410" y="518"/>
                  </a:lnTo>
                  <a:lnTo>
                    <a:pt x="410" y="132"/>
                  </a:lnTo>
                  <a:lnTo>
                    <a:pt x="409" y="127"/>
                  </a:lnTo>
                  <a:lnTo>
                    <a:pt x="406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1" y="2670398"/>
            <a:ext cx="5673027" cy="36003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81" y="4232275"/>
            <a:ext cx="3196118" cy="22574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0" y="0"/>
            <a:ext cx="1103060" cy="14210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5783" y="2670398"/>
            <a:ext cx="22317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hlinkClick r:id="rId7"/>
              </a:rPr>
              <a:t>https://fdo.mui.ac.ir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978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2300" y="2269574"/>
            <a:ext cx="5859724" cy="1841715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fa-IR" dirty="0" smtClean="0">
                <a:cs typeface="B Titr" panose="00000700000000000000" pitchFamily="2" charset="-78"/>
              </a:rPr>
              <a:t>بخش اول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08926" y="3813524"/>
            <a:ext cx="4566474" cy="1038807"/>
          </a:xfrm>
        </p:spPr>
        <p:txBody>
          <a:bodyPr>
            <a:noAutofit/>
          </a:bodyPr>
          <a:lstStyle/>
          <a:p>
            <a:r>
              <a:rPr lang="fa-IR" sz="3200" b="1" dirty="0" smtClean="0">
                <a:solidFill>
                  <a:schemeClr val="accent5">
                    <a:lumMod val="75000"/>
                  </a:schemeClr>
                </a:solidFill>
                <a:cs typeface="B Kamran" panose="00000400000000000000" pitchFamily="2" charset="-78"/>
              </a:rPr>
              <a:t>نظارت بر فرآیندهای تهیه و مصرف تجهیزات پزشکی در مراکز درمانی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cs typeface="B Kamra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3778" r="12470" b="3778"/>
          <a:stretch/>
        </p:blipFill>
        <p:spPr>
          <a:xfrm>
            <a:off x="5601820" y="1528532"/>
            <a:ext cx="991806" cy="12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1722</TotalTime>
  <Words>1596</Words>
  <Application>Microsoft Office PowerPoint</Application>
  <PresentationFormat>Widescreen</PresentationFormat>
  <Paragraphs>179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B Arshia</vt:lpstr>
      <vt:lpstr>B Kamran</vt:lpstr>
      <vt:lpstr>B Koodak</vt:lpstr>
      <vt:lpstr>B Nazanin</vt:lpstr>
      <vt:lpstr>B Titr</vt:lpstr>
      <vt:lpstr>B Yagut</vt:lpstr>
      <vt:lpstr>B Yekan</vt:lpstr>
      <vt:lpstr>B Zar</vt:lpstr>
      <vt:lpstr>Calibri</vt:lpstr>
      <vt:lpstr>Century Schoolbook</vt:lpstr>
      <vt:lpstr>Corbel</vt:lpstr>
      <vt:lpstr>Segoe UI</vt:lpstr>
      <vt:lpstr>Times New Roman</vt:lpstr>
      <vt:lpstr>Wingdings</vt:lpstr>
      <vt:lpstr>Feathered</vt:lpstr>
      <vt:lpstr>PowerPoint Presentation</vt:lpstr>
      <vt:lpstr> مقدمه</vt:lpstr>
      <vt:lpstr>PowerPoint Presentation</vt:lpstr>
      <vt:lpstr>Project analysis slide 6</vt:lpstr>
      <vt:lpstr>Project analysis slide 3</vt:lpstr>
      <vt:lpstr>Project analysis slide 10</vt:lpstr>
      <vt:lpstr>Project analysis slide 10</vt:lpstr>
      <vt:lpstr>Project analysis slide 10</vt:lpstr>
      <vt:lpstr> بخش اول</vt:lpstr>
      <vt:lpstr>مروری بر آئین نامه فعالیت در حوزه تجهیزات پزشکی </vt:lpstr>
      <vt:lpstr>PowerPoint Presentation</vt:lpstr>
      <vt:lpstr>PowerPoint Presentation</vt:lpstr>
      <vt:lpstr>معرفی سامانه اداره کل تجهیزات پزشکی  imed.ir </vt:lpstr>
      <vt:lpstr>معرفی کارتابل اختصاصی مراکز درمانی  http://import.imed.ir/</vt:lpstr>
      <vt:lpstr> سنجه های ارزیابی عملکرد مراکز درمانی </vt:lpstr>
      <vt:lpstr>شرایط و مشکلات فعلی</vt:lpstr>
      <vt:lpstr> </vt:lpstr>
      <vt:lpstr>PowerPoint Presentation</vt:lpstr>
      <vt:lpstr> بخش دوم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 تشکر از توجه شما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مشکلات بیمه ای در حوزه تجهیزات پزشکی</dc:title>
  <dc:creator>khaksar</dc:creator>
  <cp:lastModifiedBy>khaksar</cp:lastModifiedBy>
  <cp:revision>159</cp:revision>
  <cp:lastPrinted>2020-11-04T03:50:25Z</cp:lastPrinted>
  <dcterms:created xsi:type="dcterms:W3CDTF">2019-12-07T06:01:01Z</dcterms:created>
  <dcterms:modified xsi:type="dcterms:W3CDTF">2020-12-27T06:41:04Z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